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51"/>
  </p:notesMasterIdLst>
  <p:handoutMasterIdLst>
    <p:handoutMasterId r:id="rId52"/>
  </p:handoutMasterIdLst>
  <p:sldIdLst>
    <p:sldId id="422" r:id="rId2"/>
    <p:sldId id="498" r:id="rId3"/>
    <p:sldId id="493" r:id="rId4"/>
    <p:sldId id="488" r:id="rId5"/>
    <p:sldId id="489" r:id="rId6"/>
    <p:sldId id="494" r:id="rId7"/>
    <p:sldId id="497" r:id="rId8"/>
    <p:sldId id="495" r:id="rId9"/>
    <p:sldId id="496" r:id="rId10"/>
    <p:sldId id="439" r:id="rId11"/>
    <p:sldId id="446" r:id="rId12"/>
    <p:sldId id="447" r:id="rId13"/>
    <p:sldId id="448" r:id="rId14"/>
    <p:sldId id="450" r:id="rId15"/>
    <p:sldId id="452" r:id="rId16"/>
    <p:sldId id="476" r:id="rId17"/>
    <p:sldId id="490" r:id="rId18"/>
    <p:sldId id="477" r:id="rId19"/>
    <p:sldId id="440" r:id="rId20"/>
    <p:sldId id="453" r:id="rId21"/>
    <p:sldId id="456" r:id="rId22"/>
    <p:sldId id="491" r:id="rId23"/>
    <p:sldId id="478" r:id="rId24"/>
    <p:sldId id="443" r:id="rId25"/>
    <p:sldId id="461" r:id="rId26"/>
    <p:sldId id="479" r:id="rId27"/>
    <p:sldId id="482" r:id="rId28"/>
    <p:sldId id="463" r:id="rId29"/>
    <p:sldId id="485" r:id="rId30"/>
    <p:sldId id="441" r:id="rId31"/>
    <p:sldId id="483" r:id="rId32"/>
    <p:sldId id="442" r:id="rId33"/>
    <p:sldId id="457" r:id="rId34"/>
    <p:sldId id="458" r:id="rId35"/>
    <p:sldId id="459" r:id="rId36"/>
    <p:sldId id="460" r:id="rId37"/>
    <p:sldId id="500" r:id="rId38"/>
    <p:sldId id="480" r:id="rId39"/>
    <p:sldId id="481" r:id="rId40"/>
    <p:sldId id="466" r:id="rId41"/>
    <p:sldId id="467" r:id="rId42"/>
    <p:sldId id="484" r:id="rId43"/>
    <p:sldId id="486" r:id="rId44"/>
    <p:sldId id="487" r:id="rId45"/>
    <p:sldId id="468" r:id="rId46"/>
    <p:sldId id="469" r:id="rId47"/>
    <p:sldId id="444" r:id="rId48"/>
    <p:sldId id="501" r:id="rId49"/>
    <p:sldId id="499" r:id="rId5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B5ED86B-4898-4B9E-97B3-E674C44F88AB}">
          <p14:sldIdLst>
            <p14:sldId id="422"/>
            <p14:sldId id="498"/>
          </p14:sldIdLst>
        </p14:section>
        <p14:section name="FJB" id="{BD0290A7-83EC-483C-9BEA-BA308AB5067E}">
          <p14:sldIdLst>
            <p14:sldId id="493"/>
            <p14:sldId id="488"/>
            <p14:sldId id="489"/>
            <p14:sldId id="494"/>
            <p14:sldId id="497"/>
            <p14:sldId id="495"/>
            <p14:sldId id="496"/>
          </p14:sldIdLst>
        </p14:section>
        <p14:section name="Abschnitt ohne Titel" id="{BEF17603-2AA0-49FA-B8F4-FCA1A6A67BDA}">
          <p14:sldIdLst/>
        </p14:section>
        <p14:section name="Modeling" id="{0CC6FD31-7077-4569-AFA2-2D62BE511A49}">
          <p14:sldIdLst>
            <p14:sldId id="439"/>
            <p14:sldId id="446"/>
            <p14:sldId id="447"/>
            <p14:sldId id="448"/>
            <p14:sldId id="450"/>
            <p14:sldId id="452"/>
          </p14:sldIdLst>
        </p14:section>
        <p14:section name="Abschnitt ohne Titel" id="{5417A99C-FD87-457F-BC30-090B021EB279}">
          <p14:sldIdLst>
            <p14:sldId id="476"/>
            <p14:sldId id="490"/>
            <p14:sldId id="477"/>
            <p14:sldId id="440"/>
            <p14:sldId id="453"/>
            <p14:sldId id="456"/>
            <p14:sldId id="491"/>
            <p14:sldId id="478"/>
          </p14:sldIdLst>
        </p14:section>
        <p14:section name="Fundamental Datasets" id="{88B1025E-DE7F-4F6E-B3F6-695DA47DE58F}">
          <p14:sldIdLst>
            <p14:sldId id="443"/>
            <p14:sldId id="461"/>
            <p14:sldId id="479"/>
            <p14:sldId id="482"/>
            <p14:sldId id="463"/>
            <p14:sldId id="485"/>
          </p14:sldIdLst>
        </p14:section>
        <p14:section name="Sharing Models and Data" id="{98CBCC6D-D121-4303-B7B9-2BC7BDB7C041}">
          <p14:sldIdLst>
            <p14:sldId id="441"/>
            <p14:sldId id="483"/>
          </p14:sldIdLst>
        </p14:section>
        <p14:section name="Abschnitt ohne Titel" id="{742D6260-C36A-4939-9F01-491F94948188}">
          <p14:sldIdLst>
            <p14:sldId id="442"/>
            <p14:sldId id="457"/>
            <p14:sldId id="458"/>
            <p14:sldId id="459"/>
            <p14:sldId id="460"/>
            <p14:sldId id="500"/>
            <p14:sldId id="480"/>
            <p14:sldId id="481"/>
            <p14:sldId id="466"/>
            <p14:sldId id="467"/>
            <p14:sldId id="484"/>
            <p14:sldId id="486"/>
            <p14:sldId id="487"/>
            <p14:sldId id="468"/>
            <p14:sldId id="469"/>
          </p14:sldIdLst>
        </p14:section>
        <p14:section name="Summary" id="{928C90A9-2E69-41BE-8B60-995C71DA6BB8}">
          <p14:sldIdLst>
            <p14:sldId id="444"/>
            <p14:sldId id="501"/>
            <p14:sldId id="4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EAEAEA"/>
    <a:srgbClr val="6699FF"/>
    <a:srgbClr val="760000"/>
    <a:srgbClr val="CC00CC"/>
    <a:srgbClr val="FF9595"/>
    <a:srgbClr val="FF3300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252" autoAdjust="0"/>
  </p:normalViewPr>
  <p:slideViewPr>
    <p:cSldViewPr>
      <p:cViewPr>
        <p:scale>
          <a:sx n="80" d="100"/>
          <a:sy n="80" d="100"/>
        </p:scale>
        <p:origin x="667" y="1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spcBef>
                <a:spcPct val="0"/>
              </a:spcBef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0D513B54-1368-4B36-B2AB-E91FB05D4FF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3496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spcBef>
                <a:spcPct val="50000"/>
              </a:spcBef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spcBef>
                <a:spcPct val="50000"/>
              </a:spcBef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Klicken Sie, um die Formate des Vorlagentextes zu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spcBef>
                <a:spcPct val="50000"/>
              </a:spcBef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spcBef>
                <a:spcPct val="50000"/>
              </a:spcBef>
              <a:defRPr sz="1300">
                <a:latin typeface="Tahoma" pitchFamily="34" charset="0"/>
              </a:defRPr>
            </a:lvl1pPr>
          </a:lstStyle>
          <a:p>
            <a:pPr>
              <a:defRPr/>
            </a:pPr>
            <a:fld id="{58EC2197-14EC-456B-8734-0685F925B5A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6278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69938" indent="-295275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84275" indent="-236538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57350" indent="-236538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132013" indent="-236538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89213" indent="-23653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3046413" indent="-23653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503613" indent="-23653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960813" indent="-236538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B655CAAB-132E-464D-BF24-70E2D7B63941}" type="slidenum">
              <a:rPr lang="en-US" altLang="de-DE" smtClean="0">
                <a:latin typeface="Tahoma" pitchFamily="34" charset="0"/>
              </a:rPr>
              <a:pPr eaLnBrk="1" hangingPunct="1">
                <a:spcBef>
                  <a:spcPct val="50000"/>
                </a:spcBef>
              </a:pPr>
              <a:t>1</a:t>
            </a:fld>
            <a:endParaRPr lang="en-US" altLang="de-DE" smtClean="0">
              <a:latin typeface="Tahoma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0125" y="774700"/>
            <a:ext cx="5099050" cy="3824288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brief intro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Geoinformatics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/Geomatics/GIS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etc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What are the related disciplines and prerequisites to studying Geomatics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Major application areas of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Geoinformatics</a:t>
            </a: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How it is helpful for the society (maybe urban settlement/environment)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Future trends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 brief overview of your area of expertise and of course of AGSE.</a:t>
            </a:r>
          </a:p>
          <a:p>
            <a:pPr eaLnBrk="1" hangingPunct="1"/>
            <a:endParaRPr lang="de-DE" alt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Findable</a:t>
            </a:r>
            <a:r>
              <a:rPr lang="de-DE" dirty="0" smtClean="0"/>
              <a:t>, </a:t>
            </a:r>
            <a:r>
              <a:rPr lang="de-DE" dirty="0" err="1" smtClean="0"/>
              <a:t>Accessible</a:t>
            </a:r>
            <a:r>
              <a:rPr lang="de-DE" dirty="0" smtClean="0"/>
              <a:t>, Interoperable, Re-</a:t>
            </a:r>
            <a:r>
              <a:rPr lang="de-DE" dirty="0" err="1" smtClean="0"/>
              <a:t>Usable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C2197-14EC-456B-8734-0685F925B5A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0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Geodesy underpins the three pillars of sustainable development, providing data and services to support societal benefits, economic prosperity and environmental monitoring | Courtesy: Geoscience Australia</a:t>
            </a:r>
            <a:br>
              <a:rPr lang="en-US" dirty="0" smtClean="0"/>
            </a:br>
            <a:r>
              <a:rPr lang="en-US" dirty="0" smtClean="0"/>
              <a:t>https://www.gwprime.geospatialworld.net/opinion/the-power-of-where-it-begins-with-geodesy/?utm_source=GW+Subscribers&amp;utm_campaign=8b9b6a8e7f-GWPrime-free-Annual-reg-offer-2ndmailer-16Apr&amp;utm_medium=email&amp;utm_term=0_3b0a203c48-8b9b6a8e7f-139787745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A4A91-61D2-4C94-B771-FE8AC291A41E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796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Vlado Cetl: </a:t>
            </a:r>
            <a:r>
              <a:rPr lang="en-US" sz="1200" smtClean="0">
                <a:latin typeface="Verdana" pitchFamily="34" charset="0"/>
              </a:rPr>
              <a:t>INSPIRE principles, components and implementation. http://www.inspire.gv.at/dms/inspire/dateien/INSPIRE-Training-2014--Aalborg-DK/INSPIRE-Training-2014---Teil-2---principles--components-and-implementation/INSPIRE%20Training%202014%20-%20Teil%202%20-%20principles,%20components%20and%20implementation.ppt</a:t>
            </a:r>
            <a:endParaRPr lang="en-US" smtClean="0"/>
          </a:p>
          <a:p>
            <a:r>
              <a:rPr lang="en-US" smtClean="0"/>
              <a:t>Environmental  phenomena (and disasters) do not stop at national borders! </a:t>
            </a:r>
          </a:p>
          <a:p>
            <a:r>
              <a:rPr lang="en-US" smtClean="0"/>
              <a:t>20% of the EU citizens (115 million) live within 50 km from a border.</a:t>
            </a:r>
          </a:p>
          <a:p>
            <a:r>
              <a:rPr lang="en-US" smtClean="0"/>
              <a:t>70% of all fresh water bodies in Europe are part of a trans-boundary river basin.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D6EFD-FA65-44FC-8E15-30FC14519F70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80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1. Biotechnology 2. </a:t>
            </a:r>
            <a:r>
              <a:rPr lang="de-DE" dirty="0" err="1" smtClean="0"/>
              <a:t>Biochemistry</a:t>
            </a:r>
            <a:r>
              <a:rPr lang="de-DE" dirty="0" smtClean="0"/>
              <a:t> 3. </a:t>
            </a:r>
            <a:r>
              <a:rPr lang="de-DE" dirty="0" err="1" smtClean="0"/>
              <a:t>Botany</a:t>
            </a:r>
            <a:r>
              <a:rPr lang="de-DE" dirty="0" smtClean="0"/>
              <a:t> 4. Chemistry 5. Computer Science 6. Electronics 7. </a:t>
            </a:r>
            <a:r>
              <a:rPr lang="de-DE" dirty="0" err="1" smtClean="0"/>
              <a:t>Fisheries</a:t>
            </a:r>
            <a:r>
              <a:rPr lang="de-DE" dirty="0" smtClean="0"/>
              <a:t> 8. </a:t>
            </a:r>
            <a:r>
              <a:rPr lang="de-DE" dirty="0" err="1" smtClean="0"/>
              <a:t>Forensic</a:t>
            </a:r>
            <a:r>
              <a:rPr lang="de-DE" dirty="0" smtClean="0"/>
              <a:t> Science 9. </a:t>
            </a:r>
            <a:r>
              <a:rPr lang="de-DE" dirty="0" err="1" smtClean="0"/>
              <a:t>Geology</a:t>
            </a:r>
            <a:r>
              <a:rPr lang="de-DE" dirty="0" smtClean="0"/>
              <a:t> 10. </a:t>
            </a:r>
            <a:r>
              <a:rPr lang="de-DE" dirty="0" err="1" smtClean="0"/>
              <a:t>Geography</a:t>
            </a:r>
            <a:r>
              <a:rPr lang="de-DE" dirty="0" smtClean="0"/>
              <a:t> 11. </a:t>
            </a:r>
            <a:r>
              <a:rPr lang="de-DE" dirty="0" err="1" smtClean="0"/>
              <a:t>Horticulture</a:t>
            </a:r>
            <a:r>
              <a:rPr lang="de-DE" dirty="0" smtClean="0"/>
              <a:t> 12. </a:t>
            </a:r>
            <a:r>
              <a:rPr lang="de-DE" dirty="0" err="1" smtClean="0"/>
              <a:t>Mathematics</a:t>
            </a:r>
            <a:r>
              <a:rPr lang="de-DE" dirty="0" smtClean="0"/>
              <a:t> 13. </a:t>
            </a:r>
            <a:r>
              <a:rPr lang="de-DE" dirty="0" err="1" smtClean="0"/>
              <a:t>Microbiology</a:t>
            </a:r>
            <a:r>
              <a:rPr lang="de-DE" dirty="0" smtClean="0"/>
              <a:t> 14. </a:t>
            </a:r>
            <a:r>
              <a:rPr lang="de-DE" dirty="0" err="1" smtClean="0"/>
              <a:t>Pharmaceutical</a:t>
            </a:r>
            <a:r>
              <a:rPr lang="de-DE" dirty="0" smtClean="0"/>
              <a:t> Chemistry 15. </a:t>
            </a:r>
            <a:r>
              <a:rPr lang="de-DE" dirty="0" err="1" smtClean="0"/>
              <a:t>Physics</a:t>
            </a:r>
            <a:r>
              <a:rPr lang="de-DE" dirty="0" smtClean="0"/>
              <a:t> 16. </a:t>
            </a:r>
            <a:r>
              <a:rPr lang="de-DE" dirty="0" err="1" smtClean="0"/>
              <a:t>Seed</a:t>
            </a:r>
            <a:r>
              <a:rPr lang="de-DE" dirty="0" smtClean="0"/>
              <a:t> Technology 17. </a:t>
            </a:r>
            <a:r>
              <a:rPr lang="de-DE" dirty="0" err="1" smtClean="0"/>
              <a:t>Statistics</a:t>
            </a:r>
            <a:r>
              <a:rPr lang="de-DE" dirty="0" smtClean="0"/>
              <a:t> 18. </a:t>
            </a:r>
            <a:r>
              <a:rPr lang="de-DE" dirty="0" err="1" smtClean="0"/>
              <a:t>Zoology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C2197-14EC-456B-8734-0685F925B5A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68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EC2197-14EC-456B-8734-0685F925B5A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210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323850" y="6440488"/>
            <a:ext cx="2952750" cy="2286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Prof. </a:t>
            </a:r>
            <a:r>
              <a:rPr lang="de-DE" altLang="en-US"/>
              <a:t>Dr.-Ing. </a:t>
            </a:r>
            <a:r>
              <a:rPr lang="en-US" altLang="en-US"/>
              <a:t>F.-J. Behr, Prof. </a:t>
            </a:r>
            <a:r>
              <a:rPr lang="de-DE" altLang="en-US"/>
              <a:t>Dr.-Ing. H. Lehmkühler</a:t>
            </a:r>
            <a:endParaRPr lang="en-US" alt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1443-68CE-4193-940C-B67DA004CC7A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95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4213" y="6440488"/>
            <a:ext cx="2879725" cy="2286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Prof. </a:t>
            </a:r>
            <a:r>
              <a:rPr lang="de-DE" altLang="en-US"/>
              <a:t>Dr.-Ing. </a:t>
            </a:r>
            <a:r>
              <a:rPr lang="en-US" altLang="en-US"/>
              <a:t>Franz-Josef Behr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A817F-3888-41E5-807D-3A8364CB7151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32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92850" y="609600"/>
            <a:ext cx="1868488" cy="5562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2625" y="609600"/>
            <a:ext cx="5457825" cy="55626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4213" y="6440488"/>
            <a:ext cx="2879725" cy="2286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Prof. </a:t>
            </a:r>
            <a:r>
              <a:rPr lang="de-DE" altLang="en-US"/>
              <a:t>Dr.-Ing. </a:t>
            </a:r>
            <a:r>
              <a:rPr lang="en-US" altLang="en-US"/>
              <a:t>Franz-Josef Behr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3FA29-F5B5-4EB8-A1EF-53414A51C4A5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8494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GI 2013, Dresden</a:t>
            </a:r>
            <a:endParaRPr lang="en-US" altLang="en-US" sz="1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7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GI 2013, Dresden</a:t>
            </a:r>
            <a:endParaRPr lang="en-US" altLang="en-US" sz="1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32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marL="342900" indent="-342900" algn="r">
              <a:buFont typeface="Wingdings" pitchFamily="2" charset="2"/>
              <a:buChar char="§"/>
              <a:defRPr sz="2000" b="0" cap="none" baseline="0">
                <a:effectLst/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r">
              <a:buNone/>
              <a:defRPr sz="2800" b="1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84213" y="6440488"/>
            <a:ext cx="2879725" cy="2286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Prof. </a:t>
            </a:r>
            <a:r>
              <a:rPr lang="de-DE" altLang="en-US"/>
              <a:t>Dr.-Ing. </a:t>
            </a:r>
            <a:r>
              <a:rPr lang="en-US" altLang="en-US"/>
              <a:t>Franz-Josef Behr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DF2AF-B83B-47CA-A8A1-E06DF8F7E5E6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889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2625" y="1671638"/>
            <a:ext cx="3662363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497388" y="1671638"/>
            <a:ext cx="3663950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84213" y="6440488"/>
            <a:ext cx="2879725" cy="2286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Prof. </a:t>
            </a:r>
            <a:r>
              <a:rPr lang="de-DE" altLang="en-US"/>
              <a:t>Dr.-Ing. </a:t>
            </a:r>
            <a:r>
              <a:rPr lang="en-US" altLang="en-US"/>
              <a:t>Franz-Josef Behr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73F32-EE90-4272-9552-BB673ED761A5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31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84213" y="6440488"/>
            <a:ext cx="2879725" cy="2286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Prof. </a:t>
            </a:r>
            <a:r>
              <a:rPr lang="de-DE" altLang="en-US"/>
              <a:t>Dr.-Ing. </a:t>
            </a:r>
            <a:r>
              <a:rPr lang="en-US" altLang="en-US"/>
              <a:t>Franz-Josef Behr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39067-123C-4BEC-872D-BED2B9C608F8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11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4213" y="6440488"/>
            <a:ext cx="2879725" cy="2286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Prof. </a:t>
            </a:r>
            <a:r>
              <a:rPr lang="de-DE" altLang="en-US"/>
              <a:t>Dr.-Ing. </a:t>
            </a:r>
            <a:r>
              <a:rPr lang="en-US" altLang="en-US"/>
              <a:t>Franz-Josef Behr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8CCE5-FBB8-4715-BFCA-35ADF56E5E0A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77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684213" y="6440488"/>
            <a:ext cx="2879725" cy="2286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Prof. </a:t>
            </a:r>
            <a:r>
              <a:rPr lang="de-DE" altLang="en-US"/>
              <a:t>Dr.-Ing. </a:t>
            </a:r>
            <a:r>
              <a:rPr lang="en-US" altLang="en-US"/>
              <a:t>Franz-Josef Behr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0FA9E-D7D5-498B-BFCD-123835956470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14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84213" y="6440488"/>
            <a:ext cx="2879725" cy="2286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Prof. </a:t>
            </a:r>
            <a:r>
              <a:rPr lang="de-DE" altLang="en-US"/>
              <a:t>Dr.-Ing. </a:t>
            </a:r>
            <a:r>
              <a:rPr lang="en-US" altLang="en-US"/>
              <a:t>Franz-Josef Behr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743C8-344B-4CBF-B1E4-2253E459EF2B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5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84213" y="6440488"/>
            <a:ext cx="2879725" cy="228600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50000"/>
              </a:spcBef>
              <a:defRPr/>
            </a:lvl1pPr>
          </a:lstStyle>
          <a:p>
            <a:pPr>
              <a:defRPr/>
            </a:pPr>
            <a:r>
              <a:rPr lang="en-US" altLang="en-US"/>
              <a:t>Prof. </a:t>
            </a:r>
            <a:r>
              <a:rPr lang="de-DE" altLang="en-US"/>
              <a:t>Dr.-Ing. </a:t>
            </a:r>
            <a:r>
              <a:rPr lang="en-US" altLang="en-US"/>
              <a:t>Franz-Josef Behr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DA32A-5B7E-4561-873B-CB6CC013F9CF}" type="slidenum">
              <a:rPr lang="en-US" altLang="en-US"/>
              <a:pPr>
                <a:defRPr/>
              </a:pPr>
              <a:t>‹Nr.›</a:t>
            </a:fld>
            <a:endParaRPr lang="en-US" altLang="en-US" sz="1400">
              <a:solidFill>
                <a:schemeClr val="tx1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2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2625" y="609600"/>
            <a:ext cx="7477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Klicken Sie, um das Titelformat zu bearbeiten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9363" y="6469063"/>
            <a:ext cx="18319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900">
                <a:solidFill>
                  <a:srgbClr val="000066"/>
                </a:solidFill>
                <a:latin typeface="+mj-lt"/>
              </a:defRPr>
            </a:lvl1pPr>
          </a:lstStyle>
          <a:p>
            <a:pPr>
              <a:defRPr/>
            </a:pPr>
            <a:endParaRPr lang="en-US" altLang="en-US" sz="1400" dirty="0">
              <a:latin typeface="Times" pitchFamily="18" charset="0"/>
            </a:endParaRP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2625" y="1671638"/>
            <a:ext cx="747871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de-CH" smtClean="0"/>
              <a:t>Klicken Sie, um die Formate des Vorlagentextes zu bearbeiten</a:t>
            </a:r>
          </a:p>
          <a:p>
            <a:pPr lvl="1"/>
            <a:r>
              <a:rPr lang="de-CH" altLang="de-CH" smtClean="0"/>
              <a:t>Zweite Ebene</a:t>
            </a:r>
          </a:p>
          <a:p>
            <a:pPr lvl="2"/>
            <a:r>
              <a:rPr lang="de-CH" altLang="de-CH" smtClean="0"/>
              <a:t>Dritte Ebene</a:t>
            </a:r>
          </a:p>
          <a:p>
            <a:pPr lvl="3"/>
            <a:r>
              <a:rPr lang="de-CH" altLang="de-CH" smtClean="0"/>
              <a:t>Vierte Ebene</a:t>
            </a:r>
          </a:p>
          <a:p>
            <a:pPr lvl="4"/>
            <a:r>
              <a:rPr lang="de-CH" altLang="de-CH" smtClean="0"/>
              <a:t>Fünfte Ebene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0"/>
            <a:ext cx="250825" cy="68421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altLang="de-DE" smtClean="0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0" y="0"/>
            <a:ext cx="250825" cy="4941888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altLang="de-DE" smtClean="0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auto">
          <a:xfrm rot="-5400000">
            <a:off x="-2078996" y="2992217"/>
            <a:ext cx="4367542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lang="en-US" altLang="de-DE" sz="1400" dirty="0" smtClean="0">
                <a:solidFill>
                  <a:schemeClr val="bg1"/>
                </a:solidFill>
              </a:rPr>
              <a:t>Thoughts and Recommendations in Spatial Data Handling</a:t>
            </a:r>
            <a:endParaRPr lang="de-DE" altLang="de-DE" sz="1400" dirty="0" smtClean="0">
              <a:solidFill>
                <a:schemeClr val="bg1"/>
              </a:solidFill>
            </a:endParaRP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-107950" y="5861050"/>
            <a:ext cx="381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defRPr/>
            </a:pPr>
            <a:fld id="{EBC5AD64-E7E1-4629-9C18-0690D420AEAB}" type="slidenum">
              <a:rPr lang="de-DE" altLang="de-DE" sz="1200" smtClean="0">
                <a:solidFill>
                  <a:schemeClr val="bg1"/>
                </a:solidFill>
              </a:rPr>
              <a:pPr algn="r" eaLnBrk="1" hangingPunct="1">
                <a:spcBef>
                  <a:spcPct val="20000"/>
                </a:spcBef>
                <a:defRPr/>
              </a:pPr>
              <a:t>‹Nr.›</a:t>
            </a:fld>
            <a:endParaRPr lang="de-DE" altLang="de-DE" sz="1200" smtClean="0">
              <a:solidFill>
                <a:schemeClr val="bg1"/>
              </a:solidFill>
            </a:endParaRPr>
          </a:p>
        </p:txBody>
      </p:sp>
      <p:pic>
        <p:nvPicPr>
          <p:cNvPr id="1033" name="Picture 11" descr="HFT_EK1_CMYK_maxH16mm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290513"/>
            <a:ext cx="111601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5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06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har char="•"/>
        <a:defRPr sz="1800">
          <a:solidFill>
            <a:srgbClr val="00007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har char="–"/>
        <a:defRPr sz="1800">
          <a:solidFill>
            <a:srgbClr val="000072"/>
          </a:solidFill>
          <a:latin typeface="+mn-lt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har char="•"/>
        <a:defRPr sz="1800">
          <a:solidFill>
            <a:srgbClr val="000072"/>
          </a:solidFill>
          <a:latin typeface="+mn-lt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har char="–"/>
        <a:defRPr sz="1800">
          <a:solidFill>
            <a:srgbClr val="000072"/>
          </a:solidFill>
          <a:latin typeface="+mn-lt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har char="»"/>
        <a:defRPr sz="1800">
          <a:solidFill>
            <a:srgbClr val="000072"/>
          </a:solidFill>
          <a:latin typeface="+mn-lt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har char="»"/>
        <a:defRPr sz="1600">
          <a:solidFill>
            <a:srgbClr val="00007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wprime.geospatialworld.net/opinion/the-power-of-where-it-begins-with-geodesy/?utm_source=GW+Subscribers&amp;utm_campaign=8b9b6a8e7f-GWPrime-free-Annual-reg-offer-2ndmailer-16Apr&amp;utm_medium=email&amp;utm_term=0_3b0a203c48-8b9b6a8e7f-139787745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sgeography.com/gis-dictionary-definition-glossary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ggim.un.org/meetings/GGIM-committee/9th-Session/documents/Fundamental_Data_Publication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ggim.un.org/meetings/GGIM-committee/9th-Session/documents/Fundamental_Data_Publication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ur-lex.europa.eu/legal-content/DE/TXT/HTML/?uri=CELEX:02007L0002-20190626&amp;qid=1642582408199&amp;from=DE" TargetMode="External"/><Relationship Id="rId4" Type="http://schemas.openxmlformats.org/officeDocument/2006/relationships/hyperlink" Target="http://eur-lex.europa.eu/legal-content/EN/TXT/PDF/?uri=CELEX:32007L0002&amp;from=EN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HTML/?uri=OJ:L:2007:108:FULL&amp;from=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2284888" cy="6858000"/>
          </a:xfrm>
          <a:prstGeom prst="rect">
            <a:avLst/>
          </a:prstGeom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362200"/>
            <a:ext cx="9677400" cy="1143000"/>
          </a:xfrm>
          <a:solidFill>
            <a:srgbClr val="EAEAEA">
              <a:alpha val="69804"/>
            </a:srgbClr>
          </a:solidFill>
          <a:ln>
            <a:noFill/>
          </a:ln>
        </p:spPr>
        <p:txBody>
          <a:bodyPr lIns="90488" tIns="44450" rIns="90488" bIns="44450" anchor="ctr"/>
          <a:lstStyle/>
          <a:p>
            <a:pPr eaLnBrk="1" hangingPunct="1"/>
            <a:r>
              <a:rPr lang="en-US" alt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Some </a:t>
            </a:r>
            <a:r>
              <a:rPr lang="en-US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Thoughts </a:t>
            </a:r>
            <a:r>
              <a:rPr lang="en-US" alt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en-US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Recommendations </a:t>
            </a:r>
            <a:r>
              <a:rPr lang="en-US" alt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en-US" altLang="de-DE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Spatial Data Handling</a:t>
            </a:r>
            <a:endParaRPr lang="en-US" alt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51520" y="4572000"/>
            <a:ext cx="9677400" cy="571500"/>
          </a:xfrm>
          <a:prstGeom prst="rect">
            <a:avLst/>
          </a:prstGeom>
          <a:solidFill>
            <a:srgbClr val="EAEAEA">
              <a:alpha val="69804"/>
            </a:srgbClr>
          </a:solidFill>
          <a:ln>
            <a:noFill/>
          </a:ln>
        </p:spPr>
        <p:txBody>
          <a:bodyPr lIns="90488" tIns="44450" rIns="90488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de-DE" sz="2000" kern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Prof. Dr. Franz-Josef Behr, Stuttgart University of Applied Sciences</a:t>
            </a:r>
            <a:endParaRPr lang="en-US" altLang="de-DE" sz="2000" kern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51520" y="5295900"/>
            <a:ext cx="9677400" cy="609600"/>
          </a:xfrm>
          <a:prstGeom prst="rect">
            <a:avLst/>
          </a:prstGeom>
          <a:solidFill>
            <a:srgbClr val="EAEAEA">
              <a:alpha val="69804"/>
            </a:srgbClr>
          </a:solidFill>
          <a:ln>
            <a:noFill/>
          </a:ln>
        </p:spPr>
        <p:txBody>
          <a:bodyPr lIns="90488" tIns="44450" rIns="90488" bIns="4445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de-DE" sz="2000" kern="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Holkar</a:t>
            </a:r>
            <a:r>
              <a:rPr lang="en-US" altLang="de-DE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Science </a:t>
            </a:r>
            <a:r>
              <a:rPr lang="en-US" altLang="de-DE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College, Indore</a:t>
            </a:r>
            <a:r>
              <a:rPr lang="en-US" altLang="de-DE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Madhya </a:t>
            </a:r>
            <a:r>
              <a:rPr lang="en-US" altLang="de-DE" sz="2000" kern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Pradesh, India</a:t>
            </a:r>
            <a:endParaRPr lang="en-GB" altLang="de-DE" sz="2000" kern="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52400" y="6443663"/>
            <a:ext cx="9296400" cy="3381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de-DE" dirty="0"/>
              <a:t>Source: https://collegeholkar.org/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 bwMode="auto">
          <a:xfrm>
            <a:off x="251520" y="0"/>
            <a:ext cx="8892480" cy="6858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86000" y="3075057"/>
            <a:ext cx="5958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de-DE" sz="4400" dirty="0">
                <a:solidFill>
                  <a:schemeClr val="bg1"/>
                </a:solidFill>
                <a:latin typeface="+mn-lt"/>
              </a:rPr>
              <a:t>From Reality to Model</a:t>
            </a:r>
          </a:p>
        </p:txBody>
      </p:sp>
    </p:spTree>
    <p:extLst>
      <p:ext uri="{BB962C8B-B14F-4D97-AF65-F5344CB8AC3E}">
        <p14:creationId xmlns:p14="http://schemas.microsoft.com/office/powerpoint/2010/main" val="63452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altLang="de-DE" smtClean="0"/>
              <a:t>Building models of the real world I</a:t>
            </a:r>
          </a:p>
        </p:txBody>
      </p:sp>
      <p:sp>
        <p:nvSpPr>
          <p:cNvPr id="5125" name="AutoShape 6"/>
          <p:cNvSpPr>
            <a:spLocks noChangeAspect="1" noChangeArrowheads="1" noTextEdit="1"/>
          </p:cNvSpPr>
          <p:nvPr/>
        </p:nvSpPr>
        <p:spPr bwMode="auto">
          <a:xfrm>
            <a:off x="1255713" y="2944813"/>
            <a:ext cx="662305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6198120" y="3363913"/>
            <a:ext cx="2046288" cy="1200150"/>
            <a:chOff x="5816601" y="3363913"/>
            <a:chExt cx="2046288" cy="1200150"/>
          </a:xfrm>
        </p:grpSpPr>
        <p:sp>
          <p:nvSpPr>
            <p:cNvPr id="5126" name="Rectangle 8"/>
            <p:cNvSpPr>
              <a:spLocks noChangeArrowheads="1"/>
            </p:cNvSpPr>
            <p:nvPr/>
          </p:nvSpPr>
          <p:spPr bwMode="auto">
            <a:xfrm>
              <a:off x="5816601" y="3363913"/>
              <a:ext cx="2046288" cy="214313"/>
            </a:xfrm>
            <a:prstGeom prst="rect">
              <a:avLst/>
            </a:pr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Aft>
                  <a:spcPct val="5000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80000"/>
                </a:lnSpc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de-DE" altLang="de-DE" sz="1800">
                <a:latin typeface="Arial" panose="020B0604020202020204" pitchFamily="34" charset="0"/>
              </a:endParaRPr>
            </a:p>
          </p:txBody>
        </p:sp>
        <p:sp>
          <p:nvSpPr>
            <p:cNvPr id="5127" name="Rectangle 9"/>
            <p:cNvSpPr>
              <a:spLocks noChangeArrowheads="1"/>
            </p:cNvSpPr>
            <p:nvPr/>
          </p:nvSpPr>
          <p:spPr bwMode="auto">
            <a:xfrm>
              <a:off x="5816601" y="3363913"/>
              <a:ext cx="2046288" cy="214313"/>
            </a:xfrm>
            <a:prstGeom prst="rect">
              <a:avLst/>
            </a:prstGeom>
            <a:noFill/>
            <a:ln w="0">
              <a:solidFill>
                <a:srgbClr val="0082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Aft>
                  <a:spcPct val="5000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80000"/>
                </a:lnSpc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de-DE" altLang="de-DE" sz="1800">
                <a:latin typeface="Arial" panose="020B0604020202020204" pitchFamily="34" charset="0"/>
              </a:endParaRPr>
            </a:p>
          </p:txBody>
        </p:sp>
        <p:sp>
          <p:nvSpPr>
            <p:cNvPr id="5128" name="Rectangle 10"/>
            <p:cNvSpPr>
              <a:spLocks noChangeArrowheads="1"/>
            </p:cNvSpPr>
            <p:nvPr/>
          </p:nvSpPr>
          <p:spPr bwMode="auto">
            <a:xfrm>
              <a:off x="5816601" y="3578225"/>
              <a:ext cx="2046288" cy="985838"/>
            </a:xfrm>
            <a:prstGeom prst="rect">
              <a:avLst/>
            </a:prstGeom>
            <a:solidFill>
              <a:srgbClr val="82C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Aft>
                  <a:spcPct val="5000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80000"/>
                </a:lnSpc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de-DE" altLang="de-DE" sz="1800">
                <a:latin typeface="Arial" panose="020B0604020202020204" pitchFamily="34" charset="0"/>
              </a:endParaRPr>
            </a:p>
          </p:txBody>
        </p:sp>
        <p:sp>
          <p:nvSpPr>
            <p:cNvPr id="5129" name="Rectangle 11"/>
            <p:cNvSpPr>
              <a:spLocks noChangeArrowheads="1"/>
            </p:cNvSpPr>
            <p:nvPr/>
          </p:nvSpPr>
          <p:spPr bwMode="auto">
            <a:xfrm>
              <a:off x="5816601" y="3578225"/>
              <a:ext cx="2046288" cy="985838"/>
            </a:xfrm>
            <a:prstGeom prst="rect">
              <a:avLst/>
            </a:prstGeom>
            <a:noFill/>
            <a:ln w="0">
              <a:solidFill>
                <a:srgbClr val="0082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spcAft>
                  <a:spcPct val="5000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lnSpc>
                  <a:spcPct val="80000"/>
                </a:lnSpc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Char char="¡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endParaRPr lang="de-DE" altLang="de-DE" sz="1800">
                <a:latin typeface="Arial" panose="020B0604020202020204" pitchFamily="34" charset="0"/>
              </a:endParaRPr>
            </a:p>
          </p:txBody>
        </p:sp>
        <p:sp>
          <p:nvSpPr>
            <p:cNvPr id="5130" name="Line 12"/>
            <p:cNvSpPr>
              <a:spLocks noChangeShapeType="1"/>
            </p:cNvSpPr>
            <p:nvPr/>
          </p:nvSpPr>
          <p:spPr bwMode="auto">
            <a:xfrm>
              <a:off x="5816601" y="3578225"/>
              <a:ext cx="2046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1" name="Line 13"/>
            <p:cNvSpPr>
              <a:spLocks noChangeShapeType="1"/>
            </p:cNvSpPr>
            <p:nvPr/>
          </p:nvSpPr>
          <p:spPr bwMode="auto">
            <a:xfrm flipH="1">
              <a:off x="5816601" y="3578225"/>
              <a:ext cx="109538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2" name="Line 14"/>
            <p:cNvSpPr>
              <a:spLocks noChangeShapeType="1"/>
            </p:cNvSpPr>
            <p:nvPr/>
          </p:nvSpPr>
          <p:spPr bwMode="auto">
            <a:xfrm flipV="1">
              <a:off x="6740526" y="3578225"/>
              <a:ext cx="82550" cy="9858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3" name="Line 15"/>
            <p:cNvSpPr>
              <a:spLocks noChangeShapeType="1"/>
            </p:cNvSpPr>
            <p:nvPr/>
          </p:nvSpPr>
          <p:spPr bwMode="auto">
            <a:xfrm flipH="1">
              <a:off x="6521451" y="3578225"/>
              <a:ext cx="261938" cy="9858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4" name="Line 16"/>
            <p:cNvSpPr>
              <a:spLocks noChangeShapeType="1"/>
            </p:cNvSpPr>
            <p:nvPr/>
          </p:nvSpPr>
          <p:spPr bwMode="auto">
            <a:xfrm flipV="1">
              <a:off x="6315076" y="3578225"/>
              <a:ext cx="428625" cy="9858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5" name="Line 17"/>
            <p:cNvSpPr>
              <a:spLocks noChangeShapeType="1"/>
            </p:cNvSpPr>
            <p:nvPr/>
          </p:nvSpPr>
          <p:spPr bwMode="auto">
            <a:xfrm flipV="1">
              <a:off x="6089651" y="3578225"/>
              <a:ext cx="620713" cy="9858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6" name="Line 18"/>
            <p:cNvSpPr>
              <a:spLocks noChangeShapeType="1"/>
            </p:cNvSpPr>
            <p:nvPr/>
          </p:nvSpPr>
          <p:spPr bwMode="auto">
            <a:xfrm flipV="1">
              <a:off x="5889626" y="3578225"/>
              <a:ext cx="774700" cy="9858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7" name="Line 19"/>
            <p:cNvSpPr>
              <a:spLocks noChangeShapeType="1"/>
            </p:cNvSpPr>
            <p:nvPr/>
          </p:nvSpPr>
          <p:spPr bwMode="auto">
            <a:xfrm flipV="1">
              <a:off x="5816601" y="3578225"/>
              <a:ext cx="817563" cy="8477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8" name="Line 20"/>
            <p:cNvSpPr>
              <a:spLocks noChangeShapeType="1"/>
            </p:cNvSpPr>
            <p:nvPr/>
          </p:nvSpPr>
          <p:spPr bwMode="auto">
            <a:xfrm flipV="1">
              <a:off x="5816601" y="3575050"/>
              <a:ext cx="7778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9" name="Line 21"/>
            <p:cNvSpPr>
              <a:spLocks noChangeShapeType="1"/>
            </p:cNvSpPr>
            <p:nvPr/>
          </p:nvSpPr>
          <p:spPr bwMode="auto">
            <a:xfrm flipV="1">
              <a:off x="5816601" y="3578225"/>
              <a:ext cx="744538" cy="549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0" name="Line 22"/>
            <p:cNvSpPr>
              <a:spLocks noChangeShapeType="1"/>
            </p:cNvSpPr>
            <p:nvPr/>
          </p:nvSpPr>
          <p:spPr bwMode="auto">
            <a:xfrm flipV="1">
              <a:off x="5816601" y="3575050"/>
              <a:ext cx="704850" cy="4619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1" name="Line 23"/>
            <p:cNvSpPr>
              <a:spLocks noChangeShapeType="1"/>
            </p:cNvSpPr>
            <p:nvPr/>
          </p:nvSpPr>
          <p:spPr bwMode="auto">
            <a:xfrm flipH="1">
              <a:off x="5816601" y="3578225"/>
              <a:ext cx="665163" cy="382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2" name="Line 24"/>
            <p:cNvSpPr>
              <a:spLocks noChangeShapeType="1"/>
            </p:cNvSpPr>
            <p:nvPr/>
          </p:nvSpPr>
          <p:spPr bwMode="auto">
            <a:xfrm flipV="1">
              <a:off x="5816601" y="3578225"/>
              <a:ext cx="628650" cy="328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3" name="Line 25"/>
            <p:cNvSpPr>
              <a:spLocks noChangeShapeType="1"/>
            </p:cNvSpPr>
            <p:nvPr/>
          </p:nvSpPr>
          <p:spPr bwMode="auto">
            <a:xfrm flipV="1">
              <a:off x="5816601" y="3578225"/>
              <a:ext cx="598488" cy="295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4" name="Line 26"/>
            <p:cNvSpPr>
              <a:spLocks noChangeShapeType="1"/>
            </p:cNvSpPr>
            <p:nvPr/>
          </p:nvSpPr>
          <p:spPr bwMode="auto">
            <a:xfrm flipV="1">
              <a:off x="5816601" y="3575050"/>
              <a:ext cx="565150" cy="2587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5" name="Line 27"/>
            <p:cNvSpPr>
              <a:spLocks noChangeShapeType="1"/>
            </p:cNvSpPr>
            <p:nvPr/>
          </p:nvSpPr>
          <p:spPr bwMode="auto">
            <a:xfrm flipV="1">
              <a:off x="5816601" y="3575050"/>
              <a:ext cx="519113" cy="215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6" name="Line 28"/>
            <p:cNvSpPr>
              <a:spLocks noChangeShapeType="1"/>
            </p:cNvSpPr>
            <p:nvPr/>
          </p:nvSpPr>
          <p:spPr bwMode="auto">
            <a:xfrm flipV="1">
              <a:off x="5816601" y="3578225"/>
              <a:ext cx="479425" cy="1793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7" name="Line 29"/>
            <p:cNvSpPr>
              <a:spLocks noChangeShapeType="1"/>
            </p:cNvSpPr>
            <p:nvPr/>
          </p:nvSpPr>
          <p:spPr bwMode="auto">
            <a:xfrm flipH="1">
              <a:off x="5816601" y="3578225"/>
              <a:ext cx="431800" cy="149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8" name="Line 30"/>
            <p:cNvSpPr>
              <a:spLocks noChangeShapeType="1"/>
            </p:cNvSpPr>
            <p:nvPr/>
          </p:nvSpPr>
          <p:spPr bwMode="auto">
            <a:xfrm flipH="1">
              <a:off x="5816601" y="3578225"/>
              <a:ext cx="385763" cy="1222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9" name="Line 31"/>
            <p:cNvSpPr>
              <a:spLocks noChangeShapeType="1"/>
            </p:cNvSpPr>
            <p:nvPr/>
          </p:nvSpPr>
          <p:spPr bwMode="auto">
            <a:xfrm flipH="1">
              <a:off x="5816601" y="3578225"/>
              <a:ext cx="352425" cy="98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0" name="Line 32"/>
            <p:cNvSpPr>
              <a:spLocks noChangeShapeType="1"/>
            </p:cNvSpPr>
            <p:nvPr/>
          </p:nvSpPr>
          <p:spPr bwMode="auto">
            <a:xfrm flipH="1">
              <a:off x="5816601" y="3578225"/>
              <a:ext cx="309563" cy="730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1" name="Line 33"/>
            <p:cNvSpPr>
              <a:spLocks noChangeShapeType="1"/>
            </p:cNvSpPr>
            <p:nvPr/>
          </p:nvSpPr>
          <p:spPr bwMode="auto">
            <a:xfrm flipH="1">
              <a:off x="5816601" y="3578225"/>
              <a:ext cx="260350" cy="55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2" name="Line 34"/>
            <p:cNvSpPr>
              <a:spLocks noChangeShapeType="1"/>
            </p:cNvSpPr>
            <p:nvPr/>
          </p:nvSpPr>
          <p:spPr bwMode="auto">
            <a:xfrm flipH="1">
              <a:off x="5816601" y="3578225"/>
              <a:ext cx="209550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3" name="Line 35"/>
            <p:cNvSpPr>
              <a:spLocks noChangeShapeType="1"/>
            </p:cNvSpPr>
            <p:nvPr/>
          </p:nvSpPr>
          <p:spPr bwMode="auto">
            <a:xfrm>
              <a:off x="7753351" y="3578225"/>
              <a:ext cx="109538" cy="190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4" name="Line 36"/>
            <p:cNvSpPr>
              <a:spLocks noChangeShapeType="1"/>
            </p:cNvSpPr>
            <p:nvPr/>
          </p:nvSpPr>
          <p:spPr bwMode="auto">
            <a:xfrm flipH="1" flipV="1">
              <a:off x="6856413" y="3578225"/>
              <a:ext cx="82550" cy="9858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5" name="Line 37"/>
            <p:cNvSpPr>
              <a:spLocks noChangeShapeType="1"/>
            </p:cNvSpPr>
            <p:nvPr/>
          </p:nvSpPr>
          <p:spPr bwMode="auto">
            <a:xfrm>
              <a:off x="6896101" y="3578225"/>
              <a:ext cx="261938" cy="9858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6" name="Line 38"/>
            <p:cNvSpPr>
              <a:spLocks noChangeShapeType="1"/>
            </p:cNvSpPr>
            <p:nvPr/>
          </p:nvSpPr>
          <p:spPr bwMode="auto">
            <a:xfrm flipH="1" flipV="1">
              <a:off x="6935788" y="3578225"/>
              <a:ext cx="431800" cy="9858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7" name="Line 39"/>
            <p:cNvSpPr>
              <a:spLocks noChangeShapeType="1"/>
            </p:cNvSpPr>
            <p:nvPr/>
          </p:nvSpPr>
          <p:spPr bwMode="auto">
            <a:xfrm flipH="1" flipV="1">
              <a:off x="6972301" y="3578225"/>
              <a:ext cx="620713" cy="9858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8" name="Line 40"/>
            <p:cNvSpPr>
              <a:spLocks noChangeShapeType="1"/>
            </p:cNvSpPr>
            <p:nvPr/>
          </p:nvSpPr>
          <p:spPr bwMode="auto">
            <a:xfrm flipH="1" flipV="1">
              <a:off x="7015163" y="3578225"/>
              <a:ext cx="777875" cy="9858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9" name="Line 41"/>
            <p:cNvSpPr>
              <a:spLocks noChangeShapeType="1"/>
            </p:cNvSpPr>
            <p:nvPr/>
          </p:nvSpPr>
          <p:spPr bwMode="auto">
            <a:xfrm flipH="1" flipV="1">
              <a:off x="7045326" y="3578225"/>
              <a:ext cx="817563" cy="8477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0" name="Line 42"/>
            <p:cNvSpPr>
              <a:spLocks noChangeShapeType="1"/>
            </p:cNvSpPr>
            <p:nvPr/>
          </p:nvSpPr>
          <p:spPr bwMode="auto">
            <a:xfrm flipH="1" flipV="1">
              <a:off x="7088188" y="3575050"/>
              <a:ext cx="774700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1" name="Line 43"/>
            <p:cNvSpPr>
              <a:spLocks noChangeShapeType="1"/>
            </p:cNvSpPr>
            <p:nvPr/>
          </p:nvSpPr>
          <p:spPr bwMode="auto">
            <a:xfrm flipH="1" flipV="1">
              <a:off x="7118351" y="3578225"/>
              <a:ext cx="744538" cy="549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2" name="Line 44"/>
            <p:cNvSpPr>
              <a:spLocks noChangeShapeType="1"/>
            </p:cNvSpPr>
            <p:nvPr/>
          </p:nvSpPr>
          <p:spPr bwMode="auto">
            <a:xfrm flipH="1" flipV="1">
              <a:off x="7158038" y="3575050"/>
              <a:ext cx="704850" cy="4619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3" name="Line 45"/>
            <p:cNvSpPr>
              <a:spLocks noChangeShapeType="1"/>
            </p:cNvSpPr>
            <p:nvPr/>
          </p:nvSpPr>
          <p:spPr bwMode="auto">
            <a:xfrm>
              <a:off x="7197726" y="3578225"/>
              <a:ext cx="665163" cy="382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4" name="Line 46"/>
            <p:cNvSpPr>
              <a:spLocks noChangeShapeType="1"/>
            </p:cNvSpPr>
            <p:nvPr/>
          </p:nvSpPr>
          <p:spPr bwMode="auto">
            <a:xfrm flipH="1" flipV="1">
              <a:off x="7231063" y="3578225"/>
              <a:ext cx="631825" cy="32861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5" name="Line 47"/>
            <p:cNvSpPr>
              <a:spLocks noChangeShapeType="1"/>
            </p:cNvSpPr>
            <p:nvPr/>
          </p:nvSpPr>
          <p:spPr bwMode="auto">
            <a:xfrm flipH="1" flipV="1">
              <a:off x="7264401" y="3578225"/>
              <a:ext cx="598488" cy="29527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6" name="Line 48"/>
            <p:cNvSpPr>
              <a:spLocks noChangeShapeType="1"/>
            </p:cNvSpPr>
            <p:nvPr/>
          </p:nvSpPr>
          <p:spPr bwMode="auto">
            <a:xfrm flipH="1" flipV="1">
              <a:off x="7297738" y="3575050"/>
              <a:ext cx="565150" cy="2587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7" name="Line 49"/>
            <p:cNvSpPr>
              <a:spLocks noChangeShapeType="1"/>
            </p:cNvSpPr>
            <p:nvPr/>
          </p:nvSpPr>
          <p:spPr bwMode="auto">
            <a:xfrm flipH="1" flipV="1">
              <a:off x="7343776" y="3575050"/>
              <a:ext cx="519113" cy="215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8" name="Line 50"/>
            <p:cNvSpPr>
              <a:spLocks noChangeShapeType="1"/>
            </p:cNvSpPr>
            <p:nvPr/>
          </p:nvSpPr>
          <p:spPr bwMode="auto">
            <a:xfrm flipH="1" flipV="1">
              <a:off x="7383463" y="3578225"/>
              <a:ext cx="479425" cy="1793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9" name="Line 51"/>
            <p:cNvSpPr>
              <a:spLocks noChangeShapeType="1"/>
            </p:cNvSpPr>
            <p:nvPr/>
          </p:nvSpPr>
          <p:spPr bwMode="auto">
            <a:xfrm>
              <a:off x="7434263" y="3578225"/>
              <a:ext cx="428625" cy="1492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0" name="Line 52"/>
            <p:cNvSpPr>
              <a:spLocks noChangeShapeType="1"/>
            </p:cNvSpPr>
            <p:nvPr/>
          </p:nvSpPr>
          <p:spPr bwMode="auto">
            <a:xfrm>
              <a:off x="7477126" y="3578225"/>
              <a:ext cx="385763" cy="1222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1" name="Line 53"/>
            <p:cNvSpPr>
              <a:spLocks noChangeShapeType="1"/>
            </p:cNvSpPr>
            <p:nvPr/>
          </p:nvSpPr>
          <p:spPr bwMode="auto">
            <a:xfrm>
              <a:off x="7513638" y="3578225"/>
              <a:ext cx="349250" cy="984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2" name="Line 54"/>
            <p:cNvSpPr>
              <a:spLocks noChangeShapeType="1"/>
            </p:cNvSpPr>
            <p:nvPr/>
          </p:nvSpPr>
          <p:spPr bwMode="auto">
            <a:xfrm>
              <a:off x="7553326" y="3578225"/>
              <a:ext cx="309563" cy="730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3" name="Line 55"/>
            <p:cNvSpPr>
              <a:spLocks noChangeShapeType="1"/>
            </p:cNvSpPr>
            <p:nvPr/>
          </p:nvSpPr>
          <p:spPr bwMode="auto">
            <a:xfrm>
              <a:off x="7605713" y="3578225"/>
              <a:ext cx="257175" cy="5556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4" name="Line 56"/>
            <p:cNvSpPr>
              <a:spLocks noChangeShapeType="1"/>
            </p:cNvSpPr>
            <p:nvPr/>
          </p:nvSpPr>
          <p:spPr bwMode="auto">
            <a:xfrm>
              <a:off x="7653338" y="3578225"/>
              <a:ext cx="209550" cy="333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5" name="Line 57"/>
            <p:cNvSpPr>
              <a:spLocks noChangeShapeType="1"/>
            </p:cNvSpPr>
            <p:nvPr/>
          </p:nvSpPr>
          <p:spPr bwMode="auto">
            <a:xfrm>
              <a:off x="5816601" y="3590925"/>
              <a:ext cx="2046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6" name="Line 58"/>
            <p:cNvSpPr>
              <a:spLocks noChangeShapeType="1"/>
            </p:cNvSpPr>
            <p:nvPr/>
          </p:nvSpPr>
          <p:spPr bwMode="auto">
            <a:xfrm>
              <a:off x="5816601" y="3608388"/>
              <a:ext cx="2046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7" name="Line 59"/>
            <p:cNvSpPr>
              <a:spLocks noChangeShapeType="1"/>
            </p:cNvSpPr>
            <p:nvPr/>
          </p:nvSpPr>
          <p:spPr bwMode="auto">
            <a:xfrm>
              <a:off x="5816601" y="3627438"/>
              <a:ext cx="2046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8" name="Line 60"/>
            <p:cNvSpPr>
              <a:spLocks noChangeShapeType="1"/>
            </p:cNvSpPr>
            <p:nvPr/>
          </p:nvSpPr>
          <p:spPr bwMode="auto">
            <a:xfrm>
              <a:off x="5816601" y="3667125"/>
              <a:ext cx="2046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9" name="Line 61"/>
            <p:cNvSpPr>
              <a:spLocks noChangeShapeType="1"/>
            </p:cNvSpPr>
            <p:nvPr/>
          </p:nvSpPr>
          <p:spPr bwMode="auto">
            <a:xfrm>
              <a:off x="5816601" y="3644900"/>
              <a:ext cx="2046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0" name="Line 62"/>
            <p:cNvSpPr>
              <a:spLocks noChangeShapeType="1"/>
            </p:cNvSpPr>
            <p:nvPr/>
          </p:nvSpPr>
          <p:spPr bwMode="auto">
            <a:xfrm>
              <a:off x="5816601" y="3706813"/>
              <a:ext cx="2046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1" name="Line 63"/>
            <p:cNvSpPr>
              <a:spLocks noChangeShapeType="1"/>
            </p:cNvSpPr>
            <p:nvPr/>
          </p:nvSpPr>
          <p:spPr bwMode="auto">
            <a:xfrm>
              <a:off x="5816601" y="3744913"/>
              <a:ext cx="2046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2" name="Line 64"/>
            <p:cNvSpPr>
              <a:spLocks noChangeShapeType="1"/>
            </p:cNvSpPr>
            <p:nvPr/>
          </p:nvSpPr>
          <p:spPr bwMode="auto">
            <a:xfrm>
              <a:off x="5816601" y="3787775"/>
              <a:ext cx="2046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3" name="Line 65"/>
            <p:cNvSpPr>
              <a:spLocks noChangeShapeType="1"/>
            </p:cNvSpPr>
            <p:nvPr/>
          </p:nvSpPr>
          <p:spPr bwMode="auto">
            <a:xfrm>
              <a:off x="5816601" y="3843338"/>
              <a:ext cx="2046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4" name="Line 66"/>
            <p:cNvSpPr>
              <a:spLocks noChangeShapeType="1"/>
            </p:cNvSpPr>
            <p:nvPr/>
          </p:nvSpPr>
          <p:spPr bwMode="auto">
            <a:xfrm>
              <a:off x="5816601" y="3910013"/>
              <a:ext cx="2046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5" name="Line 67"/>
            <p:cNvSpPr>
              <a:spLocks noChangeShapeType="1"/>
            </p:cNvSpPr>
            <p:nvPr/>
          </p:nvSpPr>
          <p:spPr bwMode="auto">
            <a:xfrm>
              <a:off x="5816601" y="4010025"/>
              <a:ext cx="2046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6" name="Line 68"/>
            <p:cNvSpPr>
              <a:spLocks noChangeShapeType="1"/>
            </p:cNvSpPr>
            <p:nvPr/>
          </p:nvSpPr>
          <p:spPr bwMode="auto">
            <a:xfrm>
              <a:off x="5816601" y="4110038"/>
              <a:ext cx="2046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7" name="Line 69"/>
            <p:cNvSpPr>
              <a:spLocks noChangeShapeType="1"/>
            </p:cNvSpPr>
            <p:nvPr/>
          </p:nvSpPr>
          <p:spPr bwMode="auto">
            <a:xfrm>
              <a:off x="5816601" y="4224338"/>
              <a:ext cx="2046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8" name="Line 70"/>
            <p:cNvSpPr>
              <a:spLocks noChangeShapeType="1"/>
            </p:cNvSpPr>
            <p:nvPr/>
          </p:nvSpPr>
          <p:spPr bwMode="auto">
            <a:xfrm>
              <a:off x="5816601" y="4346575"/>
              <a:ext cx="2046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9" name="Line 71"/>
            <p:cNvSpPr>
              <a:spLocks noChangeShapeType="1"/>
            </p:cNvSpPr>
            <p:nvPr/>
          </p:nvSpPr>
          <p:spPr bwMode="auto">
            <a:xfrm>
              <a:off x="5816601" y="4467225"/>
              <a:ext cx="2046288" cy="158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0" name="Freeform 72"/>
            <p:cNvSpPr>
              <a:spLocks/>
            </p:cNvSpPr>
            <p:nvPr/>
          </p:nvSpPr>
          <p:spPr bwMode="auto">
            <a:xfrm>
              <a:off x="5822951" y="3813175"/>
              <a:ext cx="750888" cy="706438"/>
            </a:xfrm>
            <a:custGeom>
              <a:avLst/>
              <a:gdLst>
                <a:gd name="T0" fmla="*/ 19 w 473"/>
                <a:gd name="T1" fmla="*/ 40 h 445"/>
                <a:gd name="T2" fmla="*/ 15 w 473"/>
                <a:gd name="T3" fmla="*/ 57 h 445"/>
                <a:gd name="T4" fmla="*/ 21 w 473"/>
                <a:gd name="T5" fmla="*/ 66 h 445"/>
                <a:gd name="T6" fmla="*/ 26 w 473"/>
                <a:gd name="T7" fmla="*/ 78 h 445"/>
                <a:gd name="T8" fmla="*/ 36 w 473"/>
                <a:gd name="T9" fmla="*/ 76 h 445"/>
                <a:gd name="T10" fmla="*/ 59 w 473"/>
                <a:gd name="T11" fmla="*/ 57 h 445"/>
                <a:gd name="T12" fmla="*/ 76 w 473"/>
                <a:gd name="T13" fmla="*/ 55 h 445"/>
                <a:gd name="T14" fmla="*/ 113 w 473"/>
                <a:gd name="T15" fmla="*/ 68 h 445"/>
                <a:gd name="T16" fmla="*/ 143 w 473"/>
                <a:gd name="T17" fmla="*/ 91 h 445"/>
                <a:gd name="T18" fmla="*/ 157 w 473"/>
                <a:gd name="T19" fmla="*/ 116 h 445"/>
                <a:gd name="T20" fmla="*/ 187 w 473"/>
                <a:gd name="T21" fmla="*/ 173 h 445"/>
                <a:gd name="T22" fmla="*/ 189 w 473"/>
                <a:gd name="T23" fmla="*/ 166 h 445"/>
                <a:gd name="T24" fmla="*/ 224 w 473"/>
                <a:gd name="T25" fmla="*/ 200 h 445"/>
                <a:gd name="T26" fmla="*/ 277 w 473"/>
                <a:gd name="T27" fmla="*/ 225 h 445"/>
                <a:gd name="T28" fmla="*/ 312 w 473"/>
                <a:gd name="T29" fmla="*/ 244 h 445"/>
                <a:gd name="T30" fmla="*/ 314 w 473"/>
                <a:gd name="T31" fmla="*/ 263 h 445"/>
                <a:gd name="T32" fmla="*/ 348 w 473"/>
                <a:gd name="T33" fmla="*/ 330 h 445"/>
                <a:gd name="T34" fmla="*/ 339 w 473"/>
                <a:gd name="T35" fmla="*/ 408 h 445"/>
                <a:gd name="T36" fmla="*/ 339 w 473"/>
                <a:gd name="T37" fmla="*/ 439 h 445"/>
                <a:gd name="T38" fmla="*/ 356 w 473"/>
                <a:gd name="T39" fmla="*/ 429 h 445"/>
                <a:gd name="T40" fmla="*/ 375 w 473"/>
                <a:gd name="T41" fmla="*/ 395 h 445"/>
                <a:gd name="T42" fmla="*/ 408 w 473"/>
                <a:gd name="T43" fmla="*/ 370 h 445"/>
                <a:gd name="T44" fmla="*/ 459 w 473"/>
                <a:gd name="T45" fmla="*/ 305 h 445"/>
                <a:gd name="T46" fmla="*/ 431 w 473"/>
                <a:gd name="T47" fmla="*/ 267 h 445"/>
                <a:gd name="T48" fmla="*/ 394 w 473"/>
                <a:gd name="T49" fmla="*/ 248 h 445"/>
                <a:gd name="T50" fmla="*/ 344 w 473"/>
                <a:gd name="T51" fmla="*/ 233 h 445"/>
                <a:gd name="T52" fmla="*/ 310 w 473"/>
                <a:gd name="T53" fmla="*/ 238 h 445"/>
                <a:gd name="T54" fmla="*/ 285 w 473"/>
                <a:gd name="T55" fmla="*/ 210 h 445"/>
                <a:gd name="T56" fmla="*/ 251 w 473"/>
                <a:gd name="T57" fmla="*/ 198 h 445"/>
                <a:gd name="T58" fmla="*/ 279 w 473"/>
                <a:gd name="T59" fmla="*/ 173 h 445"/>
                <a:gd name="T60" fmla="*/ 312 w 473"/>
                <a:gd name="T61" fmla="*/ 189 h 445"/>
                <a:gd name="T62" fmla="*/ 329 w 473"/>
                <a:gd name="T63" fmla="*/ 149 h 445"/>
                <a:gd name="T64" fmla="*/ 360 w 473"/>
                <a:gd name="T65" fmla="*/ 122 h 445"/>
                <a:gd name="T66" fmla="*/ 366 w 473"/>
                <a:gd name="T67" fmla="*/ 126 h 445"/>
                <a:gd name="T68" fmla="*/ 371 w 473"/>
                <a:gd name="T69" fmla="*/ 118 h 445"/>
                <a:gd name="T70" fmla="*/ 354 w 473"/>
                <a:gd name="T71" fmla="*/ 107 h 445"/>
                <a:gd name="T72" fmla="*/ 394 w 473"/>
                <a:gd name="T73" fmla="*/ 85 h 445"/>
                <a:gd name="T74" fmla="*/ 379 w 473"/>
                <a:gd name="T75" fmla="*/ 70 h 445"/>
                <a:gd name="T76" fmla="*/ 362 w 473"/>
                <a:gd name="T77" fmla="*/ 64 h 445"/>
                <a:gd name="T78" fmla="*/ 350 w 473"/>
                <a:gd name="T79" fmla="*/ 55 h 445"/>
                <a:gd name="T80" fmla="*/ 320 w 473"/>
                <a:gd name="T81" fmla="*/ 51 h 445"/>
                <a:gd name="T82" fmla="*/ 325 w 473"/>
                <a:gd name="T83" fmla="*/ 76 h 445"/>
                <a:gd name="T84" fmla="*/ 310 w 473"/>
                <a:gd name="T85" fmla="*/ 95 h 445"/>
                <a:gd name="T86" fmla="*/ 268 w 473"/>
                <a:gd name="T87" fmla="*/ 74 h 445"/>
                <a:gd name="T88" fmla="*/ 275 w 473"/>
                <a:gd name="T89" fmla="*/ 47 h 445"/>
                <a:gd name="T90" fmla="*/ 281 w 473"/>
                <a:gd name="T91" fmla="*/ 34 h 445"/>
                <a:gd name="T92" fmla="*/ 304 w 473"/>
                <a:gd name="T93" fmla="*/ 19 h 445"/>
                <a:gd name="T94" fmla="*/ 285 w 473"/>
                <a:gd name="T95" fmla="*/ 21 h 445"/>
                <a:gd name="T96" fmla="*/ 272 w 473"/>
                <a:gd name="T97" fmla="*/ 11 h 445"/>
                <a:gd name="T98" fmla="*/ 266 w 473"/>
                <a:gd name="T99" fmla="*/ 19 h 445"/>
                <a:gd name="T100" fmla="*/ 233 w 473"/>
                <a:gd name="T101" fmla="*/ 22 h 445"/>
                <a:gd name="T102" fmla="*/ 216 w 473"/>
                <a:gd name="T103" fmla="*/ 26 h 445"/>
                <a:gd name="T104" fmla="*/ 155 w 473"/>
                <a:gd name="T105" fmla="*/ 15 h 445"/>
                <a:gd name="T106" fmla="*/ 118 w 473"/>
                <a:gd name="T107" fmla="*/ 17 h 445"/>
                <a:gd name="T108" fmla="*/ 40 w 473"/>
                <a:gd name="T109" fmla="*/ 3 h 445"/>
                <a:gd name="T110" fmla="*/ 3 w 473"/>
                <a:gd name="T111" fmla="*/ 21 h 445"/>
                <a:gd name="T112" fmla="*/ 13 w 473"/>
                <a:gd name="T113" fmla="*/ 28 h 4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3"/>
                <a:gd name="T172" fmla="*/ 0 h 445"/>
                <a:gd name="T173" fmla="*/ 473 w 473"/>
                <a:gd name="T174" fmla="*/ 445 h 4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3" h="445">
                  <a:moveTo>
                    <a:pt x="0" y="34"/>
                  </a:moveTo>
                  <a:lnTo>
                    <a:pt x="7" y="34"/>
                  </a:lnTo>
                  <a:lnTo>
                    <a:pt x="3" y="36"/>
                  </a:lnTo>
                  <a:lnTo>
                    <a:pt x="7" y="38"/>
                  </a:lnTo>
                  <a:lnTo>
                    <a:pt x="17" y="38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4" y="43"/>
                  </a:lnTo>
                  <a:lnTo>
                    <a:pt x="9" y="49"/>
                  </a:lnTo>
                  <a:lnTo>
                    <a:pt x="7" y="53"/>
                  </a:lnTo>
                  <a:lnTo>
                    <a:pt x="9" y="55"/>
                  </a:lnTo>
                  <a:lnTo>
                    <a:pt x="15" y="57"/>
                  </a:lnTo>
                  <a:lnTo>
                    <a:pt x="13" y="59"/>
                  </a:lnTo>
                  <a:lnTo>
                    <a:pt x="15" y="61"/>
                  </a:lnTo>
                  <a:lnTo>
                    <a:pt x="17" y="61"/>
                  </a:lnTo>
                  <a:lnTo>
                    <a:pt x="21" y="59"/>
                  </a:lnTo>
                  <a:lnTo>
                    <a:pt x="23" y="63"/>
                  </a:lnTo>
                  <a:lnTo>
                    <a:pt x="21" y="66"/>
                  </a:lnTo>
                  <a:lnTo>
                    <a:pt x="26" y="63"/>
                  </a:lnTo>
                  <a:lnTo>
                    <a:pt x="32" y="66"/>
                  </a:lnTo>
                  <a:lnTo>
                    <a:pt x="40" y="64"/>
                  </a:lnTo>
                  <a:lnTo>
                    <a:pt x="32" y="74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1" y="78"/>
                  </a:lnTo>
                  <a:lnTo>
                    <a:pt x="17" y="82"/>
                  </a:lnTo>
                  <a:lnTo>
                    <a:pt x="23" y="78"/>
                  </a:lnTo>
                  <a:lnTo>
                    <a:pt x="30" y="80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9" y="68"/>
                  </a:lnTo>
                  <a:lnTo>
                    <a:pt x="51" y="64"/>
                  </a:lnTo>
                  <a:lnTo>
                    <a:pt x="49" y="63"/>
                  </a:lnTo>
                  <a:lnTo>
                    <a:pt x="61" y="53"/>
                  </a:lnTo>
                  <a:lnTo>
                    <a:pt x="65" y="55"/>
                  </a:lnTo>
                  <a:lnTo>
                    <a:pt x="59" y="57"/>
                  </a:lnTo>
                  <a:lnTo>
                    <a:pt x="57" y="61"/>
                  </a:lnTo>
                  <a:lnTo>
                    <a:pt x="61" y="61"/>
                  </a:lnTo>
                  <a:lnTo>
                    <a:pt x="57" y="63"/>
                  </a:lnTo>
                  <a:lnTo>
                    <a:pt x="69" y="61"/>
                  </a:lnTo>
                  <a:lnTo>
                    <a:pt x="70" y="55"/>
                  </a:lnTo>
                  <a:lnTo>
                    <a:pt x="76" y="55"/>
                  </a:lnTo>
                  <a:lnTo>
                    <a:pt x="74" y="57"/>
                  </a:lnTo>
                  <a:lnTo>
                    <a:pt x="86" y="61"/>
                  </a:lnTo>
                  <a:lnTo>
                    <a:pt x="103" y="61"/>
                  </a:lnTo>
                  <a:lnTo>
                    <a:pt x="105" y="63"/>
                  </a:lnTo>
                  <a:lnTo>
                    <a:pt x="109" y="66"/>
                  </a:lnTo>
                  <a:lnTo>
                    <a:pt x="113" y="68"/>
                  </a:lnTo>
                  <a:lnTo>
                    <a:pt x="118" y="66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32" y="76"/>
                  </a:lnTo>
                  <a:lnTo>
                    <a:pt x="134" y="84"/>
                  </a:lnTo>
                  <a:lnTo>
                    <a:pt x="143" y="91"/>
                  </a:lnTo>
                  <a:lnTo>
                    <a:pt x="143" y="97"/>
                  </a:lnTo>
                  <a:lnTo>
                    <a:pt x="155" y="103"/>
                  </a:lnTo>
                  <a:lnTo>
                    <a:pt x="160" y="103"/>
                  </a:lnTo>
                  <a:lnTo>
                    <a:pt x="162" y="108"/>
                  </a:lnTo>
                  <a:lnTo>
                    <a:pt x="155" y="108"/>
                  </a:lnTo>
                  <a:lnTo>
                    <a:pt x="157" y="116"/>
                  </a:lnTo>
                  <a:lnTo>
                    <a:pt x="157" y="137"/>
                  </a:lnTo>
                  <a:lnTo>
                    <a:pt x="162" y="149"/>
                  </a:lnTo>
                  <a:lnTo>
                    <a:pt x="170" y="158"/>
                  </a:lnTo>
                  <a:lnTo>
                    <a:pt x="176" y="160"/>
                  </a:lnTo>
                  <a:lnTo>
                    <a:pt x="182" y="164"/>
                  </a:lnTo>
                  <a:lnTo>
                    <a:pt x="187" y="173"/>
                  </a:lnTo>
                  <a:lnTo>
                    <a:pt x="195" y="183"/>
                  </a:lnTo>
                  <a:lnTo>
                    <a:pt x="199" y="189"/>
                  </a:lnTo>
                  <a:lnTo>
                    <a:pt x="206" y="196"/>
                  </a:lnTo>
                  <a:lnTo>
                    <a:pt x="208" y="194"/>
                  </a:lnTo>
                  <a:lnTo>
                    <a:pt x="191" y="173"/>
                  </a:lnTo>
                  <a:lnTo>
                    <a:pt x="189" y="166"/>
                  </a:lnTo>
                  <a:lnTo>
                    <a:pt x="193" y="168"/>
                  </a:lnTo>
                  <a:lnTo>
                    <a:pt x="201" y="177"/>
                  </a:lnTo>
                  <a:lnTo>
                    <a:pt x="210" y="185"/>
                  </a:lnTo>
                  <a:lnTo>
                    <a:pt x="210" y="187"/>
                  </a:lnTo>
                  <a:lnTo>
                    <a:pt x="222" y="196"/>
                  </a:lnTo>
                  <a:lnTo>
                    <a:pt x="224" y="200"/>
                  </a:lnTo>
                  <a:lnTo>
                    <a:pt x="224" y="204"/>
                  </a:lnTo>
                  <a:lnTo>
                    <a:pt x="226" y="208"/>
                  </a:lnTo>
                  <a:lnTo>
                    <a:pt x="251" y="217"/>
                  </a:lnTo>
                  <a:lnTo>
                    <a:pt x="262" y="215"/>
                  </a:lnTo>
                  <a:lnTo>
                    <a:pt x="270" y="221"/>
                  </a:lnTo>
                  <a:lnTo>
                    <a:pt x="277" y="225"/>
                  </a:lnTo>
                  <a:lnTo>
                    <a:pt x="285" y="225"/>
                  </a:lnTo>
                  <a:lnTo>
                    <a:pt x="293" y="233"/>
                  </a:lnTo>
                  <a:lnTo>
                    <a:pt x="293" y="235"/>
                  </a:lnTo>
                  <a:lnTo>
                    <a:pt x="297" y="235"/>
                  </a:lnTo>
                  <a:lnTo>
                    <a:pt x="302" y="240"/>
                  </a:lnTo>
                  <a:lnTo>
                    <a:pt x="312" y="244"/>
                  </a:lnTo>
                  <a:lnTo>
                    <a:pt x="312" y="240"/>
                  </a:lnTo>
                  <a:lnTo>
                    <a:pt x="316" y="238"/>
                  </a:lnTo>
                  <a:lnTo>
                    <a:pt x="320" y="240"/>
                  </a:lnTo>
                  <a:lnTo>
                    <a:pt x="321" y="244"/>
                  </a:lnTo>
                  <a:lnTo>
                    <a:pt x="323" y="254"/>
                  </a:lnTo>
                  <a:lnTo>
                    <a:pt x="314" y="263"/>
                  </a:lnTo>
                  <a:lnTo>
                    <a:pt x="310" y="273"/>
                  </a:lnTo>
                  <a:lnTo>
                    <a:pt x="310" y="282"/>
                  </a:lnTo>
                  <a:lnTo>
                    <a:pt x="318" y="290"/>
                  </a:lnTo>
                  <a:lnTo>
                    <a:pt x="327" y="309"/>
                  </a:lnTo>
                  <a:lnTo>
                    <a:pt x="346" y="321"/>
                  </a:lnTo>
                  <a:lnTo>
                    <a:pt x="348" y="330"/>
                  </a:lnTo>
                  <a:lnTo>
                    <a:pt x="343" y="355"/>
                  </a:lnTo>
                  <a:lnTo>
                    <a:pt x="344" y="368"/>
                  </a:lnTo>
                  <a:lnTo>
                    <a:pt x="337" y="382"/>
                  </a:lnTo>
                  <a:lnTo>
                    <a:pt x="335" y="397"/>
                  </a:lnTo>
                  <a:lnTo>
                    <a:pt x="341" y="399"/>
                  </a:lnTo>
                  <a:lnTo>
                    <a:pt x="339" y="408"/>
                  </a:lnTo>
                  <a:lnTo>
                    <a:pt x="333" y="416"/>
                  </a:lnTo>
                  <a:lnTo>
                    <a:pt x="333" y="422"/>
                  </a:lnTo>
                  <a:lnTo>
                    <a:pt x="335" y="428"/>
                  </a:lnTo>
                  <a:lnTo>
                    <a:pt x="335" y="433"/>
                  </a:lnTo>
                  <a:lnTo>
                    <a:pt x="339" y="435"/>
                  </a:lnTo>
                  <a:lnTo>
                    <a:pt x="339" y="439"/>
                  </a:lnTo>
                  <a:lnTo>
                    <a:pt x="341" y="443"/>
                  </a:lnTo>
                  <a:lnTo>
                    <a:pt x="344" y="445"/>
                  </a:lnTo>
                  <a:lnTo>
                    <a:pt x="346" y="441"/>
                  </a:lnTo>
                  <a:lnTo>
                    <a:pt x="354" y="439"/>
                  </a:lnTo>
                  <a:lnTo>
                    <a:pt x="350" y="435"/>
                  </a:lnTo>
                  <a:lnTo>
                    <a:pt x="356" y="429"/>
                  </a:lnTo>
                  <a:lnTo>
                    <a:pt x="364" y="420"/>
                  </a:lnTo>
                  <a:lnTo>
                    <a:pt x="358" y="414"/>
                  </a:lnTo>
                  <a:lnTo>
                    <a:pt x="366" y="410"/>
                  </a:lnTo>
                  <a:lnTo>
                    <a:pt x="371" y="399"/>
                  </a:lnTo>
                  <a:lnTo>
                    <a:pt x="366" y="395"/>
                  </a:lnTo>
                  <a:lnTo>
                    <a:pt x="375" y="395"/>
                  </a:lnTo>
                  <a:lnTo>
                    <a:pt x="377" y="387"/>
                  </a:lnTo>
                  <a:lnTo>
                    <a:pt x="392" y="386"/>
                  </a:lnTo>
                  <a:lnTo>
                    <a:pt x="396" y="382"/>
                  </a:lnTo>
                  <a:lnTo>
                    <a:pt x="390" y="370"/>
                  </a:lnTo>
                  <a:lnTo>
                    <a:pt x="402" y="374"/>
                  </a:lnTo>
                  <a:lnTo>
                    <a:pt x="408" y="370"/>
                  </a:lnTo>
                  <a:lnTo>
                    <a:pt x="425" y="353"/>
                  </a:lnTo>
                  <a:lnTo>
                    <a:pt x="427" y="343"/>
                  </a:lnTo>
                  <a:lnTo>
                    <a:pt x="440" y="336"/>
                  </a:lnTo>
                  <a:lnTo>
                    <a:pt x="452" y="332"/>
                  </a:lnTo>
                  <a:lnTo>
                    <a:pt x="458" y="319"/>
                  </a:lnTo>
                  <a:lnTo>
                    <a:pt x="459" y="305"/>
                  </a:lnTo>
                  <a:lnTo>
                    <a:pt x="473" y="292"/>
                  </a:lnTo>
                  <a:lnTo>
                    <a:pt x="471" y="280"/>
                  </a:lnTo>
                  <a:lnTo>
                    <a:pt x="458" y="275"/>
                  </a:lnTo>
                  <a:lnTo>
                    <a:pt x="440" y="273"/>
                  </a:lnTo>
                  <a:lnTo>
                    <a:pt x="438" y="269"/>
                  </a:lnTo>
                  <a:lnTo>
                    <a:pt x="431" y="267"/>
                  </a:lnTo>
                  <a:lnTo>
                    <a:pt x="415" y="271"/>
                  </a:lnTo>
                  <a:lnTo>
                    <a:pt x="415" y="267"/>
                  </a:lnTo>
                  <a:lnTo>
                    <a:pt x="421" y="261"/>
                  </a:lnTo>
                  <a:lnTo>
                    <a:pt x="415" y="254"/>
                  </a:lnTo>
                  <a:lnTo>
                    <a:pt x="406" y="248"/>
                  </a:lnTo>
                  <a:lnTo>
                    <a:pt x="394" y="248"/>
                  </a:lnTo>
                  <a:lnTo>
                    <a:pt x="385" y="240"/>
                  </a:lnTo>
                  <a:lnTo>
                    <a:pt x="381" y="238"/>
                  </a:lnTo>
                  <a:lnTo>
                    <a:pt x="375" y="235"/>
                  </a:lnTo>
                  <a:lnTo>
                    <a:pt x="356" y="235"/>
                  </a:lnTo>
                  <a:lnTo>
                    <a:pt x="348" y="229"/>
                  </a:lnTo>
                  <a:lnTo>
                    <a:pt x="344" y="233"/>
                  </a:lnTo>
                  <a:lnTo>
                    <a:pt x="343" y="229"/>
                  </a:lnTo>
                  <a:lnTo>
                    <a:pt x="331" y="233"/>
                  </a:lnTo>
                  <a:lnTo>
                    <a:pt x="325" y="242"/>
                  </a:lnTo>
                  <a:lnTo>
                    <a:pt x="323" y="238"/>
                  </a:lnTo>
                  <a:lnTo>
                    <a:pt x="316" y="236"/>
                  </a:lnTo>
                  <a:lnTo>
                    <a:pt x="310" y="238"/>
                  </a:lnTo>
                  <a:lnTo>
                    <a:pt x="304" y="236"/>
                  </a:lnTo>
                  <a:lnTo>
                    <a:pt x="300" y="233"/>
                  </a:lnTo>
                  <a:lnTo>
                    <a:pt x="302" y="219"/>
                  </a:lnTo>
                  <a:lnTo>
                    <a:pt x="295" y="217"/>
                  </a:lnTo>
                  <a:lnTo>
                    <a:pt x="281" y="217"/>
                  </a:lnTo>
                  <a:lnTo>
                    <a:pt x="285" y="210"/>
                  </a:lnTo>
                  <a:lnTo>
                    <a:pt x="289" y="200"/>
                  </a:lnTo>
                  <a:lnTo>
                    <a:pt x="285" y="200"/>
                  </a:lnTo>
                  <a:lnTo>
                    <a:pt x="275" y="200"/>
                  </a:lnTo>
                  <a:lnTo>
                    <a:pt x="272" y="210"/>
                  </a:lnTo>
                  <a:lnTo>
                    <a:pt x="258" y="208"/>
                  </a:lnTo>
                  <a:lnTo>
                    <a:pt x="251" y="198"/>
                  </a:lnTo>
                  <a:lnTo>
                    <a:pt x="252" y="187"/>
                  </a:lnTo>
                  <a:lnTo>
                    <a:pt x="252" y="179"/>
                  </a:lnTo>
                  <a:lnTo>
                    <a:pt x="260" y="173"/>
                  </a:lnTo>
                  <a:lnTo>
                    <a:pt x="272" y="173"/>
                  </a:lnTo>
                  <a:lnTo>
                    <a:pt x="279" y="175"/>
                  </a:lnTo>
                  <a:lnTo>
                    <a:pt x="279" y="173"/>
                  </a:lnTo>
                  <a:lnTo>
                    <a:pt x="285" y="170"/>
                  </a:lnTo>
                  <a:lnTo>
                    <a:pt x="300" y="173"/>
                  </a:lnTo>
                  <a:lnTo>
                    <a:pt x="304" y="175"/>
                  </a:lnTo>
                  <a:lnTo>
                    <a:pt x="304" y="181"/>
                  </a:lnTo>
                  <a:lnTo>
                    <a:pt x="310" y="189"/>
                  </a:lnTo>
                  <a:lnTo>
                    <a:pt x="312" y="189"/>
                  </a:lnTo>
                  <a:lnTo>
                    <a:pt x="314" y="183"/>
                  </a:lnTo>
                  <a:lnTo>
                    <a:pt x="308" y="170"/>
                  </a:lnTo>
                  <a:lnTo>
                    <a:pt x="310" y="164"/>
                  </a:lnTo>
                  <a:lnTo>
                    <a:pt x="329" y="154"/>
                  </a:lnTo>
                  <a:lnTo>
                    <a:pt x="327" y="147"/>
                  </a:lnTo>
                  <a:lnTo>
                    <a:pt x="329" y="149"/>
                  </a:lnTo>
                  <a:lnTo>
                    <a:pt x="333" y="143"/>
                  </a:lnTo>
                  <a:lnTo>
                    <a:pt x="335" y="135"/>
                  </a:lnTo>
                  <a:lnTo>
                    <a:pt x="350" y="133"/>
                  </a:lnTo>
                  <a:lnTo>
                    <a:pt x="346" y="131"/>
                  </a:lnTo>
                  <a:lnTo>
                    <a:pt x="348" y="126"/>
                  </a:lnTo>
                  <a:lnTo>
                    <a:pt x="360" y="122"/>
                  </a:lnTo>
                  <a:lnTo>
                    <a:pt x="360" y="120"/>
                  </a:lnTo>
                  <a:lnTo>
                    <a:pt x="367" y="118"/>
                  </a:lnTo>
                  <a:lnTo>
                    <a:pt x="367" y="120"/>
                  </a:lnTo>
                  <a:lnTo>
                    <a:pt x="373" y="120"/>
                  </a:lnTo>
                  <a:lnTo>
                    <a:pt x="364" y="122"/>
                  </a:lnTo>
                  <a:lnTo>
                    <a:pt x="366" y="126"/>
                  </a:lnTo>
                  <a:lnTo>
                    <a:pt x="369" y="122"/>
                  </a:lnTo>
                  <a:lnTo>
                    <a:pt x="381" y="120"/>
                  </a:lnTo>
                  <a:lnTo>
                    <a:pt x="385" y="116"/>
                  </a:lnTo>
                  <a:lnTo>
                    <a:pt x="383" y="112"/>
                  </a:lnTo>
                  <a:lnTo>
                    <a:pt x="381" y="118"/>
                  </a:lnTo>
                  <a:lnTo>
                    <a:pt x="371" y="118"/>
                  </a:lnTo>
                  <a:lnTo>
                    <a:pt x="366" y="112"/>
                  </a:lnTo>
                  <a:lnTo>
                    <a:pt x="367" y="110"/>
                  </a:lnTo>
                  <a:lnTo>
                    <a:pt x="362" y="108"/>
                  </a:lnTo>
                  <a:lnTo>
                    <a:pt x="369" y="107"/>
                  </a:lnTo>
                  <a:lnTo>
                    <a:pt x="366" y="105"/>
                  </a:lnTo>
                  <a:lnTo>
                    <a:pt x="354" y="107"/>
                  </a:lnTo>
                  <a:lnTo>
                    <a:pt x="362" y="101"/>
                  </a:lnTo>
                  <a:lnTo>
                    <a:pt x="385" y="101"/>
                  </a:lnTo>
                  <a:lnTo>
                    <a:pt x="400" y="93"/>
                  </a:lnTo>
                  <a:lnTo>
                    <a:pt x="400" y="87"/>
                  </a:lnTo>
                  <a:lnTo>
                    <a:pt x="394" y="87"/>
                  </a:lnTo>
                  <a:lnTo>
                    <a:pt x="394" y="85"/>
                  </a:lnTo>
                  <a:lnTo>
                    <a:pt x="383" y="89"/>
                  </a:lnTo>
                  <a:lnTo>
                    <a:pt x="381" y="87"/>
                  </a:lnTo>
                  <a:lnTo>
                    <a:pt x="394" y="84"/>
                  </a:lnTo>
                  <a:lnTo>
                    <a:pt x="383" y="78"/>
                  </a:lnTo>
                  <a:lnTo>
                    <a:pt x="379" y="74"/>
                  </a:lnTo>
                  <a:lnTo>
                    <a:pt x="379" y="70"/>
                  </a:lnTo>
                  <a:lnTo>
                    <a:pt x="373" y="68"/>
                  </a:lnTo>
                  <a:lnTo>
                    <a:pt x="375" y="66"/>
                  </a:lnTo>
                  <a:lnTo>
                    <a:pt x="373" y="63"/>
                  </a:lnTo>
                  <a:lnTo>
                    <a:pt x="367" y="59"/>
                  </a:lnTo>
                  <a:lnTo>
                    <a:pt x="366" y="61"/>
                  </a:lnTo>
                  <a:lnTo>
                    <a:pt x="362" y="64"/>
                  </a:lnTo>
                  <a:lnTo>
                    <a:pt x="354" y="68"/>
                  </a:lnTo>
                  <a:lnTo>
                    <a:pt x="354" y="64"/>
                  </a:lnTo>
                  <a:lnTo>
                    <a:pt x="346" y="66"/>
                  </a:lnTo>
                  <a:lnTo>
                    <a:pt x="352" y="63"/>
                  </a:lnTo>
                  <a:lnTo>
                    <a:pt x="350" y="61"/>
                  </a:lnTo>
                  <a:lnTo>
                    <a:pt x="350" y="55"/>
                  </a:lnTo>
                  <a:lnTo>
                    <a:pt x="343" y="55"/>
                  </a:lnTo>
                  <a:lnTo>
                    <a:pt x="343" y="53"/>
                  </a:lnTo>
                  <a:lnTo>
                    <a:pt x="335" y="49"/>
                  </a:lnTo>
                  <a:lnTo>
                    <a:pt x="331" y="51"/>
                  </a:lnTo>
                  <a:lnTo>
                    <a:pt x="321" y="49"/>
                  </a:lnTo>
                  <a:lnTo>
                    <a:pt x="320" y="51"/>
                  </a:lnTo>
                  <a:lnTo>
                    <a:pt x="323" y="53"/>
                  </a:lnTo>
                  <a:lnTo>
                    <a:pt x="320" y="57"/>
                  </a:lnTo>
                  <a:lnTo>
                    <a:pt x="323" y="63"/>
                  </a:lnTo>
                  <a:lnTo>
                    <a:pt x="318" y="64"/>
                  </a:lnTo>
                  <a:lnTo>
                    <a:pt x="323" y="68"/>
                  </a:lnTo>
                  <a:lnTo>
                    <a:pt x="325" y="76"/>
                  </a:lnTo>
                  <a:lnTo>
                    <a:pt x="314" y="84"/>
                  </a:lnTo>
                  <a:lnTo>
                    <a:pt x="318" y="91"/>
                  </a:lnTo>
                  <a:lnTo>
                    <a:pt x="321" y="93"/>
                  </a:lnTo>
                  <a:lnTo>
                    <a:pt x="314" y="97"/>
                  </a:lnTo>
                  <a:lnTo>
                    <a:pt x="310" y="97"/>
                  </a:lnTo>
                  <a:lnTo>
                    <a:pt x="310" y="95"/>
                  </a:lnTo>
                  <a:lnTo>
                    <a:pt x="304" y="89"/>
                  </a:lnTo>
                  <a:lnTo>
                    <a:pt x="304" y="82"/>
                  </a:lnTo>
                  <a:lnTo>
                    <a:pt x="295" y="80"/>
                  </a:lnTo>
                  <a:lnTo>
                    <a:pt x="281" y="74"/>
                  </a:lnTo>
                  <a:lnTo>
                    <a:pt x="274" y="72"/>
                  </a:lnTo>
                  <a:lnTo>
                    <a:pt x="268" y="74"/>
                  </a:lnTo>
                  <a:lnTo>
                    <a:pt x="266" y="64"/>
                  </a:lnTo>
                  <a:lnTo>
                    <a:pt x="262" y="66"/>
                  </a:lnTo>
                  <a:lnTo>
                    <a:pt x="262" y="53"/>
                  </a:lnTo>
                  <a:lnTo>
                    <a:pt x="268" y="51"/>
                  </a:lnTo>
                  <a:lnTo>
                    <a:pt x="270" y="47"/>
                  </a:lnTo>
                  <a:lnTo>
                    <a:pt x="275" y="47"/>
                  </a:lnTo>
                  <a:lnTo>
                    <a:pt x="266" y="42"/>
                  </a:lnTo>
                  <a:lnTo>
                    <a:pt x="275" y="43"/>
                  </a:lnTo>
                  <a:lnTo>
                    <a:pt x="277" y="42"/>
                  </a:lnTo>
                  <a:lnTo>
                    <a:pt x="283" y="42"/>
                  </a:lnTo>
                  <a:lnTo>
                    <a:pt x="289" y="36"/>
                  </a:lnTo>
                  <a:lnTo>
                    <a:pt x="281" y="34"/>
                  </a:lnTo>
                  <a:lnTo>
                    <a:pt x="277" y="32"/>
                  </a:lnTo>
                  <a:lnTo>
                    <a:pt x="289" y="34"/>
                  </a:lnTo>
                  <a:lnTo>
                    <a:pt x="291" y="28"/>
                  </a:lnTo>
                  <a:lnTo>
                    <a:pt x="302" y="30"/>
                  </a:lnTo>
                  <a:lnTo>
                    <a:pt x="308" y="26"/>
                  </a:lnTo>
                  <a:lnTo>
                    <a:pt x="304" y="19"/>
                  </a:lnTo>
                  <a:lnTo>
                    <a:pt x="310" y="19"/>
                  </a:lnTo>
                  <a:lnTo>
                    <a:pt x="295" y="13"/>
                  </a:lnTo>
                  <a:lnTo>
                    <a:pt x="297" y="17"/>
                  </a:lnTo>
                  <a:lnTo>
                    <a:pt x="293" y="19"/>
                  </a:lnTo>
                  <a:lnTo>
                    <a:pt x="287" y="24"/>
                  </a:lnTo>
                  <a:lnTo>
                    <a:pt x="285" y="21"/>
                  </a:lnTo>
                  <a:lnTo>
                    <a:pt x="279" y="15"/>
                  </a:lnTo>
                  <a:lnTo>
                    <a:pt x="277" y="21"/>
                  </a:lnTo>
                  <a:lnTo>
                    <a:pt x="274" y="15"/>
                  </a:lnTo>
                  <a:lnTo>
                    <a:pt x="268" y="13"/>
                  </a:lnTo>
                  <a:lnTo>
                    <a:pt x="270" y="11"/>
                  </a:lnTo>
                  <a:lnTo>
                    <a:pt x="272" y="11"/>
                  </a:lnTo>
                  <a:lnTo>
                    <a:pt x="268" y="3"/>
                  </a:lnTo>
                  <a:lnTo>
                    <a:pt x="260" y="0"/>
                  </a:lnTo>
                  <a:lnTo>
                    <a:pt x="256" y="3"/>
                  </a:lnTo>
                  <a:lnTo>
                    <a:pt x="254" y="11"/>
                  </a:lnTo>
                  <a:lnTo>
                    <a:pt x="264" y="13"/>
                  </a:lnTo>
                  <a:lnTo>
                    <a:pt x="266" y="19"/>
                  </a:lnTo>
                  <a:lnTo>
                    <a:pt x="258" y="21"/>
                  </a:lnTo>
                  <a:lnTo>
                    <a:pt x="258" y="24"/>
                  </a:lnTo>
                  <a:lnTo>
                    <a:pt x="254" y="24"/>
                  </a:lnTo>
                  <a:lnTo>
                    <a:pt x="254" y="21"/>
                  </a:lnTo>
                  <a:lnTo>
                    <a:pt x="249" y="22"/>
                  </a:lnTo>
                  <a:lnTo>
                    <a:pt x="233" y="22"/>
                  </a:lnTo>
                  <a:lnTo>
                    <a:pt x="229" y="21"/>
                  </a:lnTo>
                  <a:lnTo>
                    <a:pt x="220" y="17"/>
                  </a:lnTo>
                  <a:lnTo>
                    <a:pt x="210" y="21"/>
                  </a:lnTo>
                  <a:lnTo>
                    <a:pt x="214" y="21"/>
                  </a:lnTo>
                  <a:lnTo>
                    <a:pt x="222" y="19"/>
                  </a:lnTo>
                  <a:lnTo>
                    <a:pt x="216" y="26"/>
                  </a:lnTo>
                  <a:lnTo>
                    <a:pt x="206" y="21"/>
                  </a:lnTo>
                  <a:lnTo>
                    <a:pt x="187" y="21"/>
                  </a:lnTo>
                  <a:lnTo>
                    <a:pt x="193" y="19"/>
                  </a:lnTo>
                  <a:lnTo>
                    <a:pt x="180" y="17"/>
                  </a:lnTo>
                  <a:lnTo>
                    <a:pt x="160" y="11"/>
                  </a:lnTo>
                  <a:lnTo>
                    <a:pt x="155" y="15"/>
                  </a:lnTo>
                  <a:lnTo>
                    <a:pt x="155" y="11"/>
                  </a:lnTo>
                  <a:lnTo>
                    <a:pt x="151" y="15"/>
                  </a:lnTo>
                  <a:lnTo>
                    <a:pt x="143" y="9"/>
                  </a:lnTo>
                  <a:lnTo>
                    <a:pt x="132" y="15"/>
                  </a:lnTo>
                  <a:lnTo>
                    <a:pt x="118" y="17"/>
                  </a:lnTo>
                  <a:lnTo>
                    <a:pt x="120" y="19"/>
                  </a:lnTo>
                  <a:lnTo>
                    <a:pt x="95" y="13"/>
                  </a:lnTo>
                  <a:lnTo>
                    <a:pt x="59" y="9"/>
                  </a:lnTo>
                  <a:lnTo>
                    <a:pt x="57" y="7"/>
                  </a:lnTo>
                  <a:lnTo>
                    <a:pt x="44" y="5"/>
                  </a:lnTo>
                  <a:lnTo>
                    <a:pt x="40" y="3"/>
                  </a:lnTo>
                  <a:lnTo>
                    <a:pt x="36" y="7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5" y="15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4" y="30"/>
                  </a:lnTo>
                  <a:lnTo>
                    <a:pt x="15" y="32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1" name="Freeform 73"/>
            <p:cNvSpPr>
              <a:spLocks/>
            </p:cNvSpPr>
            <p:nvPr/>
          </p:nvSpPr>
          <p:spPr bwMode="auto">
            <a:xfrm>
              <a:off x="5822951" y="3813175"/>
              <a:ext cx="750888" cy="706438"/>
            </a:xfrm>
            <a:custGeom>
              <a:avLst/>
              <a:gdLst>
                <a:gd name="T0" fmla="*/ 19 w 473"/>
                <a:gd name="T1" fmla="*/ 40 h 445"/>
                <a:gd name="T2" fmla="*/ 15 w 473"/>
                <a:gd name="T3" fmla="*/ 57 h 445"/>
                <a:gd name="T4" fmla="*/ 21 w 473"/>
                <a:gd name="T5" fmla="*/ 66 h 445"/>
                <a:gd name="T6" fmla="*/ 26 w 473"/>
                <a:gd name="T7" fmla="*/ 78 h 445"/>
                <a:gd name="T8" fmla="*/ 36 w 473"/>
                <a:gd name="T9" fmla="*/ 76 h 445"/>
                <a:gd name="T10" fmla="*/ 59 w 473"/>
                <a:gd name="T11" fmla="*/ 57 h 445"/>
                <a:gd name="T12" fmla="*/ 76 w 473"/>
                <a:gd name="T13" fmla="*/ 55 h 445"/>
                <a:gd name="T14" fmla="*/ 113 w 473"/>
                <a:gd name="T15" fmla="*/ 68 h 445"/>
                <a:gd name="T16" fmla="*/ 143 w 473"/>
                <a:gd name="T17" fmla="*/ 91 h 445"/>
                <a:gd name="T18" fmla="*/ 157 w 473"/>
                <a:gd name="T19" fmla="*/ 116 h 445"/>
                <a:gd name="T20" fmla="*/ 187 w 473"/>
                <a:gd name="T21" fmla="*/ 173 h 445"/>
                <a:gd name="T22" fmla="*/ 189 w 473"/>
                <a:gd name="T23" fmla="*/ 166 h 445"/>
                <a:gd name="T24" fmla="*/ 224 w 473"/>
                <a:gd name="T25" fmla="*/ 200 h 445"/>
                <a:gd name="T26" fmla="*/ 277 w 473"/>
                <a:gd name="T27" fmla="*/ 225 h 445"/>
                <a:gd name="T28" fmla="*/ 312 w 473"/>
                <a:gd name="T29" fmla="*/ 244 h 445"/>
                <a:gd name="T30" fmla="*/ 314 w 473"/>
                <a:gd name="T31" fmla="*/ 263 h 445"/>
                <a:gd name="T32" fmla="*/ 348 w 473"/>
                <a:gd name="T33" fmla="*/ 330 h 445"/>
                <a:gd name="T34" fmla="*/ 339 w 473"/>
                <a:gd name="T35" fmla="*/ 408 h 445"/>
                <a:gd name="T36" fmla="*/ 339 w 473"/>
                <a:gd name="T37" fmla="*/ 439 h 445"/>
                <a:gd name="T38" fmla="*/ 356 w 473"/>
                <a:gd name="T39" fmla="*/ 429 h 445"/>
                <a:gd name="T40" fmla="*/ 375 w 473"/>
                <a:gd name="T41" fmla="*/ 395 h 445"/>
                <a:gd name="T42" fmla="*/ 408 w 473"/>
                <a:gd name="T43" fmla="*/ 370 h 445"/>
                <a:gd name="T44" fmla="*/ 459 w 473"/>
                <a:gd name="T45" fmla="*/ 305 h 445"/>
                <a:gd name="T46" fmla="*/ 431 w 473"/>
                <a:gd name="T47" fmla="*/ 267 h 445"/>
                <a:gd name="T48" fmla="*/ 394 w 473"/>
                <a:gd name="T49" fmla="*/ 248 h 445"/>
                <a:gd name="T50" fmla="*/ 344 w 473"/>
                <a:gd name="T51" fmla="*/ 233 h 445"/>
                <a:gd name="T52" fmla="*/ 310 w 473"/>
                <a:gd name="T53" fmla="*/ 238 h 445"/>
                <a:gd name="T54" fmla="*/ 285 w 473"/>
                <a:gd name="T55" fmla="*/ 210 h 445"/>
                <a:gd name="T56" fmla="*/ 251 w 473"/>
                <a:gd name="T57" fmla="*/ 198 h 445"/>
                <a:gd name="T58" fmla="*/ 279 w 473"/>
                <a:gd name="T59" fmla="*/ 173 h 445"/>
                <a:gd name="T60" fmla="*/ 312 w 473"/>
                <a:gd name="T61" fmla="*/ 189 h 445"/>
                <a:gd name="T62" fmla="*/ 329 w 473"/>
                <a:gd name="T63" fmla="*/ 149 h 445"/>
                <a:gd name="T64" fmla="*/ 360 w 473"/>
                <a:gd name="T65" fmla="*/ 122 h 445"/>
                <a:gd name="T66" fmla="*/ 366 w 473"/>
                <a:gd name="T67" fmla="*/ 126 h 445"/>
                <a:gd name="T68" fmla="*/ 371 w 473"/>
                <a:gd name="T69" fmla="*/ 118 h 445"/>
                <a:gd name="T70" fmla="*/ 354 w 473"/>
                <a:gd name="T71" fmla="*/ 107 h 445"/>
                <a:gd name="T72" fmla="*/ 394 w 473"/>
                <a:gd name="T73" fmla="*/ 85 h 445"/>
                <a:gd name="T74" fmla="*/ 379 w 473"/>
                <a:gd name="T75" fmla="*/ 70 h 445"/>
                <a:gd name="T76" fmla="*/ 362 w 473"/>
                <a:gd name="T77" fmla="*/ 64 h 445"/>
                <a:gd name="T78" fmla="*/ 350 w 473"/>
                <a:gd name="T79" fmla="*/ 55 h 445"/>
                <a:gd name="T80" fmla="*/ 320 w 473"/>
                <a:gd name="T81" fmla="*/ 51 h 445"/>
                <a:gd name="T82" fmla="*/ 325 w 473"/>
                <a:gd name="T83" fmla="*/ 76 h 445"/>
                <a:gd name="T84" fmla="*/ 310 w 473"/>
                <a:gd name="T85" fmla="*/ 95 h 445"/>
                <a:gd name="T86" fmla="*/ 268 w 473"/>
                <a:gd name="T87" fmla="*/ 74 h 445"/>
                <a:gd name="T88" fmla="*/ 275 w 473"/>
                <a:gd name="T89" fmla="*/ 47 h 445"/>
                <a:gd name="T90" fmla="*/ 281 w 473"/>
                <a:gd name="T91" fmla="*/ 34 h 445"/>
                <a:gd name="T92" fmla="*/ 304 w 473"/>
                <a:gd name="T93" fmla="*/ 19 h 445"/>
                <a:gd name="T94" fmla="*/ 285 w 473"/>
                <a:gd name="T95" fmla="*/ 21 h 445"/>
                <a:gd name="T96" fmla="*/ 272 w 473"/>
                <a:gd name="T97" fmla="*/ 11 h 445"/>
                <a:gd name="T98" fmla="*/ 266 w 473"/>
                <a:gd name="T99" fmla="*/ 19 h 445"/>
                <a:gd name="T100" fmla="*/ 233 w 473"/>
                <a:gd name="T101" fmla="*/ 22 h 445"/>
                <a:gd name="T102" fmla="*/ 216 w 473"/>
                <a:gd name="T103" fmla="*/ 26 h 445"/>
                <a:gd name="T104" fmla="*/ 155 w 473"/>
                <a:gd name="T105" fmla="*/ 15 h 445"/>
                <a:gd name="T106" fmla="*/ 120 w 473"/>
                <a:gd name="T107" fmla="*/ 19 h 445"/>
                <a:gd name="T108" fmla="*/ 36 w 473"/>
                <a:gd name="T109" fmla="*/ 7 h 445"/>
                <a:gd name="T110" fmla="*/ 15 w 473"/>
                <a:gd name="T111" fmla="*/ 26 h 445"/>
                <a:gd name="T112" fmla="*/ 0 w 473"/>
                <a:gd name="T113" fmla="*/ 34 h 44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73"/>
                <a:gd name="T172" fmla="*/ 0 h 445"/>
                <a:gd name="T173" fmla="*/ 473 w 473"/>
                <a:gd name="T174" fmla="*/ 445 h 44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73" h="445">
                  <a:moveTo>
                    <a:pt x="0" y="34"/>
                  </a:moveTo>
                  <a:lnTo>
                    <a:pt x="7" y="34"/>
                  </a:lnTo>
                  <a:lnTo>
                    <a:pt x="3" y="36"/>
                  </a:lnTo>
                  <a:lnTo>
                    <a:pt x="7" y="38"/>
                  </a:lnTo>
                  <a:lnTo>
                    <a:pt x="17" y="38"/>
                  </a:lnTo>
                  <a:lnTo>
                    <a:pt x="19" y="40"/>
                  </a:lnTo>
                  <a:lnTo>
                    <a:pt x="23" y="40"/>
                  </a:lnTo>
                  <a:lnTo>
                    <a:pt x="24" y="43"/>
                  </a:lnTo>
                  <a:lnTo>
                    <a:pt x="9" y="49"/>
                  </a:lnTo>
                  <a:lnTo>
                    <a:pt x="7" y="53"/>
                  </a:lnTo>
                  <a:lnTo>
                    <a:pt x="9" y="55"/>
                  </a:lnTo>
                  <a:lnTo>
                    <a:pt x="15" y="57"/>
                  </a:lnTo>
                  <a:lnTo>
                    <a:pt x="13" y="59"/>
                  </a:lnTo>
                  <a:lnTo>
                    <a:pt x="15" y="61"/>
                  </a:lnTo>
                  <a:lnTo>
                    <a:pt x="17" y="61"/>
                  </a:lnTo>
                  <a:lnTo>
                    <a:pt x="21" y="59"/>
                  </a:lnTo>
                  <a:lnTo>
                    <a:pt x="23" y="63"/>
                  </a:lnTo>
                  <a:lnTo>
                    <a:pt x="21" y="66"/>
                  </a:lnTo>
                  <a:lnTo>
                    <a:pt x="26" y="63"/>
                  </a:lnTo>
                  <a:lnTo>
                    <a:pt x="32" y="66"/>
                  </a:lnTo>
                  <a:lnTo>
                    <a:pt x="40" y="64"/>
                  </a:lnTo>
                  <a:lnTo>
                    <a:pt x="32" y="74"/>
                  </a:lnTo>
                  <a:lnTo>
                    <a:pt x="26" y="76"/>
                  </a:lnTo>
                  <a:lnTo>
                    <a:pt x="26" y="78"/>
                  </a:lnTo>
                  <a:lnTo>
                    <a:pt x="21" y="78"/>
                  </a:lnTo>
                  <a:lnTo>
                    <a:pt x="17" y="82"/>
                  </a:lnTo>
                  <a:lnTo>
                    <a:pt x="23" y="78"/>
                  </a:lnTo>
                  <a:lnTo>
                    <a:pt x="30" y="80"/>
                  </a:lnTo>
                  <a:lnTo>
                    <a:pt x="32" y="76"/>
                  </a:lnTo>
                  <a:lnTo>
                    <a:pt x="36" y="76"/>
                  </a:lnTo>
                  <a:lnTo>
                    <a:pt x="49" y="68"/>
                  </a:lnTo>
                  <a:lnTo>
                    <a:pt x="51" y="64"/>
                  </a:lnTo>
                  <a:lnTo>
                    <a:pt x="49" y="63"/>
                  </a:lnTo>
                  <a:lnTo>
                    <a:pt x="61" y="53"/>
                  </a:lnTo>
                  <a:lnTo>
                    <a:pt x="65" y="55"/>
                  </a:lnTo>
                  <a:lnTo>
                    <a:pt x="59" y="57"/>
                  </a:lnTo>
                  <a:lnTo>
                    <a:pt x="57" y="61"/>
                  </a:lnTo>
                  <a:lnTo>
                    <a:pt x="61" y="61"/>
                  </a:lnTo>
                  <a:lnTo>
                    <a:pt x="57" y="63"/>
                  </a:lnTo>
                  <a:lnTo>
                    <a:pt x="69" y="61"/>
                  </a:lnTo>
                  <a:lnTo>
                    <a:pt x="70" y="55"/>
                  </a:lnTo>
                  <a:lnTo>
                    <a:pt x="76" y="55"/>
                  </a:lnTo>
                  <a:lnTo>
                    <a:pt x="74" y="57"/>
                  </a:lnTo>
                  <a:lnTo>
                    <a:pt x="86" y="61"/>
                  </a:lnTo>
                  <a:lnTo>
                    <a:pt x="103" y="61"/>
                  </a:lnTo>
                  <a:lnTo>
                    <a:pt x="105" y="63"/>
                  </a:lnTo>
                  <a:lnTo>
                    <a:pt x="109" y="66"/>
                  </a:lnTo>
                  <a:lnTo>
                    <a:pt x="113" y="68"/>
                  </a:lnTo>
                  <a:lnTo>
                    <a:pt x="118" y="66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32" y="76"/>
                  </a:lnTo>
                  <a:lnTo>
                    <a:pt x="134" y="84"/>
                  </a:lnTo>
                  <a:lnTo>
                    <a:pt x="143" y="91"/>
                  </a:lnTo>
                  <a:lnTo>
                    <a:pt x="143" y="97"/>
                  </a:lnTo>
                  <a:lnTo>
                    <a:pt x="155" y="103"/>
                  </a:lnTo>
                  <a:lnTo>
                    <a:pt x="160" y="103"/>
                  </a:lnTo>
                  <a:lnTo>
                    <a:pt x="162" y="108"/>
                  </a:lnTo>
                  <a:lnTo>
                    <a:pt x="155" y="108"/>
                  </a:lnTo>
                  <a:lnTo>
                    <a:pt x="157" y="116"/>
                  </a:lnTo>
                  <a:lnTo>
                    <a:pt x="157" y="137"/>
                  </a:lnTo>
                  <a:lnTo>
                    <a:pt x="162" y="149"/>
                  </a:lnTo>
                  <a:lnTo>
                    <a:pt x="170" y="158"/>
                  </a:lnTo>
                  <a:lnTo>
                    <a:pt x="176" y="160"/>
                  </a:lnTo>
                  <a:lnTo>
                    <a:pt x="182" y="164"/>
                  </a:lnTo>
                  <a:lnTo>
                    <a:pt x="187" y="173"/>
                  </a:lnTo>
                  <a:lnTo>
                    <a:pt x="195" y="183"/>
                  </a:lnTo>
                  <a:lnTo>
                    <a:pt x="199" y="189"/>
                  </a:lnTo>
                  <a:lnTo>
                    <a:pt x="206" y="196"/>
                  </a:lnTo>
                  <a:lnTo>
                    <a:pt x="208" y="194"/>
                  </a:lnTo>
                  <a:lnTo>
                    <a:pt x="191" y="173"/>
                  </a:lnTo>
                  <a:lnTo>
                    <a:pt x="189" y="166"/>
                  </a:lnTo>
                  <a:lnTo>
                    <a:pt x="193" y="168"/>
                  </a:lnTo>
                  <a:lnTo>
                    <a:pt x="201" y="177"/>
                  </a:lnTo>
                  <a:lnTo>
                    <a:pt x="210" y="185"/>
                  </a:lnTo>
                  <a:lnTo>
                    <a:pt x="210" y="187"/>
                  </a:lnTo>
                  <a:lnTo>
                    <a:pt x="222" y="196"/>
                  </a:lnTo>
                  <a:lnTo>
                    <a:pt x="224" y="200"/>
                  </a:lnTo>
                  <a:lnTo>
                    <a:pt x="224" y="204"/>
                  </a:lnTo>
                  <a:lnTo>
                    <a:pt x="226" y="208"/>
                  </a:lnTo>
                  <a:lnTo>
                    <a:pt x="251" y="217"/>
                  </a:lnTo>
                  <a:lnTo>
                    <a:pt x="262" y="215"/>
                  </a:lnTo>
                  <a:lnTo>
                    <a:pt x="270" y="221"/>
                  </a:lnTo>
                  <a:lnTo>
                    <a:pt x="277" y="225"/>
                  </a:lnTo>
                  <a:lnTo>
                    <a:pt x="285" y="225"/>
                  </a:lnTo>
                  <a:lnTo>
                    <a:pt x="293" y="233"/>
                  </a:lnTo>
                  <a:lnTo>
                    <a:pt x="293" y="235"/>
                  </a:lnTo>
                  <a:lnTo>
                    <a:pt x="297" y="235"/>
                  </a:lnTo>
                  <a:lnTo>
                    <a:pt x="302" y="240"/>
                  </a:lnTo>
                  <a:lnTo>
                    <a:pt x="312" y="244"/>
                  </a:lnTo>
                  <a:lnTo>
                    <a:pt x="312" y="240"/>
                  </a:lnTo>
                  <a:lnTo>
                    <a:pt x="316" y="238"/>
                  </a:lnTo>
                  <a:lnTo>
                    <a:pt x="320" y="240"/>
                  </a:lnTo>
                  <a:lnTo>
                    <a:pt x="321" y="244"/>
                  </a:lnTo>
                  <a:lnTo>
                    <a:pt x="323" y="254"/>
                  </a:lnTo>
                  <a:lnTo>
                    <a:pt x="314" y="263"/>
                  </a:lnTo>
                  <a:lnTo>
                    <a:pt x="310" y="273"/>
                  </a:lnTo>
                  <a:lnTo>
                    <a:pt x="310" y="282"/>
                  </a:lnTo>
                  <a:lnTo>
                    <a:pt x="318" y="290"/>
                  </a:lnTo>
                  <a:lnTo>
                    <a:pt x="327" y="309"/>
                  </a:lnTo>
                  <a:lnTo>
                    <a:pt x="346" y="321"/>
                  </a:lnTo>
                  <a:lnTo>
                    <a:pt x="348" y="330"/>
                  </a:lnTo>
                  <a:lnTo>
                    <a:pt x="343" y="355"/>
                  </a:lnTo>
                  <a:lnTo>
                    <a:pt x="344" y="368"/>
                  </a:lnTo>
                  <a:lnTo>
                    <a:pt x="337" y="382"/>
                  </a:lnTo>
                  <a:lnTo>
                    <a:pt x="335" y="397"/>
                  </a:lnTo>
                  <a:lnTo>
                    <a:pt x="341" y="399"/>
                  </a:lnTo>
                  <a:lnTo>
                    <a:pt x="339" y="408"/>
                  </a:lnTo>
                  <a:lnTo>
                    <a:pt x="333" y="416"/>
                  </a:lnTo>
                  <a:lnTo>
                    <a:pt x="333" y="422"/>
                  </a:lnTo>
                  <a:lnTo>
                    <a:pt x="335" y="428"/>
                  </a:lnTo>
                  <a:lnTo>
                    <a:pt x="335" y="433"/>
                  </a:lnTo>
                  <a:lnTo>
                    <a:pt x="339" y="435"/>
                  </a:lnTo>
                  <a:lnTo>
                    <a:pt x="339" y="439"/>
                  </a:lnTo>
                  <a:lnTo>
                    <a:pt x="341" y="443"/>
                  </a:lnTo>
                  <a:lnTo>
                    <a:pt x="344" y="445"/>
                  </a:lnTo>
                  <a:lnTo>
                    <a:pt x="346" y="441"/>
                  </a:lnTo>
                  <a:lnTo>
                    <a:pt x="354" y="439"/>
                  </a:lnTo>
                  <a:lnTo>
                    <a:pt x="350" y="435"/>
                  </a:lnTo>
                  <a:lnTo>
                    <a:pt x="356" y="429"/>
                  </a:lnTo>
                  <a:lnTo>
                    <a:pt x="364" y="420"/>
                  </a:lnTo>
                  <a:lnTo>
                    <a:pt x="358" y="414"/>
                  </a:lnTo>
                  <a:lnTo>
                    <a:pt x="366" y="410"/>
                  </a:lnTo>
                  <a:lnTo>
                    <a:pt x="371" y="399"/>
                  </a:lnTo>
                  <a:lnTo>
                    <a:pt x="366" y="395"/>
                  </a:lnTo>
                  <a:lnTo>
                    <a:pt x="375" y="395"/>
                  </a:lnTo>
                  <a:lnTo>
                    <a:pt x="377" y="387"/>
                  </a:lnTo>
                  <a:lnTo>
                    <a:pt x="392" y="386"/>
                  </a:lnTo>
                  <a:lnTo>
                    <a:pt x="396" y="382"/>
                  </a:lnTo>
                  <a:lnTo>
                    <a:pt x="390" y="370"/>
                  </a:lnTo>
                  <a:lnTo>
                    <a:pt x="402" y="374"/>
                  </a:lnTo>
                  <a:lnTo>
                    <a:pt x="408" y="370"/>
                  </a:lnTo>
                  <a:lnTo>
                    <a:pt x="425" y="353"/>
                  </a:lnTo>
                  <a:lnTo>
                    <a:pt x="427" y="343"/>
                  </a:lnTo>
                  <a:lnTo>
                    <a:pt x="440" y="336"/>
                  </a:lnTo>
                  <a:lnTo>
                    <a:pt x="452" y="332"/>
                  </a:lnTo>
                  <a:lnTo>
                    <a:pt x="458" y="319"/>
                  </a:lnTo>
                  <a:lnTo>
                    <a:pt x="459" y="305"/>
                  </a:lnTo>
                  <a:lnTo>
                    <a:pt x="473" y="292"/>
                  </a:lnTo>
                  <a:lnTo>
                    <a:pt x="471" y="280"/>
                  </a:lnTo>
                  <a:lnTo>
                    <a:pt x="458" y="275"/>
                  </a:lnTo>
                  <a:lnTo>
                    <a:pt x="440" y="273"/>
                  </a:lnTo>
                  <a:lnTo>
                    <a:pt x="438" y="269"/>
                  </a:lnTo>
                  <a:lnTo>
                    <a:pt x="431" y="267"/>
                  </a:lnTo>
                  <a:lnTo>
                    <a:pt x="415" y="271"/>
                  </a:lnTo>
                  <a:lnTo>
                    <a:pt x="415" y="267"/>
                  </a:lnTo>
                  <a:lnTo>
                    <a:pt x="421" y="261"/>
                  </a:lnTo>
                  <a:lnTo>
                    <a:pt x="415" y="254"/>
                  </a:lnTo>
                  <a:lnTo>
                    <a:pt x="406" y="248"/>
                  </a:lnTo>
                  <a:lnTo>
                    <a:pt x="394" y="248"/>
                  </a:lnTo>
                  <a:lnTo>
                    <a:pt x="385" y="240"/>
                  </a:lnTo>
                  <a:lnTo>
                    <a:pt x="381" y="238"/>
                  </a:lnTo>
                  <a:lnTo>
                    <a:pt x="375" y="235"/>
                  </a:lnTo>
                  <a:lnTo>
                    <a:pt x="356" y="235"/>
                  </a:lnTo>
                  <a:lnTo>
                    <a:pt x="348" y="229"/>
                  </a:lnTo>
                  <a:lnTo>
                    <a:pt x="344" y="233"/>
                  </a:lnTo>
                  <a:lnTo>
                    <a:pt x="343" y="229"/>
                  </a:lnTo>
                  <a:lnTo>
                    <a:pt x="331" y="233"/>
                  </a:lnTo>
                  <a:lnTo>
                    <a:pt x="325" y="242"/>
                  </a:lnTo>
                  <a:lnTo>
                    <a:pt x="323" y="238"/>
                  </a:lnTo>
                  <a:lnTo>
                    <a:pt x="316" y="236"/>
                  </a:lnTo>
                  <a:lnTo>
                    <a:pt x="310" y="238"/>
                  </a:lnTo>
                  <a:lnTo>
                    <a:pt x="304" y="236"/>
                  </a:lnTo>
                  <a:lnTo>
                    <a:pt x="300" y="233"/>
                  </a:lnTo>
                  <a:lnTo>
                    <a:pt x="302" y="219"/>
                  </a:lnTo>
                  <a:lnTo>
                    <a:pt x="295" y="217"/>
                  </a:lnTo>
                  <a:lnTo>
                    <a:pt x="281" y="217"/>
                  </a:lnTo>
                  <a:lnTo>
                    <a:pt x="285" y="210"/>
                  </a:lnTo>
                  <a:lnTo>
                    <a:pt x="289" y="200"/>
                  </a:lnTo>
                  <a:lnTo>
                    <a:pt x="285" y="200"/>
                  </a:lnTo>
                  <a:lnTo>
                    <a:pt x="275" y="200"/>
                  </a:lnTo>
                  <a:lnTo>
                    <a:pt x="272" y="210"/>
                  </a:lnTo>
                  <a:lnTo>
                    <a:pt x="258" y="208"/>
                  </a:lnTo>
                  <a:lnTo>
                    <a:pt x="251" y="198"/>
                  </a:lnTo>
                  <a:lnTo>
                    <a:pt x="252" y="187"/>
                  </a:lnTo>
                  <a:lnTo>
                    <a:pt x="252" y="179"/>
                  </a:lnTo>
                  <a:lnTo>
                    <a:pt x="260" y="173"/>
                  </a:lnTo>
                  <a:lnTo>
                    <a:pt x="272" y="173"/>
                  </a:lnTo>
                  <a:lnTo>
                    <a:pt x="279" y="175"/>
                  </a:lnTo>
                  <a:lnTo>
                    <a:pt x="279" y="173"/>
                  </a:lnTo>
                  <a:lnTo>
                    <a:pt x="285" y="170"/>
                  </a:lnTo>
                  <a:lnTo>
                    <a:pt x="300" y="173"/>
                  </a:lnTo>
                  <a:lnTo>
                    <a:pt x="304" y="175"/>
                  </a:lnTo>
                  <a:lnTo>
                    <a:pt x="304" y="181"/>
                  </a:lnTo>
                  <a:lnTo>
                    <a:pt x="310" y="189"/>
                  </a:lnTo>
                  <a:lnTo>
                    <a:pt x="312" y="189"/>
                  </a:lnTo>
                  <a:lnTo>
                    <a:pt x="314" y="183"/>
                  </a:lnTo>
                  <a:lnTo>
                    <a:pt x="308" y="170"/>
                  </a:lnTo>
                  <a:lnTo>
                    <a:pt x="310" y="164"/>
                  </a:lnTo>
                  <a:lnTo>
                    <a:pt x="329" y="154"/>
                  </a:lnTo>
                  <a:lnTo>
                    <a:pt x="327" y="147"/>
                  </a:lnTo>
                  <a:lnTo>
                    <a:pt x="329" y="149"/>
                  </a:lnTo>
                  <a:lnTo>
                    <a:pt x="333" y="143"/>
                  </a:lnTo>
                  <a:lnTo>
                    <a:pt x="335" y="135"/>
                  </a:lnTo>
                  <a:lnTo>
                    <a:pt x="350" y="133"/>
                  </a:lnTo>
                  <a:lnTo>
                    <a:pt x="346" y="131"/>
                  </a:lnTo>
                  <a:lnTo>
                    <a:pt x="348" y="126"/>
                  </a:lnTo>
                  <a:lnTo>
                    <a:pt x="360" y="122"/>
                  </a:lnTo>
                  <a:lnTo>
                    <a:pt x="360" y="120"/>
                  </a:lnTo>
                  <a:lnTo>
                    <a:pt x="367" y="118"/>
                  </a:lnTo>
                  <a:lnTo>
                    <a:pt x="367" y="120"/>
                  </a:lnTo>
                  <a:lnTo>
                    <a:pt x="373" y="120"/>
                  </a:lnTo>
                  <a:lnTo>
                    <a:pt x="364" y="122"/>
                  </a:lnTo>
                  <a:lnTo>
                    <a:pt x="366" y="126"/>
                  </a:lnTo>
                  <a:lnTo>
                    <a:pt x="369" y="122"/>
                  </a:lnTo>
                  <a:lnTo>
                    <a:pt x="381" y="120"/>
                  </a:lnTo>
                  <a:lnTo>
                    <a:pt x="385" y="116"/>
                  </a:lnTo>
                  <a:lnTo>
                    <a:pt x="383" y="112"/>
                  </a:lnTo>
                  <a:lnTo>
                    <a:pt x="381" y="118"/>
                  </a:lnTo>
                  <a:lnTo>
                    <a:pt x="371" y="118"/>
                  </a:lnTo>
                  <a:lnTo>
                    <a:pt x="366" y="112"/>
                  </a:lnTo>
                  <a:lnTo>
                    <a:pt x="367" y="110"/>
                  </a:lnTo>
                  <a:lnTo>
                    <a:pt x="362" y="108"/>
                  </a:lnTo>
                  <a:lnTo>
                    <a:pt x="369" y="107"/>
                  </a:lnTo>
                  <a:lnTo>
                    <a:pt x="366" y="105"/>
                  </a:lnTo>
                  <a:lnTo>
                    <a:pt x="354" y="107"/>
                  </a:lnTo>
                  <a:lnTo>
                    <a:pt x="362" y="101"/>
                  </a:lnTo>
                  <a:lnTo>
                    <a:pt x="385" y="101"/>
                  </a:lnTo>
                  <a:lnTo>
                    <a:pt x="400" y="93"/>
                  </a:lnTo>
                  <a:lnTo>
                    <a:pt x="400" y="87"/>
                  </a:lnTo>
                  <a:lnTo>
                    <a:pt x="394" y="87"/>
                  </a:lnTo>
                  <a:lnTo>
                    <a:pt x="394" y="85"/>
                  </a:lnTo>
                  <a:lnTo>
                    <a:pt x="383" y="89"/>
                  </a:lnTo>
                  <a:lnTo>
                    <a:pt x="381" y="87"/>
                  </a:lnTo>
                  <a:lnTo>
                    <a:pt x="394" y="84"/>
                  </a:lnTo>
                  <a:lnTo>
                    <a:pt x="383" y="78"/>
                  </a:lnTo>
                  <a:lnTo>
                    <a:pt x="379" y="74"/>
                  </a:lnTo>
                  <a:lnTo>
                    <a:pt x="379" y="70"/>
                  </a:lnTo>
                  <a:lnTo>
                    <a:pt x="373" y="68"/>
                  </a:lnTo>
                  <a:lnTo>
                    <a:pt x="375" y="66"/>
                  </a:lnTo>
                  <a:lnTo>
                    <a:pt x="373" y="63"/>
                  </a:lnTo>
                  <a:lnTo>
                    <a:pt x="367" y="59"/>
                  </a:lnTo>
                  <a:lnTo>
                    <a:pt x="366" y="61"/>
                  </a:lnTo>
                  <a:lnTo>
                    <a:pt x="362" y="64"/>
                  </a:lnTo>
                  <a:lnTo>
                    <a:pt x="354" y="68"/>
                  </a:lnTo>
                  <a:lnTo>
                    <a:pt x="354" y="64"/>
                  </a:lnTo>
                  <a:lnTo>
                    <a:pt x="346" y="66"/>
                  </a:lnTo>
                  <a:lnTo>
                    <a:pt x="352" y="63"/>
                  </a:lnTo>
                  <a:lnTo>
                    <a:pt x="350" y="61"/>
                  </a:lnTo>
                  <a:lnTo>
                    <a:pt x="350" y="55"/>
                  </a:lnTo>
                  <a:lnTo>
                    <a:pt x="343" y="55"/>
                  </a:lnTo>
                  <a:lnTo>
                    <a:pt x="343" y="53"/>
                  </a:lnTo>
                  <a:lnTo>
                    <a:pt x="335" y="49"/>
                  </a:lnTo>
                  <a:lnTo>
                    <a:pt x="331" y="51"/>
                  </a:lnTo>
                  <a:lnTo>
                    <a:pt x="321" y="49"/>
                  </a:lnTo>
                  <a:lnTo>
                    <a:pt x="320" y="51"/>
                  </a:lnTo>
                  <a:lnTo>
                    <a:pt x="323" y="53"/>
                  </a:lnTo>
                  <a:lnTo>
                    <a:pt x="320" y="57"/>
                  </a:lnTo>
                  <a:lnTo>
                    <a:pt x="323" y="63"/>
                  </a:lnTo>
                  <a:lnTo>
                    <a:pt x="318" y="64"/>
                  </a:lnTo>
                  <a:lnTo>
                    <a:pt x="323" y="68"/>
                  </a:lnTo>
                  <a:lnTo>
                    <a:pt x="325" y="76"/>
                  </a:lnTo>
                  <a:lnTo>
                    <a:pt x="314" y="84"/>
                  </a:lnTo>
                  <a:lnTo>
                    <a:pt x="318" y="91"/>
                  </a:lnTo>
                  <a:lnTo>
                    <a:pt x="321" y="93"/>
                  </a:lnTo>
                  <a:lnTo>
                    <a:pt x="314" y="97"/>
                  </a:lnTo>
                  <a:lnTo>
                    <a:pt x="310" y="97"/>
                  </a:lnTo>
                  <a:lnTo>
                    <a:pt x="310" y="95"/>
                  </a:lnTo>
                  <a:lnTo>
                    <a:pt x="304" y="89"/>
                  </a:lnTo>
                  <a:lnTo>
                    <a:pt x="304" y="82"/>
                  </a:lnTo>
                  <a:lnTo>
                    <a:pt x="295" y="80"/>
                  </a:lnTo>
                  <a:lnTo>
                    <a:pt x="281" y="74"/>
                  </a:lnTo>
                  <a:lnTo>
                    <a:pt x="274" y="72"/>
                  </a:lnTo>
                  <a:lnTo>
                    <a:pt x="268" y="74"/>
                  </a:lnTo>
                  <a:lnTo>
                    <a:pt x="266" y="64"/>
                  </a:lnTo>
                  <a:lnTo>
                    <a:pt x="262" y="66"/>
                  </a:lnTo>
                  <a:lnTo>
                    <a:pt x="262" y="53"/>
                  </a:lnTo>
                  <a:lnTo>
                    <a:pt x="268" y="51"/>
                  </a:lnTo>
                  <a:lnTo>
                    <a:pt x="270" y="47"/>
                  </a:lnTo>
                  <a:lnTo>
                    <a:pt x="275" y="47"/>
                  </a:lnTo>
                  <a:lnTo>
                    <a:pt x="266" y="42"/>
                  </a:lnTo>
                  <a:lnTo>
                    <a:pt x="275" y="43"/>
                  </a:lnTo>
                  <a:lnTo>
                    <a:pt x="277" y="42"/>
                  </a:lnTo>
                  <a:lnTo>
                    <a:pt x="283" y="42"/>
                  </a:lnTo>
                  <a:lnTo>
                    <a:pt x="289" y="36"/>
                  </a:lnTo>
                  <a:lnTo>
                    <a:pt x="281" y="34"/>
                  </a:lnTo>
                  <a:lnTo>
                    <a:pt x="277" y="32"/>
                  </a:lnTo>
                  <a:lnTo>
                    <a:pt x="289" y="34"/>
                  </a:lnTo>
                  <a:lnTo>
                    <a:pt x="291" y="28"/>
                  </a:lnTo>
                  <a:lnTo>
                    <a:pt x="302" y="30"/>
                  </a:lnTo>
                  <a:lnTo>
                    <a:pt x="308" y="26"/>
                  </a:lnTo>
                  <a:lnTo>
                    <a:pt x="304" y="19"/>
                  </a:lnTo>
                  <a:lnTo>
                    <a:pt x="310" y="19"/>
                  </a:lnTo>
                  <a:lnTo>
                    <a:pt x="295" y="13"/>
                  </a:lnTo>
                  <a:lnTo>
                    <a:pt x="297" y="17"/>
                  </a:lnTo>
                  <a:lnTo>
                    <a:pt x="293" y="19"/>
                  </a:lnTo>
                  <a:lnTo>
                    <a:pt x="287" y="24"/>
                  </a:lnTo>
                  <a:lnTo>
                    <a:pt x="285" y="21"/>
                  </a:lnTo>
                  <a:lnTo>
                    <a:pt x="279" y="15"/>
                  </a:lnTo>
                  <a:lnTo>
                    <a:pt x="277" y="21"/>
                  </a:lnTo>
                  <a:lnTo>
                    <a:pt x="274" y="15"/>
                  </a:lnTo>
                  <a:lnTo>
                    <a:pt x="268" y="13"/>
                  </a:lnTo>
                  <a:lnTo>
                    <a:pt x="270" y="11"/>
                  </a:lnTo>
                  <a:lnTo>
                    <a:pt x="272" y="11"/>
                  </a:lnTo>
                  <a:lnTo>
                    <a:pt x="268" y="3"/>
                  </a:lnTo>
                  <a:lnTo>
                    <a:pt x="260" y="0"/>
                  </a:lnTo>
                  <a:lnTo>
                    <a:pt x="256" y="3"/>
                  </a:lnTo>
                  <a:lnTo>
                    <a:pt x="254" y="11"/>
                  </a:lnTo>
                  <a:lnTo>
                    <a:pt x="264" y="13"/>
                  </a:lnTo>
                  <a:lnTo>
                    <a:pt x="266" y="19"/>
                  </a:lnTo>
                  <a:lnTo>
                    <a:pt x="258" y="21"/>
                  </a:lnTo>
                  <a:lnTo>
                    <a:pt x="258" y="24"/>
                  </a:lnTo>
                  <a:lnTo>
                    <a:pt x="254" y="24"/>
                  </a:lnTo>
                  <a:lnTo>
                    <a:pt x="254" y="21"/>
                  </a:lnTo>
                  <a:lnTo>
                    <a:pt x="249" y="22"/>
                  </a:lnTo>
                  <a:lnTo>
                    <a:pt x="233" y="22"/>
                  </a:lnTo>
                  <a:lnTo>
                    <a:pt x="229" y="21"/>
                  </a:lnTo>
                  <a:lnTo>
                    <a:pt x="220" y="17"/>
                  </a:lnTo>
                  <a:lnTo>
                    <a:pt x="210" y="21"/>
                  </a:lnTo>
                  <a:lnTo>
                    <a:pt x="214" y="21"/>
                  </a:lnTo>
                  <a:lnTo>
                    <a:pt x="222" y="19"/>
                  </a:lnTo>
                  <a:lnTo>
                    <a:pt x="216" y="26"/>
                  </a:lnTo>
                  <a:lnTo>
                    <a:pt x="206" y="21"/>
                  </a:lnTo>
                  <a:lnTo>
                    <a:pt x="187" y="21"/>
                  </a:lnTo>
                  <a:lnTo>
                    <a:pt x="193" y="19"/>
                  </a:lnTo>
                  <a:lnTo>
                    <a:pt x="180" y="17"/>
                  </a:lnTo>
                  <a:lnTo>
                    <a:pt x="160" y="11"/>
                  </a:lnTo>
                  <a:lnTo>
                    <a:pt x="155" y="15"/>
                  </a:lnTo>
                  <a:lnTo>
                    <a:pt x="155" y="11"/>
                  </a:lnTo>
                  <a:lnTo>
                    <a:pt x="151" y="15"/>
                  </a:lnTo>
                  <a:lnTo>
                    <a:pt x="143" y="9"/>
                  </a:lnTo>
                  <a:lnTo>
                    <a:pt x="132" y="15"/>
                  </a:lnTo>
                  <a:lnTo>
                    <a:pt x="118" y="17"/>
                  </a:lnTo>
                  <a:lnTo>
                    <a:pt x="120" y="19"/>
                  </a:lnTo>
                  <a:lnTo>
                    <a:pt x="95" y="13"/>
                  </a:lnTo>
                  <a:lnTo>
                    <a:pt x="59" y="9"/>
                  </a:lnTo>
                  <a:lnTo>
                    <a:pt x="57" y="7"/>
                  </a:lnTo>
                  <a:lnTo>
                    <a:pt x="44" y="5"/>
                  </a:lnTo>
                  <a:lnTo>
                    <a:pt x="40" y="3"/>
                  </a:lnTo>
                  <a:lnTo>
                    <a:pt x="36" y="7"/>
                  </a:lnTo>
                  <a:lnTo>
                    <a:pt x="28" y="7"/>
                  </a:lnTo>
                  <a:lnTo>
                    <a:pt x="21" y="11"/>
                  </a:lnTo>
                  <a:lnTo>
                    <a:pt x="15" y="15"/>
                  </a:lnTo>
                  <a:lnTo>
                    <a:pt x="7" y="17"/>
                  </a:lnTo>
                  <a:lnTo>
                    <a:pt x="3" y="21"/>
                  </a:lnTo>
                  <a:lnTo>
                    <a:pt x="15" y="26"/>
                  </a:lnTo>
                  <a:lnTo>
                    <a:pt x="21" y="28"/>
                  </a:lnTo>
                  <a:lnTo>
                    <a:pt x="24" y="30"/>
                  </a:lnTo>
                  <a:lnTo>
                    <a:pt x="15" y="32"/>
                  </a:lnTo>
                  <a:lnTo>
                    <a:pt x="15" y="28"/>
                  </a:lnTo>
                  <a:lnTo>
                    <a:pt x="13" y="28"/>
                  </a:lnTo>
                  <a:lnTo>
                    <a:pt x="0" y="34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2" name="Freeform 74"/>
            <p:cNvSpPr>
              <a:spLocks/>
            </p:cNvSpPr>
            <p:nvPr/>
          </p:nvSpPr>
          <p:spPr bwMode="auto">
            <a:xfrm>
              <a:off x="6294438" y="4121150"/>
              <a:ext cx="57150" cy="19050"/>
            </a:xfrm>
            <a:custGeom>
              <a:avLst/>
              <a:gdLst>
                <a:gd name="T0" fmla="*/ 0 w 36"/>
                <a:gd name="T1" fmla="*/ 4 h 12"/>
                <a:gd name="T2" fmla="*/ 3 w 36"/>
                <a:gd name="T3" fmla="*/ 2 h 12"/>
                <a:gd name="T4" fmla="*/ 13 w 36"/>
                <a:gd name="T5" fmla="*/ 0 h 12"/>
                <a:gd name="T6" fmla="*/ 36 w 36"/>
                <a:gd name="T7" fmla="*/ 10 h 12"/>
                <a:gd name="T8" fmla="*/ 24 w 36"/>
                <a:gd name="T9" fmla="*/ 12 h 12"/>
                <a:gd name="T10" fmla="*/ 21 w 36"/>
                <a:gd name="T11" fmla="*/ 6 h 12"/>
                <a:gd name="T12" fmla="*/ 9 w 36"/>
                <a:gd name="T13" fmla="*/ 4 h 12"/>
                <a:gd name="T14" fmla="*/ 0 w 36"/>
                <a:gd name="T15" fmla="*/ 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2"/>
                <a:gd name="T26" fmla="*/ 36 w 36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2">
                  <a:moveTo>
                    <a:pt x="0" y="4"/>
                  </a:moveTo>
                  <a:lnTo>
                    <a:pt x="3" y="2"/>
                  </a:lnTo>
                  <a:lnTo>
                    <a:pt x="13" y="0"/>
                  </a:lnTo>
                  <a:lnTo>
                    <a:pt x="36" y="10"/>
                  </a:lnTo>
                  <a:lnTo>
                    <a:pt x="24" y="12"/>
                  </a:lnTo>
                  <a:lnTo>
                    <a:pt x="21" y="6"/>
                  </a:lnTo>
                  <a:lnTo>
                    <a:pt x="9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3" name="Freeform 75"/>
            <p:cNvSpPr>
              <a:spLocks/>
            </p:cNvSpPr>
            <p:nvPr/>
          </p:nvSpPr>
          <p:spPr bwMode="auto">
            <a:xfrm>
              <a:off x="6294438" y="4121150"/>
              <a:ext cx="57150" cy="19050"/>
            </a:xfrm>
            <a:custGeom>
              <a:avLst/>
              <a:gdLst>
                <a:gd name="T0" fmla="*/ 0 w 36"/>
                <a:gd name="T1" fmla="*/ 4 h 12"/>
                <a:gd name="T2" fmla="*/ 3 w 36"/>
                <a:gd name="T3" fmla="*/ 2 h 12"/>
                <a:gd name="T4" fmla="*/ 13 w 36"/>
                <a:gd name="T5" fmla="*/ 0 h 12"/>
                <a:gd name="T6" fmla="*/ 36 w 36"/>
                <a:gd name="T7" fmla="*/ 10 h 12"/>
                <a:gd name="T8" fmla="*/ 24 w 36"/>
                <a:gd name="T9" fmla="*/ 12 h 12"/>
                <a:gd name="T10" fmla="*/ 21 w 36"/>
                <a:gd name="T11" fmla="*/ 6 h 12"/>
                <a:gd name="T12" fmla="*/ 9 w 36"/>
                <a:gd name="T13" fmla="*/ 4 h 12"/>
                <a:gd name="T14" fmla="*/ 0 w 36"/>
                <a:gd name="T15" fmla="*/ 4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12"/>
                <a:gd name="T26" fmla="*/ 36 w 36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12">
                  <a:moveTo>
                    <a:pt x="0" y="4"/>
                  </a:moveTo>
                  <a:lnTo>
                    <a:pt x="3" y="2"/>
                  </a:lnTo>
                  <a:lnTo>
                    <a:pt x="13" y="0"/>
                  </a:lnTo>
                  <a:lnTo>
                    <a:pt x="36" y="10"/>
                  </a:lnTo>
                  <a:lnTo>
                    <a:pt x="24" y="12"/>
                  </a:lnTo>
                  <a:lnTo>
                    <a:pt x="21" y="6"/>
                  </a:lnTo>
                  <a:lnTo>
                    <a:pt x="9" y="4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4" name="Freeform 76"/>
            <p:cNvSpPr>
              <a:spLocks/>
            </p:cNvSpPr>
            <p:nvPr/>
          </p:nvSpPr>
          <p:spPr bwMode="auto">
            <a:xfrm>
              <a:off x="6351588" y="4140200"/>
              <a:ext cx="33338" cy="9525"/>
            </a:xfrm>
            <a:custGeom>
              <a:avLst/>
              <a:gdLst>
                <a:gd name="T0" fmla="*/ 0 w 21"/>
                <a:gd name="T1" fmla="*/ 4 h 6"/>
                <a:gd name="T2" fmla="*/ 8 w 21"/>
                <a:gd name="T3" fmla="*/ 4 h 6"/>
                <a:gd name="T4" fmla="*/ 4 w 21"/>
                <a:gd name="T5" fmla="*/ 0 h 6"/>
                <a:gd name="T6" fmla="*/ 15 w 21"/>
                <a:gd name="T7" fmla="*/ 0 h 6"/>
                <a:gd name="T8" fmla="*/ 21 w 21"/>
                <a:gd name="T9" fmla="*/ 2 h 6"/>
                <a:gd name="T10" fmla="*/ 10 w 21"/>
                <a:gd name="T11" fmla="*/ 6 h 6"/>
                <a:gd name="T12" fmla="*/ 0 w 21"/>
                <a:gd name="T13" fmla="*/ 4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6"/>
                <a:gd name="T23" fmla="*/ 21 w 21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6">
                  <a:moveTo>
                    <a:pt x="0" y="4"/>
                  </a:moveTo>
                  <a:lnTo>
                    <a:pt x="8" y="4"/>
                  </a:lnTo>
                  <a:lnTo>
                    <a:pt x="4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10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5" name="Freeform 77"/>
            <p:cNvSpPr>
              <a:spLocks/>
            </p:cNvSpPr>
            <p:nvPr/>
          </p:nvSpPr>
          <p:spPr bwMode="auto">
            <a:xfrm>
              <a:off x="6351588" y="4140200"/>
              <a:ext cx="33338" cy="9525"/>
            </a:xfrm>
            <a:custGeom>
              <a:avLst/>
              <a:gdLst>
                <a:gd name="T0" fmla="*/ 0 w 21"/>
                <a:gd name="T1" fmla="*/ 4 h 6"/>
                <a:gd name="T2" fmla="*/ 8 w 21"/>
                <a:gd name="T3" fmla="*/ 4 h 6"/>
                <a:gd name="T4" fmla="*/ 4 w 21"/>
                <a:gd name="T5" fmla="*/ 0 h 6"/>
                <a:gd name="T6" fmla="*/ 15 w 21"/>
                <a:gd name="T7" fmla="*/ 0 h 6"/>
                <a:gd name="T8" fmla="*/ 21 w 21"/>
                <a:gd name="T9" fmla="*/ 2 h 6"/>
                <a:gd name="T10" fmla="*/ 10 w 21"/>
                <a:gd name="T11" fmla="*/ 6 h 6"/>
                <a:gd name="T12" fmla="*/ 0 w 21"/>
                <a:gd name="T13" fmla="*/ 4 h 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6"/>
                <a:gd name="T23" fmla="*/ 21 w 21"/>
                <a:gd name="T24" fmla="*/ 6 h 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6">
                  <a:moveTo>
                    <a:pt x="0" y="4"/>
                  </a:moveTo>
                  <a:lnTo>
                    <a:pt x="8" y="4"/>
                  </a:lnTo>
                  <a:lnTo>
                    <a:pt x="4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10" y="6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6" name="Freeform 78"/>
            <p:cNvSpPr>
              <a:spLocks/>
            </p:cNvSpPr>
            <p:nvPr/>
          </p:nvSpPr>
          <p:spPr bwMode="auto">
            <a:xfrm>
              <a:off x="6369051" y="4510088"/>
              <a:ext cx="34925" cy="15875"/>
            </a:xfrm>
            <a:custGeom>
              <a:avLst/>
              <a:gdLst>
                <a:gd name="T0" fmla="*/ 0 w 22"/>
                <a:gd name="T1" fmla="*/ 8 h 10"/>
                <a:gd name="T2" fmla="*/ 2 w 22"/>
                <a:gd name="T3" fmla="*/ 6 h 10"/>
                <a:gd name="T4" fmla="*/ 4 w 22"/>
                <a:gd name="T5" fmla="*/ 2 h 10"/>
                <a:gd name="T6" fmla="*/ 10 w 22"/>
                <a:gd name="T7" fmla="*/ 0 h 10"/>
                <a:gd name="T8" fmla="*/ 12 w 22"/>
                <a:gd name="T9" fmla="*/ 4 h 10"/>
                <a:gd name="T10" fmla="*/ 22 w 22"/>
                <a:gd name="T11" fmla="*/ 10 h 10"/>
                <a:gd name="T12" fmla="*/ 10 w 22"/>
                <a:gd name="T13" fmla="*/ 10 h 10"/>
                <a:gd name="T14" fmla="*/ 0 w 22"/>
                <a:gd name="T15" fmla="*/ 8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0"/>
                <a:gd name="T26" fmla="*/ 22 w 22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0">
                  <a:moveTo>
                    <a:pt x="0" y="8"/>
                  </a:moveTo>
                  <a:lnTo>
                    <a:pt x="2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22" y="10"/>
                  </a:lnTo>
                  <a:lnTo>
                    <a:pt x="10" y="1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7" name="Freeform 79"/>
            <p:cNvSpPr>
              <a:spLocks/>
            </p:cNvSpPr>
            <p:nvPr/>
          </p:nvSpPr>
          <p:spPr bwMode="auto">
            <a:xfrm>
              <a:off x="6369051" y="4510088"/>
              <a:ext cx="34925" cy="15875"/>
            </a:xfrm>
            <a:custGeom>
              <a:avLst/>
              <a:gdLst>
                <a:gd name="T0" fmla="*/ 0 w 22"/>
                <a:gd name="T1" fmla="*/ 8 h 10"/>
                <a:gd name="T2" fmla="*/ 2 w 22"/>
                <a:gd name="T3" fmla="*/ 6 h 10"/>
                <a:gd name="T4" fmla="*/ 4 w 22"/>
                <a:gd name="T5" fmla="*/ 2 h 10"/>
                <a:gd name="T6" fmla="*/ 10 w 22"/>
                <a:gd name="T7" fmla="*/ 0 h 10"/>
                <a:gd name="T8" fmla="*/ 12 w 22"/>
                <a:gd name="T9" fmla="*/ 4 h 10"/>
                <a:gd name="T10" fmla="*/ 22 w 22"/>
                <a:gd name="T11" fmla="*/ 10 h 10"/>
                <a:gd name="T12" fmla="*/ 10 w 22"/>
                <a:gd name="T13" fmla="*/ 10 h 10"/>
                <a:gd name="T14" fmla="*/ 0 w 22"/>
                <a:gd name="T15" fmla="*/ 8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0"/>
                <a:gd name="T26" fmla="*/ 22 w 22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0">
                  <a:moveTo>
                    <a:pt x="0" y="8"/>
                  </a:moveTo>
                  <a:lnTo>
                    <a:pt x="2" y="6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2" y="4"/>
                  </a:lnTo>
                  <a:lnTo>
                    <a:pt x="22" y="10"/>
                  </a:lnTo>
                  <a:lnTo>
                    <a:pt x="10" y="1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8" name="Freeform 80"/>
            <p:cNvSpPr>
              <a:spLocks/>
            </p:cNvSpPr>
            <p:nvPr/>
          </p:nvSpPr>
          <p:spPr bwMode="auto">
            <a:xfrm>
              <a:off x="6437313" y="3963988"/>
              <a:ext cx="36513" cy="30163"/>
            </a:xfrm>
            <a:custGeom>
              <a:avLst/>
              <a:gdLst>
                <a:gd name="T0" fmla="*/ 0 w 23"/>
                <a:gd name="T1" fmla="*/ 15 h 19"/>
                <a:gd name="T2" fmla="*/ 9 w 23"/>
                <a:gd name="T3" fmla="*/ 2 h 19"/>
                <a:gd name="T4" fmla="*/ 13 w 23"/>
                <a:gd name="T5" fmla="*/ 0 h 19"/>
                <a:gd name="T6" fmla="*/ 11 w 23"/>
                <a:gd name="T7" fmla="*/ 6 h 19"/>
                <a:gd name="T8" fmla="*/ 15 w 23"/>
                <a:gd name="T9" fmla="*/ 10 h 19"/>
                <a:gd name="T10" fmla="*/ 21 w 23"/>
                <a:gd name="T11" fmla="*/ 10 h 19"/>
                <a:gd name="T12" fmla="*/ 23 w 23"/>
                <a:gd name="T13" fmla="*/ 13 h 19"/>
                <a:gd name="T14" fmla="*/ 23 w 23"/>
                <a:gd name="T15" fmla="*/ 17 h 19"/>
                <a:gd name="T16" fmla="*/ 19 w 23"/>
                <a:gd name="T17" fmla="*/ 19 h 19"/>
                <a:gd name="T18" fmla="*/ 19 w 23"/>
                <a:gd name="T19" fmla="*/ 15 h 19"/>
                <a:gd name="T20" fmla="*/ 11 w 23"/>
                <a:gd name="T21" fmla="*/ 17 h 19"/>
                <a:gd name="T22" fmla="*/ 0 w 23"/>
                <a:gd name="T23" fmla="*/ 15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19"/>
                <a:gd name="T38" fmla="*/ 23 w 23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19">
                  <a:moveTo>
                    <a:pt x="0" y="15"/>
                  </a:moveTo>
                  <a:lnTo>
                    <a:pt x="9" y="2"/>
                  </a:lnTo>
                  <a:lnTo>
                    <a:pt x="13" y="0"/>
                  </a:lnTo>
                  <a:lnTo>
                    <a:pt x="11" y="6"/>
                  </a:lnTo>
                  <a:lnTo>
                    <a:pt x="15" y="10"/>
                  </a:lnTo>
                  <a:lnTo>
                    <a:pt x="21" y="10"/>
                  </a:lnTo>
                  <a:lnTo>
                    <a:pt x="23" y="13"/>
                  </a:lnTo>
                  <a:lnTo>
                    <a:pt x="23" y="17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1" y="17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9" name="Freeform 81"/>
            <p:cNvSpPr>
              <a:spLocks/>
            </p:cNvSpPr>
            <p:nvPr/>
          </p:nvSpPr>
          <p:spPr bwMode="auto">
            <a:xfrm>
              <a:off x="6437313" y="3963988"/>
              <a:ext cx="36513" cy="30163"/>
            </a:xfrm>
            <a:custGeom>
              <a:avLst/>
              <a:gdLst>
                <a:gd name="T0" fmla="*/ 0 w 23"/>
                <a:gd name="T1" fmla="*/ 15 h 19"/>
                <a:gd name="T2" fmla="*/ 9 w 23"/>
                <a:gd name="T3" fmla="*/ 2 h 19"/>
                <a:gd name="T4" fmla="*/ 13 w 23"/>
                <a:gd name="T5" fmla="*/ 0 h 19"/>
                <a:gd name="T6" fmla="*/ 11 w 23"/>
                <a:gd name="T7" fmla="*/ 6 h 19"/>
                <a:gd name="T8" fmla="*/ 15 w 23"/>
                <a:gd name="T9" fmla="*/ 10 h 19"/>
                <a:gd name="T10" fmla="*/ 21 w 23"/>
                <a:gd name="T11" fmla="*/ 10 h 19"/>
                <a:gd name="T12" fmla="*/ 23 w 23"/>
                <a:gd name="T13" fmla="*/ 13 h 19"/>
                <a:gd name="T14" fmla="*/ 23 w 23"/>
                <a:gd name="T15" fmla="*/ 17 h 19"/>
                <a:gd name="T16" fmla="*/ 19 w 23"/>
                <a:gd name="T17" fmla="*/ 19 h 19"/>
                <a:gd name="T18" fmla="*/ 19 w 23"/>
                <a:gd name="T19" fmla="*/ 15 h 19"/>
                <a:gd name="T20" fmla="*/ 11 w 23"/>
                <a:gd name="T21" fmla="*/ 17 h 19"/>
                <a:gd name="T22" fmla="*/ 0 w 23"/>
                <a:gd name="T23" fmla="*/ 15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19"/>
                <a:gd name="T38" fmla="*/ 23 w 23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19">
                  <a:moveTo>
                    <a:pt x="0" y="15"/>
                  </a:moveTo>
                  <a:lnTo>
                    <a:pt x="9" y="2"/>
                  </a:lnTo>
                  <a:lnTo>
                    <a:pt x="13" y="0"/>
                  </a:lnTo>
                  <a:lnTo>
                    <a:pt x="11" y="6"/>
                  </a:lnTo>
                  <a:lnTo>
                    <a:pt x="15" y="10"/>
                  </a:lnTo>
                  <a:lnTo>
                    <a:pt x="21" y="10"/>
                  </a:lnTo>
                  <a:lnTo>
                    <a:pt x="23" y="13"/>
                  </a:lnTo>
                  <a:lnTo>
                    <a:pt x="23" y="17"/>
                  </a:lnTo>
                  <a:lnTo>
                    <a:pt x="19" y="19"/>
                  </a:lnTo>
                  <a:lnTo>
                    <a:pt x="19" y="15"/>
                  </a:lnTo>
                  <a:lnTo>
                    <a:pt x="11" y="17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0" name="Freeform 82"/>
            <p:cNvSpPr>
              <a:spLocks/>
            </p:cNvSpPr>
            <p:nvPr/>
          </p:nvSpPr>
          <p:spPr bwMode="auto">
            <a:xfrm>
              <a:off x="5897563" y="3924300"/>
              <a:ext cx="15875" cy="6350"/>
            </a:xfrm>
            <a:custGeom>
              <a:avLst/>
              <a:gdLst>
                <a:gd name="T0" fmla="*/ 0 w 10"/>
                <a:gd name="T1" fmla="*/ 2 h 4"/>
                <a:gd name="T2" fmla="*/ 2 w 10"/>
                <a:gd name="T3" fmla="*/ 4 h 4"/>
                <a:gd name="T4" fmla="*/ 10 w 10"/>
                <a:gd name="T5" fmla="*/ 0 h 4"/>
                <a:gd name="T6" fmla="*/ 4 w 10"/>
                <a:gd name="T7" fmla="*/ 0 h 4"/>
                <a:gd name="T8" fmla="*/ 4 w 10"/>
                <a:gd name="T9" fmla="*/ 2 h 4"/>
                <a:gd name="T10" fmla="*/ 0 w 10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4"/>
                <a:gd name="T20" fmla="*/ 10 w 10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4">
                  <a:moveTo>
                    <a:pt x="0" y="2"/>
                  </a:moveTo>
                  <a:lnTo>
                    <a:pt x="2" y="4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1" name="Freeform 83"/>
            <p:cNvSpPr>
              <a:spLocks/>
            </p:cNvSpPr>
            <p:nvPr/>
          </p:nvSpPr>
          <p:spPr bwMode="auto">
            <a:xfrm>
              <a:off x="5897563" y="3924300"/>
              <a:ext cx="15875" cy="6350"/>
            </a:xfrm>
            <a:custGeom>
              <a:avLst/>
              <a:gdLst>
                <a:gd name="T0" fmla="*/ 0 w 10"/>
                <a:gd name="T1" fmla="*/ 2 h 4"/>
                <a:gd name="T2" fmla="*/ 2 w 10"/>
                <a:gd name="T3" fmla="*/ 4 h 4"/>
                <a:gd name="T4" fmla="*/ 10 w 10"/>
                <a:gd name="T5" fmla="*/ 0 h 4"/>
                <a:gd name="T6" fmla="*/ 4 w 10"/>
                <a:gd name="T7" fmla="*/ 0 h 4"/>
                <a:gd name="T8" fmla="*/ 4 w 10"/>
                <a:gd name="T9" fmla="*/ 2 h 4"/>
                <a:gd name="T10" fmla="*/ 0 w 10"/>
                <a:gd name="T11" fmla="*/ 2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4"/>
                <a:gd name="T20" fmla="*/ 10 w 10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4">
                  <a:moveTo>
                    <a:pt x="0" y="2"/>
                  </a:moveTo>
                  <a:lnTo>
                    <a:pt x="2" y="4"/>
                  </a:lnTo>
                  <a:lnTo>
                    <a:pt x="1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2" name="Freeform 84"/>
            <p:cNvSpPr>
              <a:spLocks/>
            </p:cNvSpPr>
            <p:nvPr/>
          </p:nvSpPr>
          <p:spPr bwMode="auto">
            <a:xfrm>
              <a:off x="6634163" y="3857625"/>
              <a:ext cx="63500" cy="26988"/>
            </a:xfrm>
            <a:custGeom>
              <a:avLst/>
              <a:gdLst>
                <a:gd name="T0" fmla="*/ 0 w 40"/>
                <a:gd name="T1" fmla="*/ 6 h 17"/>
                <a:gd name="T2" fmla="*/ 6 w 40"/>
                <a:gd name="T3" fmla="*/ 0 h 17"/>
                <a:gd name="T4" fmla="*/ 12 w 40"/>
                <a:gd name="T5" fmla="*/ 8 h 17"/>
                <a:gd name="T6" fmla="*/ 23 w 40"/>
                <a:gd name="T7" fmla="*/ 2 h 17"/>
                <a:gd name="T8" fmla="*/ 37 w 40"/>
                <a:gd name="T9" fmla="*/ 2 h 17"/>
                <a:gd name="T10" fmla="*/ 40 w 40"/>
                <a:gd name="T11" fmla="*/ 8 h 17"/>
                <a:gd name="T12" fmla="*/ 19 w 40"/>
                <a:gd name="T13" fmla="*/ 17 h 17"/>
                <a:gd name="T14" fmla="*/ 8 w 40"/>
                <a:gd name="T15" fmla="*/ 14 h 17"/>
                <a:gd name="T16" fmla="*/ 0 w 40"/>
                <a:gd name="T17" fmla="*/ 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17"/>
                <a:gd name="T29" fmla="*/ 40 w 4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17">
                  <a:moveTo>
                    <a:pt x="0" y="6"/>
                  </a:moveTo>
                  <a:lnTo>
                    <a:pt x="6" y="0"/>
                  </a:lnTo>
                  <a:lnTo>
                    <a:pt x="12" y="8"/>
                  </a:lnTo>
                  <a:lnTo>
                    <a:pt x="23" y="2"/>
                  </a:lnTo>
                  <a:lnTo>
                    <a:pt x="37" y="2"/>
                  </a:lnTo>
                  <a:lnTo>
                    <a:pt x="40" y="8"/>
                  </a:lnTo>
                  <a:lnTo>
                    <a:pt x="19" y="17"/>
                  </a:lnTo>
                  <a:lnTo>
                    <a:pt x="8" y="1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3" name="Freeform 85"/>
            <p:cNvSpPr>
              <a:spLocks/>
            </p:cNvSpPr>
            <p:nvPr/>
          </p:nvSpPr>
          <p:spPr bwMode="auto">
            <a:xfrm>
              <a:off x="6634163" y="3857625"/>
              <a:ext cx="63500" cy="26988"/>
            </a:xfrm>
            <a:custGeom>
              <a:avLst/>
              <a:gdLst>
                <a:gd name="T0" fmla="*/ 0 w 40"/>
                <a:gd name="T1" fmla="*/ 6 h 17"/>
                <a:gd name="T2" fmla="*/ 6 w 40"/>
                <a:gd name="T3" fmla="*/ 0 h 17"/>
                <a:gd name="T4" fmla="*/ 12 w 40"/>
                <a:gd name="T5" fmla="*/ 8 h 17"/>
                <a:gd name="T6" fmla="*/ 23 w 40"/>
                <a:gd name="T7" fmla="*/ 2 h 17"/>
                <a:gd name="T8" fmla="*/ 37 w 40"/>
                <a:gd name="T9" fmla="*/ 2 h 17"/>
                <a:gd name="T10" fmla="*/ 40 w 40"/>
                <a:gd name="T11" fmla="*/ 8 h 17"/>
                <a:gd name="T12" fmla="*/ 19 w 40"/>
                <a:gd name="T13" fmla="*/ 17 h 17"/>
                <a:gd name="T14" fmla="*/ 8 w 40"/>
                <a:gd name="T15" fmla="*/ 14 h 17"/>
                <a:gd name="T16" fmla="*/ 0 w 40"/>
                <a:gd name="T17" fmla="*/ 6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17"/>
                <a:gd name="T29" fmla="*/ 40 w 40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17">
                  <a:moveTo>
                    <a:pt x="0" y="6"/>
                  </a:moveTo>
                  <a:lnTo>
                    <a:pt x="6" y="0"/>
                  </a:lnTo>
                  <a:lnTo>
                    <a:pt x="12" y="8"/>
                  </a:lnTo>
                  <a:lnTo>
                    <a:pt x="23" y="2"/>
                  </a:lnTo>
                  <a:lnTo>
                    <a:pt x="37" y="2"/>
                  </a:lnTo>
                  <a:lnTo>
                    <a:pt x="40" y="8"/>
                  </a:lnTo>
                  <a:lnTo>
                    <a:pt x="19" y="17"/>
                  </a:lnTo>
                  <a:lnTo>
                    <a:pt x="8" y="14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4" name="Freeform 86"/>
            <p:cNvSpPr>
              <a:spLocks/>
            </p:cNvSpPr>
            <p:nvPr/>
          </p:nvSpPr>
          <p:spPr bwMode="auto">
            <a:xfrm>
              <a:off x="6278563" y="3863975"/>
              <a:ext cx="36513" cy="20638"/>
            </a:xfrm>
            <a:custGeom>
              <a:avLst/>
              <a:gdLst>
                <a:gd name="T0" fmla="*/ 0 w 23"/>
                <a:gd name="T1" fmla="*/ 11 h 13"/>
                <a:gd name="T2" fmla="*/ 4 w 23"/>
                <a:gd name="T3" fmla="*/ 10 h 13"/>
                <a:gd name="T4" fmla="*/ 6 w 23"/>
                <a:gd name="T5" fmla="*/ 0 h 13"/>
                <a:gd name="T6" fmla="*/ 23 w 23"/>
                <a:gd name="T7" fmla="*/ 11 h 13"/>
                <a:gd name="T8" fmla="*/ 8 w 23"/>
                <a:gd name="T9" fmla="*/ 13 h 13"/>
                <a:gd name="T10" fmla="*/ 0 w 23"/>
                <a:gd name="T11" fmla="*/ 1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3"/>
                <a:gd name="T20" fmla="*/ 23 w 23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3">
                  <a:moveTo>
                    <a:pt x="0" y="11"/>
                  </a:moveTo>
                  <a:lnTo>
                    <a:pt x="4" y="10"/>
                  </a:lnTo>
                  <a:lnTo>
                    <a:pt x="6" y="0"/>
                  </a:lnTo>
                  <a:lnTo>
                    <a:pt x="23" y="11"/>
                  </a:lnTo>
                  <a:lnTo>
                    <a:pt x="8" y="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5" name="Freeform 87"/>
            <p:cNvSpPr>
              <a:spLocks/>
            </p:cNvSpPr>
            <p:nvPr/>
          </p:nvSpPr>
          <p:spPr bwMode="auto">
            <a:xfrm>
              <a:off x="6278563" y="3863975"/>
              <a:ext cx="36513" cy="20638"/>
            </a:xfrm>
            <a:custGeom>
              <a:avLst/>
              <a:gdLst>
                <a:gd name="T0" fmla="*/ 0 w 23"/>
                <a:gd name="T1" fmla="*/ 11 h 13"/>
                <a:gd name="T2" fmla="*/ 4 w 23"/>
                <a:gd name="T3" fmla="*/ 10 h 13"/>
                <a:gd name="T4" fmla="*/ 6 w 23"/>
                <a:gd name="T5" fmla="*/ 0 h 13"/>
                <a:gd name="T6" fmla="*/ 23 w 23"/>
                <a:gd name="T7" fmla="*/ 11 h 13"/>
                <a:gd name="T8" fmla="*/ 8 w 23"/>
                <a:gd name="T9" fmla="*/ 13 h 13"/>
                <a:gd name="T10" fmla="*/ 0 w 23"/>
                <a:gd name="T11" fmla="*/ 1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13"/>
                <a:gd name="T20" fmla="*/ 23 w 23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13">
                  <a:moveTo>
                    <a:pt x="0" y="11"/>
                  </a:moveTo>
                  <a:lnTo>
                    <a:pt x="4" y="10"/>
                  </a:lnTo>
                  <a:lnTo>
                    <a:pt x="6" y="0"/>
                  </a:lnTo>
                  <a:lnTo>
                    <a:pt x="23" y="11"/>
                  </a:lnTo>
                  <a:lnTo>
                    <a:pt x="8" y="13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6" name="Freeform 88"/>
            <p:cNvSpPr>
              <a:spLocks/>
            </p:cNvSpPr>
            <p:nvPr/>
          </p:nvSpPr>
          <p:spPr bwMode="auto">
            <a:xfrm>
              <a:off x="6062663" y="3790950"/>
              <a:ext cx="57150" cy="30163"/>
            </a:xfrm>
            <a:custGeom>
              <a:avLst/>
              <a:gdLst>
                <a:gd name="T0" fmla="*/ 0 w 36"/>
                <a:gd name="T1" fmla="*/ 14 h 19"/>
                <a:gd name="T2" fmla="*/ 6 w 36"/>
                <a:gd name="T3" fmla="*/ 4 h 19"/>
                <a:gd name="T4" fmla="*/ 4 w 36"/>
                <a:gd name="T5" fmla="*/ 0 h 19"/>
                <a:gd name="T6" fmla="*/ 15 w 36"/>
                <a:gd name="T7" fmla="*/ 0 h 19"/>
                <a:gd name="T8" fmla="*/ 23 w 36"/>
                <a:gd name="T9" fmla="*/ 2 h 19"/>
                <a:gd name="T10" fmla="*/ 29 w 36"/>
                <a:gd name="T11" fmla="*/ 2 h 19"/>
                <a:gd name="T12" fmla="*/ 36 w 36"/>
                <a:gd name="T13" fmla="*/ 6 h 19"/>
                <a:gd name="T14" fmla="*/ 19 w 36"/>
                <a:gd name="T15" fmla="*/ 14 h 19"/>
                <a:gd name="T16" fmla="*/ 17 w 36"/>
                <a:gd name="T17" fmla="*/ 17 h 19"/>
                <a:gd name="T18" fmla="*/ 9 w 36"/>
                <a:gd name="T19" fmla="*/ 19 h 19"/>
                <a:gd name="T20" fmla="*/ 0 w 36"/>
                <a:gd name="T21" fmla="*/ 14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9"/>
                <a:gd name="T35" fmla="*/ 36 w 36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9">
                  <a:moveTo>
                    <a:pt x="0" y="14"/>
                  </a:moveTo>
                  <a:lnTo>
                    <a:pt x="6" y="4"/>
                  </a:lnTo>
                  <a:lnTo>
                    <a:pt x="4" y="0"/>
                  </a:lnTo>
                  <a:lnTo>
                    <a:pt x="15" y="0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36" y="6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9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7" name="Freeform 89"/>
            <p:cNvSpPr>
              <a:spLocks/>
            </p:cNvSpPr>
            <p:nvPr/>
          </p:nvSpPr>
          <p:spPr bwMode="auto">
            <a:xfrm>
              <a:off x="6062663" y="3790950"/>
              <a:ext cx="57150" cy="30163"/>
            </a:xfrm>
            <a:custGeom>
              <a:avLst/>
              <a:gdLst>
                <a:gd name="T0" fmla="*/ 0 w 36"/>
                <a:gd name="T1" fmla="*/ 14 h 19"/>
                <a:gd name="T2" fmla="*/ 6 w 36"/>
                <a:gd name="T3" fmla="*/ 4 h 19"/>
                <a:gd name="T4" fmla="*/ 4 w 36"/>
                <a:gd name="T5" fmla="*/ 0 h 19"/>
                <a:gd name="T6" fmla="*/ 15 w 36"/>
                <a:gd name="T7" fmla="*/ 0 h 19"/>
                <a:gd name="T8" fmla="*/ 23 w 36"/>
                <a:gd name="T9" fmla="*/ 2 h 19"/>
                <a:gd name="T10" fmla="*/ 29 w 36"/>
                <a:gd name="T11" fmla="*/ 2 h 19"/>
                <a:gd name="T12" fmla="*/ 36 w 36"/>
                <a:gd name="T13" fmla="*/ 6 h 19"/>
                <a:gd name="T14" fmla="*/ 19 w 36"/>
                <a:gd name="T15" fmla="*/ 14 h 19"/>
                <a:gd name="T16" fmla="*/ 17 w 36"/>
                <a:gd name="T17" fmla="*/ 17 h 19"/>
                <a:gd name="T18" fmla="*/ 9 w 36"/>
                <a:gd name="T19" fmla="*/ 19 h 19"/>
                <a:gd name="T20" fmla="*/ 0 w 36"/>
                <a:gd name="T21" fmla="*/ 14 h 1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"/>
                <a:gd name="T34" fmla="*/ 0 h 19"/>
                <a:gd name="T35" fmla="*/ 36 w 36"/>
                <a:gd name="T36" fmla="*/ 19 h 1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" h="19">
                  <a:moveTo>
                    <a:pt x="0" y="14"/>
                  </a:moveTo>
                  <a:lnTo>
                    <a:pt x="6" y="4"/>
                  </a:lnTo>
                  <a:lnTo>
                    <a:pt x="4" y="0"/>
                  </a:lnTo>
                  <a:lnTo>
                    <a:pt x="15" y="0"/>
                  </a:lnTo>
                  <a:lnTo>
                    <a:pt x="23" y="2"/>
                  </a:lnTo>
                  <a:lnTo>
                    <a:pt x="29" y="2"/>
                  </a:lnTo>
                  <a:lnTo>
                    <a:pt x="36" y="6"/>
                  </a:lnTo>
                  <a:lnTo>
                    <a:pt x="19" y="14"/>
                  </a:lnTo>
                  <a:lnTo>
                    <a:pt x="17" y="17"/>
                  </a:lnTo>
                  <a:lnTo>
                    <a:pt x="9" y="19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8" name="Freeform 90"/>
            <p:cNvSpPr>
              <a:spLocks/>
            </p:cNvSpPr>
            <p:nvPr/>
          </p:nvSpPr>
          <p:spPr bwMode="auto">
            <a:xfrm>
              <a:off x="6099176" y="3800475"/>
              <a:ext cx="103188" cy="42863"/>
            </a:xfrm>
            <a:custGeom>
              <a:avLst/>
              <a:gdLst>
                <a:gd name="T0" fmla="*/ 0 w 65"/>
                <a:gd name="T1" fmla="*/ 9 h 27"/>
                <a:gd name="T2" fmla="*/ 9 w 65"/>
                <a:gd name="T3" fmla="*/ 2 h 27"/>
                <a:gd name="T4" fmla="*/ 25 w 65"/>
                <a:gd name="T5" fmla="*/ 6 h 27"/>
                <a:gd name="T6" fmla="*/ 38 w 65"/>
                <a:gd name="T7" fmla="*/ 0 h 27"/>
                <a:gd name="T8" fmla="*/ 50 w 65"/>
                <a:gd name="T9" fmla="*/ 4 h 27"/>
                <a:gd name="T10" fmla="*/ 52 w 65"/>
                <a:gd name="T11" fmla="*/ 13 h 27"/>
                <a:gd name="T12" fmla="*/ 65 w 65"/>
                <a:gd name="T13" fmla="*/ 19 h 27"/>
                <a:gd name="T14" fmla="*/ 57 w 65"/>
                <a:gd name="T15" fmla="*/ 25 h 27"/>
                <a:gd name="T16" fmla="*/ 44 w 65"/>
                <a:gd name="T17" fmla="*/ 21 h 27"/>
                <a:gd name="T18" fmla="*/ 21 w 65"/>
                <a:gd name="T19" fmla="*/ 27 h 27"/>
                <a:gd name="T20" fmla="*/ 6 w 65"/>
                <a:gd name="T21" fmla="*/ 19 h 27"/>
                <a:gd name="T22" fmla="*/ 6 w 65"/>
                <a:gd name="T23" fmla="*/ 15 h 27"/>
                <a:gd name="T24" fmla="*/ 13 w 65"/>
                <a:gd name="T25" fmla="*/ 11 h 27"/>
                <a:gd name="T26" fmla="*/ 4 w 65"/>
                <a:gd name="T27" fmla="*/ 11 h 27"/>
                <a:gd name="T28" fmla="*/ 0 w 65"/>
                <a:gd name="T29" fmla="*/ 9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5"/>
                <a:gd name="T46" fmla="*/ 0 h 27"/>
                <a:gd name="T47" fmla="*/ 65 w 65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5" h="27">
                  <a:moveTo>
                    <a:pt x="0" y="9"/>
                  </a:moveTo>
                  <a:lnTo>
                    <a:pt x="9" y="2"/>
                  </a:lnTo>
                  <a:lnTo>
                    <a:pt x="25" y="6"/>
                  </a:lnTo>
                  <a:lnTo>
                    <a:pt x="38" y="0"/>
                  </a:lnTo>
                  <a:lnTo>
                    <a:pt x="50" y="4"/>
                  </a:lnTo>
                  <a:lnTo>
                    <a:pt x="52" y="13"/>
                  </a:lnTo>
                  <a:lnTo>
                    <a:pt x="65" y="19"/>
                  </a:lnTo>
                  <a:lnTo>
                    <a:pt x="57" y="25"/>
                  </a:lnTo>
                  <a:lnTo>
                    <a:pt x="44" y="21"/>
                  </a:lnTo>
                  <a:lnTo>
                    <a:pt x="21" y="27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13" y="11"/>
                  </a:lnTo>
                  <a:lnTo>
                    <a:pt x="4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9" name="Freeform 91"/>
            <p:cNvSpPr>
              <a:spLocks/>
            </p:cNvSpPr>
            <p:nvPr/>
          </p:nvSpPr>
          <p:spPr bwMode="auto">
            <a:xfrm>
              <a:off x="6099176" y="3800475"/>
              <a:ext cx="103188" cy="42863"/>
            </a:xfrm>
            <a:custGeom>
              <a:avLst/>
              <a:gdLst>
                <a:gd name="T0" fmla="*/ 0 w 65"/>
                <a:gd name="T1" fmla="*/ 9 h 27"/>
                <a:gd name="T2" fmla="*/ 9 w 65"/>
                <a:gd name="T3" fmla="*/ 2 h 27"/>
                <a:gd name="T4" fmla="*/ 25 w 65"/>
                <a:gd name="T5" fmla="*/ 6 h 27"/>
                <a:gd name="T6" fmla="*/ 38 w 65"/>
                <a:gd name="T7" fmla="*/ 0 h 27"/>
                <a:gd name="T8" fmla="*/ 50 w 65"/>
                <a:gd name="T9" fmla="*/ 4 h 27"/>
                <a:gd name="T10" fmla="*/ 52 w 65"/>
                <a:gd name="T11" fmla="*/ 13 h 27"/>
                <a:gd name="T12" fmla="*/ 65 w 65"/>
                <a:gd name="T13" fmla="*/ 19 h 27"/>
                <a:gd name="T14" fmla="*/ 57 w 65"/>
                <a:gd name="T15" fmla="*/ 25 h 27"/>
                <a:gd name="T16" fmla="*/ 44 w 65"/>
                <a:gd name="T17" fmla="*/ 21 h 27"/>
                <a:gd name="T18" fmla="*/ 21 w 65"/>
                <a:gd name="T19" fmla="*/ 27 h 27"/>
                <a:gd name="T20" fmla="*/ 6 w 65"/>
                <a:gd name="T21" fmla="*/ 19 h 27"/>
                <a:gd name="T22" fmla="*/ 6 w 65"/>
                <a:gd name="T23" fmla="*/ 15 h 27"/>
                <a:gd name="T24" fmla="*/ 13 w 65"/>
                <a:gd name="T25" fmla="*/ 11 h 27"/>
                <a:gd name="T26" fmla="*/ 4 w 65"/>
                <a:gd name="T27" fmla="*/ 11 h 27"/>
                <a:gd name="T28" fmla="*/ 0 w 65"/>
                <a:gd name="T29" fmla="*/ 9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5"/>
                <a:gd name="T46" fmla="*/ 0 h 27"/>
                <a:gd name="T47" fmla="*/ 65 w 65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5" h="27">
                  <a:moveTo>
                    <a:pt x="0" y="9"/>
                  </a:moveTo>
                  <a:lnTo>
                    <a:pt x="9" y="2"/>
                  </a:lnTo>
                  <a:lnTo>
                    <a:pt x="25" y="6"/>
                  </a:lnTo>
                  <a:lnTo>
                    <a:pt x="38" y="0"/>
                  </a:lnTo>
                  <a:lnTo>
                    <a:pt x="50" y="4"/>
                  </a:lnTo>
                  <a:lnTo>
                    <a:pt x="52" y="13"/>
                  </a:lnTo>
                  <a:lnTo>
                    <a:pt x="65" y="19"/>
                  </a:lnTo>
                  <a:lnTo>
                    <a:pt x="57" y="25"/>
                  </a:lnTo>
                  <a:lnTo>
                    <a:pt x="44" y="21"/>
                  </a:lnTo>
                  <a:lnTo>
                    <a:pt x="21" y="27"/>
                  </a:lnTo>
                  <a:lnTo>
                    <a:pt x="6" y="19"/>
                  </a:lnTo>
                  <a:lnTo>
                    <a:pt x="6" y="15"/>
                  </a:lnTo>
                  <a:lnTo>
                    <a:pt x="13" y="11"/>
                  </a:lnTo>
                  <a:lnTo>
                    <a:pt x="4" y="11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0" name="Freeform 92"/>
            <p:cNvSpPr>
              <a:spLocks/>
            </p:cNvSpPr>
            <p:nvPr/>
          </p:nvSpPr>
          <p:spPr bwMode="auto">
            <a:xfrm>
              <a:off x="7015163" y="4291013"/>
              <a:ext cx="42863" cy="66675"/>
            </a:xfrm>
            <a:custGeom>
              <a:avLst/>
              <a:gdLst>
                <a:gd name="T0" fmla="*/ 0 w 27"/>
                <a:gd name="T1" fmla="*/ 31 h 42"/>
                <a:gd name="T2" fmla="*/ 2 w 27"/>
                <a:gd name="T3" fmla="*/ 39 h 42"/>
                <a:gd name="T4" fmla="*/ 7 w 27"/>
                <a:gd name="T5" fmla="*/ 42 h 42"/>
                <a:gd name="T6" fmla="*/ 15 w 27"/>
                <a:gd name="T7" fmla="*/ 39 h 42"/>
                <a:gd name="T8" fmla="*/ 27 w 27"/>
                <a:gd name="T9" fmla="*/ 12 h 42"/>
                <a:gd name="T10" fmla="*/ 21 w 27"/>
                <a:gd name="T11" fmla="*/ 0 h 42"/>
                <a:gd name="T12" fmla="*/ 4 w 27"/>
                <a:gd name="T13" fmla="*/ 18 h 42"/>
                <a:gd name="T14" fmla="*/ 5 w 27"/>
                <a:gd name="T15" fmla="*/ 25 h 42"/>
                <a:gd name="T16" fmla="*/ 0 w 27"/>
                <a:gd name="T17" fmla="*/ 31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42"/>
                <a:gd name="T29" fmla="*/ 27 w 27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42">
                  <a:moveTo>
                    <a:pt x="0" y="31"/>
                  </a:moveTo>
                  <a:lnTo>
                    <a:pt x="2" y="39"/>
                  </a:lnTo>
                  <a:lnTo>
                    <a:pt x="7" y="42"/>
                  </a:lnTo>
                  <a:lnTo>
                    <a:pt x="15" y="39"/>
                  </a:lnTo>
                  <a:lnTo>
                    <a:pt x="27" y="12"/>
                  </a:lnTo>
                  <a:lnTo>
                    <a:pt x="21" y="0"/>
                  </a:lnTo>
                  <a:lnTo>
                    <a:pt x="4" y="18"/>
                  </a:lnTo>
                  <a:lnTo>
                    <a:pt x="5" y="2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1" name="Freeform 93"/>
            <p:cNvSpPr>
              <a:spLocks/>
            </p:cNvSpPr>
            <p:nvPr/>
          </p:nvSpPr>
          <p:spPr bwMode="auto">
            <a:xfrm>
              <a:off x="7015163" y="4291013"/>
              <a:ext cx="42863" cy="66675"/>
            </a:xfrm>
            <a:custGeom>
              <a:avLst/>
              <a:gdLst>
                <a:gd name="T0" fmla="*/ 0 w 27"/>
                <a:gd name="T1" fmla="*/ 31 h 42"/>
                <a:gd name="T2" fmla="*/ 2 w 27"/>
                <a:gd name="T3" fmla="*/ 39 h 42"/>
                <a:gd name="T4" fmla="*/ 7 w 27"/>
                <a:gd name="T5" fmla="*/ 42 h 42"/>
                <a:gd name="T6" fmla="*/ 15 w 27"/>
                <a:gd name="T7" fmla="*/ 39 h 42"/>
                <a:gd name="T8" fmla="*/ 27 w 27"/>
                <a:gd name="T9" fmla="*/ 12 h 42"/>
                <a:gd name="T10" fmla="*/ 21 w 27"/>
                <a:gd name="T11" fmla="*/ 0 h 42"/>
                <a:gd name="T12" fmla="*/ 4 w 27"/>
                <a:gd name="T13" fmla="*/ 18 h 42"/>
                <a:gd name="T14" fmla="*/ 5 w 27"/>
                <a:gd name="T15" fmla="*/ 25 h 42"/>
                <a:gd name="T16" fmla="*/ 0 w 27"/>
                <a:gd name="T17" fmla="*/ 31 h 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42"/>
                <a:gd name="T29" fmla="*/ 27 w 27"/>
                <a:gd name="T30" fmla="*/ 42 h 4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42">
                  <a:moveTo>
                    <a:pt x="0" y="31"/>
                  </a:moveTo>
                  <a:lnTo>
                    <a:pt x="2" y="39"/>
                  </a:lnTo>
                  <a:lnTo>
                    <a:pt x="7" y="42"/>
                  </a:lnTo>
                  <a:lnTo>
                    <a:pt x="15" y="39"/>
                  </a:lnTo>
                  <a:lnTo>
                    <a:pt x="27" y="12"/>
                  </a:lnTo>
                  <a:lnTo>
                    <a:pt x="21" y="0"/>
                  </a:lnTo>
                  <a:lnTo>
                    <a:pt x="4" y="18"/>
                  </a:lnTo>
                  <a:lnTo>
                    <a:pt x="5" y="25"/>
                  </a:lnTo>
                  <a:lnTo>
                    <a:pt x="0" y="31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2" name="Freeform 94"/>
            <p:cNvSpPr>
              <a:spLocks/>
            </p:cNvSpPr>
            <p:nvPr/>
          </p:nvSpPr>
          <p:spPr bwMode="auto">
            <a:xfrm>
              <a:off x="7416801" y="4286250"/>
              <a:ext cx="222250" cy="141288"/>
            </a:xfrm>
            <a:custGeom>
              <a:avLst/>
              <a:gdLst>
                <a:gd name="T0" fmla="*/ 0 w 140"/>
                <a:gd name="T1" fmla="*/ 49 h 89"/>
                <a:gd name="T2" fmla="*/ 0 w 140"/>
                <a:gd name="T3" fmla="*/ 36 h 89"/>
                <a:gd name="T4" fmla="*/ 9 w 140"/>
                <a:gd name="T5" fmla="*/ 30 h 89"/>
                <a:gd name="T6" fmla="*/ 25 w 140"/>
                <a:gd name="T7" fmla="*/ 26 h 89"/>
                <a:gd name="T8" fmla="*/ 28 w 140"/>
                <a:gd name="T9" fmla="*/ 19 h 89"/>
                <a:gd name="T10" fmla="*/ 42 w 140"/>
                <a:gd name="T11" fmla="*/ 9 h 89"/>
                <a:gd name="T12" fmla="*/ 51 w 140"/>
                <a:gd name="T13" fmla="*/ 13 h 89"/>
                <a:gd name="T14" fmla="*/ 57 w 140"/>
                <a:gd name="T15" fmla="*/ 5 h 89"/>
                <a:gd name="T16" fmla="*/ 63 w 140"/>
                <a:gd name="T17" fmla="*/ 2 h 89"/>
                <a:gd name="T18" fmla="*/ 80 w 140"/>
                <a:gd name="T19" fmla="*/ 5 h 89"/>
                <a:gd name="T20" fmla="*/ 76 w 140"/>
                <a:gd name="T21" fmla="*/ 13 h 89"/>
                <a:gd name="T22" fmla="*/ 92 w 140"/>
                <a:gd name="T23" fmla="*/ 21 h 89"/>
                <a:gd name="T24" fmla="*/ 97 w 140"/>
                <a:gd name="T25" fmla="*/ 19 h 89"/>
                <a:gd name="T26" fmla="*/ 99 w 140"/>
                <a:gd name="T27" fmla="*/ 3 h 89"/>
                <a:gd name="T28" fmla="*/ 103 w 140"/>
                <a:gd name="T29" fmla="*/ 0 h 89"/>
                <a:gd name="T30" fmla="*/ 111 w 140"/>
                <a:gd name="T31" fmla="*/ 13 h 89"/>
                <a:gd name="T32" fmla="*/ 115 w 140"/>
                <a:gd name="T33" fmla="*/ 24 h 89"/>
                <a:gd name="T34" fmla="*/ 124 w 140"/>
                <a:gd name="T35" fmla="*/ 30 h 89"/>
                <a:gd name="T36" fmla="*/ 130 w 140"/>
                <a:gd name="T37" fmla="*/ 40 h 89"/>
                <a:gd name="T38" fmla="*/ 138 w 140"/>
                <a:gd name="T39" fmla="*/ 44 h 89"/>
                <a:gd name="T40" fmla="*/ 140 w 140"/>
                <a:gd name="T41" fmla="*/ 55 h 89"/>
                <a:gd name="T42" fmla="*/ 140 w 140"/>
                <a:gd name="T43" fmla="*/ 63 h 89"/>
                <a:gd name="T44" fmla="*/ 132 w 140"/>
                <a:gd name="T45" fmla="*/ 72 h 89"/>
                <a:gd name="T46" fmla="*/ 128 w 140"/>
                <a:gd name="T47" fmla="*/ 86 h 89"/>
                <a:gd name="T48" fmla="*/ 115 w 140"/>
                <a:gd name="T49" fmla="*/ 89 h 89"/>
                <a:gd name="T50" fmla="*/ 109 w 140"/>
                <a:gd name="T51" fmla="*/ 88 h 89"/>
                <a:gd name="T52" fmla="*/ 103 w 140"/>
                <a:gd name="T53" fmla="*/ 89 h 89"/>
                <a:gd name="T54" fmla="*/ 92 w 140"/>
                <a:gd name="T55" fmla="*/ 86 h 89"/>
                <a:gd name="T56" fmla="*/ 90 w 140"/>
                <a:gd name="T57" fmla="*/ 78 h 89"/>
                <a:gd name="T58" fmla="*/ 84 w 140"/>
                <a:gd name="T59" fmla="*/ 68 h 89"/>
                <a:gd name="T60" fmla="*/ 78 w 140"/>
                <a:gd name="T61" fmla="*/ 76 h 89"/>
                <a:gd name="T62" fmla="*/ 73 w 140"/>
                <a:gd name="T63" fmla="*/ 68 h 89"/>
                <a:gd name="T64" fmla="*/ 61 w 140"/>
                <a:gd name="T65" fmla="*/ 65 h 89"/>
                <a:gd name="T66" fmla="*/ 42 w 140"/>
                <a:gd name="T67" fmla="*/ 68 h 89"/>
                <a:gd name="T68" fmla="*/ 34 w 140"/>
                <a:gd name="T69" fmla="*/ 72 h 89"/>
                <a:gd name="T70" fmla="*/ 21 w 140"/>
                <a:gd name="T71" fmla="*/ 72 h 89"/>
                <a:gd name="T72" fmla="*/ 13 w 140"/>
                <a:gd name="T73" fmla="*/ 76 h 89"/>
                <a:gd name="T74" fmla="*/ 4 w 140"/>
                <a:gd name="T75" fmla="*/ 74 h 89"/>
                <a:gd name="T76" fmla="*/ 5 w 140"/>
                <a:gd name="T77" fmla="*/ 65 h 89"/>
                <a:gd name="T78" fmla="*/ 0 w 140"/>
                <a:gd name="T79" fmla="*/ 49 h 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0"/>
                <a:gd name="T121" fmla="*/ 0 h 89"/>
                <a:gd name="T122" fmla="*/ 140 w 140"/>
                <a:gd name="T123" fmla="*/ 89 h 8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0" h="89">
                  <a:moveTo>
                    <a:pt x="0" y="49"/>
                  </a:moveTo>
                  <a:lnTo>
                    <a:pt x="0" y="36"/>
                  </a:lnTo>
                  <a:lnTo>
                    <a:pt x="9" y="30"/>
                  </a:lnTo>
                  <a:lnTo>
                    <a:pt x="25" y="26"/>
                  </a:lnTo>
                  <a:lnTo>
                    <a:pt x="28" y="19"/>
                  </a:lnTo>
                  <a:lnTo>
                    <a:pt x="42" y="9"/>
                  </a:lnTo>
                  <a:lnTo>
                    <a:pt x="51" y="13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80" y="5"/>
                  </a:lnTo>
                  <a:lnTo>
                    <a:pt x="76" y="13"/>
                  </a:lnTo>
                  <a:lnTo>
                    <a:pt x="92" y="21"/>
                  </a:lnTo>
                  <a:lnTo>
                    <a:pt x="97" y="19"/>
                  </a:lnTo>
                  <a:lnTo>
                    <a:pt x="99" y="3"/>
                  </a:lnTo>
                  <a:lnTo>
                    <a:pt x="103" y="0"/>
                  </a:lnTo>
                  <a:lnTo>
                    <a:pt x="111" y="13"/>
                  </a:lnTo>
                  <a:lnTo>
                    <a:pt x="115" y="24"/>
                  </a:lnTo>
                  <a:lnTo>
                    <a:pt x="124" y="30"/>
                  </a:lnTo>
                  <a:lnTo>
                    <a:pt x="130" y="40"/>
                  </a:lnTo>
                  <a:lnTo>
                    <a:pt x="138" y="44"/>
                  </a:lnTo>
                  <a:lnTo>
                    <a:pt x="140" y="55"/>
                  </a:lnTo>
                  <a:lnTo>
                    <a:pt x="140" y="63"/>
                  </a:lnTo>
                  <a:lnTo>
                    <a:pt x="132" y="72"/>
                  </a:lnTo>
                  <a:lnTo>
                    <a:pt x="128" y="86"/>
                  </a:lnTo>
                  <a:lnTo>
                    <a:pt x="115" y="89"/>
                  </a:lnTo>
                  <a:lnTo>
                    <a:pt x="109" y="88"/>
                  </a:lnTo>
                  <a:lnTo>
                    <a:pt x="103" y="89"/>
                  </a:lnTo>
                  <a:lnTo>
                    <a:pt x="92" y="86"/>
                  </a:lnTo>
                  <a:lnTo>
                    <a:pt x="90" y="78"/>
                  </a:lnTo>
                  <a:lnTo>
                    <a:pt x="84" y="68"/>
                  </a:lnTo>
                  <a:lnTo>
                    <a:pt x="78" y="76"/>
                  </a:lnTo>
                  <a:lnTo>
                    <a:pt x="73" y="68"/>
                  </a:lnTo>
                  <a:lnTo>
                    <a:pt x="61" y="65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21" y="72"/>
                  </a:lnTo>
                  <a:lnTo>
                    <a:pt x="13" y="76"/>
                  </a:lnTo>
                  <a:lnTo>
                    <a:pt x="4" y="74"/>
                  </a:lnTo>
                  <a:lnTo>
                    <a:pt x="5" y="65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3" name="Freeform 95"/>
            <p:cNvSpPr>
              <a:spLocks/>
            </p:cNvSpPr>
            <p:nvPr/>
          </p:nvSpPr>
          <p:spPr bwMode="auto">
            <a:xfrm>
              <a:off x="7416801" y="4286250"/>
              <a:ext cx="222250" cy="141288"/>
            </a:xfrm>
            <a:custGeom>
              <a:avLst/>
              <a:gdLst>
                <a:gd name="T0" fmla="*/ 0 w 140"/>
                <a:gd name="T1" fmla="*/ 49 h 89"/>
                <a:gd name="T2" fmla="*/ 0 w 140"/>
                <a:gd name="T3" fmla="*/ 36 h 89"/>
                <a:gd name="T4" fmla="*/ 9 w 140"/>
                <a:gd name="T5" fmla="*/ 30 h 89"/>
                <a:gd name="T6" fmla="*/ 25 w 140"/>
                <a:gd name="T7" fmla="*/ 26 h 89"/>
                <a:gd name="T8" fmla="*/ 28 w 140"/>
                <a:gd name="T9" fmla="*/ 19 h 89"/>
                <a:gd name="T10" fmla="*/ 42 w 140"/>
                <a:gd name="T11" fmla="*/ 9 h 89"/>
                <a:gd name="T12" fmla="*/ 51 w 140"/>
                <a:gd name="T13" fmla="*/ 13 h 89"/>
                <a:gd name="T14" fmla="*/ 57 w 140"/>
                <a:gd name="T15" fmla="*/ 5 h 89"/>
                <a:gd name="T16" fmla="*/ 63 w 140"/>
                <a:gd name="T17" fmla="*/ 2 h 89"/>
                <a:gd name="T18" fmla="*/ 80 w 140"/>
                <a:gd name="T19" fmla="*/ 5 h 89"/>
                <a:gd name="T20" fmla="*/ 76 w 140"/>
                <a:gd name="T21" fmla="*/ 13 h 89"/>
                <a:gd name="T22" fmla="*/ 92 w 140"/>
                <a:gd name="T23" fmla="*/ 21 h 89"/>
                <a:gd name="T24" fmla="*/ 97 w 140"/>
                <a:gd name="T25" fmla="*/ 19 h 89"/>
                <a:gd name="T26" fmla="*/ 99 w 140"/>
                <a:gd name="T27" fmla="*/ 3 h 89"/>
                <a:gd name="T28" fmla="*/ 103 w 140"/>
                <a:gd name="T29" fmla="*/ 0 h 89"/>
                <a:gd name="T30" fmla="*/ 111 w 140"/>
                <a:gd name="T31" fmla="*/ 13 h 89"/>
                <a:gd name="T32" fmla="*/ 115 w 140"/>
                <a:gd name="T33" fmla="*/ 24 h 89"/>
                <a:gd name="T34" fmla="*/ 124 w 140"/>
                <a:gd name="T35" fmla="*/ 30 h 89"/>
                <a:gd name="T36" fmla="*/ 130 w 140"/>
                <a:gd name="T37" fmla="*/ 40 h 89"/>
                <a:gd name="T38" fmla="*/ 138 w 140"/>
                <a:gd name="T39" fmla="*/ 44 h 89"/>
                <a:gd name="T40" fmla="*/ 140 w 140"/>
                <a:gd name="T41" fmla="*/ 55 h 89"/>
                <a:gd name="T42" fmla="*/ 140 w 140"/>
                <a:gd name="T43" fmla="*/ 63 h 89"/>
                <a:gd name="T44" fmla="*/ 132 w 140"/>
                <a:gd name="T45" fmla="*/ 72 h 89"/>
                <a:gd name="T46" fmla="*/ 128 w 140"/>
                <a:gd name="T47" fmla="*/ 86 h 89"/>
                <a:gd name="T48" fmla="*/ 115 w 140"/>
                <a:gd name="T49" fmla="*/ 89 h 89"/>
                <a:gd name="T50" fmla="*/ 109 w 140"/>
                <a:gd name="T51" fmla="*/ 88 h 89"/>
                <a:gd name="T52" fmla="*/ 103 w 140"/>
                <a:gd name="T53" fmla="*/ 89 h 89"/>
                <a:gd name="T54" fmla="*/ 92 w 140"/>
                <a:gd name="T55" fmla="*/ 86 h 89"/>
                <a:gd name="T56" fmla="*/ 90 w 140"/>
                <a:gd name="T57" fmla="*/ 78 h 89"/>
                <a:gd name="T58" fmla="*/ 84 w 140"/>
                <a:gd name="T59" fmla="*/ 68 h 89"/>
                <a:gd name="T60" fmla="*/ 78 w 140"/>
                <a:gd name="T61" fmla="*/ 76 h 89"/>
                <a:gd name="T62" fmla="*/ 73 w 140"/>
                <a:gd name="T63" fmla="*/ 68 h 89"/>
                <a:gd name="T64" fmla="*/ 61 w 140"/>
                <a:gd name="T65" fmla="*/ 65 h 89"/>
                <a:gd name="T66" fmla="*/ 42 w 140"/>
                <a:gd name="T67" fmla="*/ 68 h 89"/>
                <a:gd name="T68" fmla="*/ 34 w 140"/>
                <a:gd name="T69" fmla="*/ 72 h 89"/>
                <a:gd name="T70" fmla="*/ 21 w 140"/>
                <a:gd name="T71" fmla="*/ 72 h 89"/>
                <a:gd name="T72" fmla="*/ 13 w 140"/>
                <a:gd name="T73" fmla="*/ 76 h 89"/>
                <a:gd name="T74" fmla="*/ 4 w 140"/>
                <a:gd name="T75" fmla="*/ 74 h 89"/>
                <a:gd name="T76" fmla="*/ 5 w 140"/>
                <a:gd name="T77" fmla="*/ 65 h 89"/>
                <a:gd name="T78" fmla="*/ 0 w 140"/>
                <a:gd name="T79" fmla="*/ 49 h 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0"/>
                <a:gd name="T121" fmla="*/ 0 h 89"/>
                <a:gd name="T122" fmla="*/ 140 w 140"/>
                <a:gd name="T123" fmla="*/ 89 h 8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0" h="89">
                  <a:moveTo>
                    <a:pt x="0" y="49"/>
                  </a:moveTo>
                  <a:lnTo>
                    <a:pt x="0" y="36"/>
                  </a:lnTo>
                  <a:lnTo>
                    <a:pt x="9" y="30"/>
                  </a:lnTo>
                  <a:lnTo>
                    <a:pt x="25" y="26"/>
                  </a:lnTo>
                  <a:lnTo>
                    <a:pt x="28" y="19"/>
                  </a:lnTo>
                  <a:lnTo>
                    <a:pt x="42" y="9"/>
                  </a:lnTo>
                  <a:lnTo>
                    <a:pt x="51" y="13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80" y="5"/>
                  </a:lnTo>
                  <a:lnTo>
                    <a:pt x="76" y="13"/>
                  </a:lnTo>
                  <a:lnTo>
                    <a:pt x="92" y="21"/>
                  </a:lnTo>
                  <a:lnTo>
                    <a:pt x="97" y="19"/>
                  </a:lnTo>
                  <a:lnTo>
                    <a:pt x="99" y="3"/>
                  </a:lnTo>
                  <a:lnTo>
                    <a:pt x="103" y="0"/>
                  </a:lnTo>
                  <a:lnTo>
                    <a:pt x="111" y="13"/>
                  </a:lnTo>
                  <a:lnTo>
                    <a:pt x="115" y="24"/>
                  </a:lnTo>
                  <a:lnTo>
                    <a:pt x="124" y="30"/>
                  </a:lnTo>
                  <a:lnTo>
                    <a:pt x="130" y="40"/>
                  </a:lnTo>
                  <a:lnTo>
                    <a:pt x="138" y="44"/>
                  </a:lnTo>
                  <a:lnTo>
                    <a:pt x="140" y="55"/>
                  </a:lnTo>
                  <a:lnTo>
                    <a:pt x="140" y="63"/>
                  </a:lnTo>
                  <a:lnTo>
                    <a:pt x="132" y="72"/>
                  </a:lnTo>
                  <a:lnTo>
                    <a:pt x="128" y="86"/>
                  </a:lnTo>
                  <a:lnTo>
                    <a:pt x="115" y="89"/>
                  </a:lnTo>
                  <a:lnTo>
                    <a:pt x="109" y="88"/>
                  </a:lnTo>
                  <a:lnTo>
                    <a:pt x="103" y="89"/>
                  </a:lnTo>
                  <a:lnTo>
                    <a:pt x="92" y="86"/>
                  </a:lnTo>
                  <a:lnTo>
                    <a:pt x="90" y="78"/>
                  </a:lnTo>
                  <a:lnTo>
                    <a:pt x="84" y="68"/>
                  </a:lnTo>
                  <a:lnTo>
                    <a:pt x="78" y="76"/>
                  </a:lnTo>
                  <a:lnTo>
                    <a:pt x="73" y="68"/>
                  </a:lnTo>
                  <a:lnTo>
                    <a:pt x="61" y="65"/>
                  </a:lnTo>
                  <a:lnTo>
                    <a:pt x="42" y="68"/>
                  </a:lnTo>
                  <a:lnTo>
                    <a:pt x="34" y="72"/>
                  </a:lnTo>
                  <a:lnTo>
                    <a:pt x="21" y="72"/>
                  </a:lnTo>
                  <a:lnTo>
                    <a:pt x="13" y="76"/>
                  </a:lnTo>
                  <a:lnTo>
                    <a:pt x="4" y="74"/>
                  </a:lnTo>
                  <a:lnTo>
                    <a:pt x="5" y="65"/>
                  </a:lnTo>
                  <a:lnTo>
                    <a:pt x="0" y="49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4" name="Freeform 96"/>
            <p:cNvSpPr>
              <a:spLocks/>
            </p:cNvSpPr>
            <p:nvPr/>
          </p:nvSpPr>
          <p:spPr bwMode="auto">
            <a:xfrm>
              <a:off x="7589838" y="4440238"/>
              <a:ext cx="20638" cy="15875"/>
            </a:xfrm>
            <a:custGeom>
              <a:avLst/>
              <a:gdLst>
                <a:gd name="T0" fmla="*/ 0 w 13"/>
                <a:gd name="T1" fmla="*/ 2 h 10"/>
                <a:gd name="T2" fmla="*/ 0 w 13"/>
                <a:gd name="T3" fmla="*/ 0 h 10"/>
                <a:gd name="T4" fmla="*/ 11 w 13"/>
                <a:gd name="T5" fmla="*/ 0 h 10"/>
                <a:gd name="T6" fmla="*/ 13 w 13"/>
                <a:gd name="T7" fmla="*/ 6 h 10"/>
                <a:gd name="T8" fmla="*/ 8 w 13"/>
                <a:gd name="T9" fmla="*/ 10 h 10"/>
                <a:gd name="T10" fmla="*/ 0 w 13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2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5" name="Freeform 97"/>
            <p:cNvSpPr>
              <a:spLocks/>
            </p:cNvSpPr>
            <p:nvPr/>
          </p:nvSpPr>
          <p:spPr bwMode="auto">
            <a:xfrm>
              <a:off x="7589838" y="4440238"/>
              <a:ext cx="20638" cy="15875"/>
            </a:xfrm>
            <a:custGeom>
              <a:avLst/>
              <a:gdLst>
                <a:gd name="T0" fmla="*/ 0 w 13"/>
                <a:gd name="T1" fmla="*/ 2 h 10"/>
                <a:gd name="T2" fmla="*/ 0 w 13"/>
                <a:gd name="T3" fmla="*/ 0 h 10"/>
                <a:gd name="T4" fmla="*/ 11 w 13"/>
                <a:gd name="T5" fmla="*/ 0 h 10"/>
                <a:gd name="T6" fmla="*/ 13 w 13"/>
                <a:gd name="T7" fmla="*/ 6 h 10"/>
                <a:gd name="T8" fmla="*/ 8 w 13"/>
                <a:gd name="T9" fmla="*/ 10 h 10"/>
                <a:gd name="T10" fmla="*/ 0 w 13"/>
                <a:gd name="T11" fmla="*/ 2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0"/>
                <a:gd name="T20" fmla="*/ 13 w 13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0">
                  <a:moveTo>
                    <a:pt x="0" y="2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13" y="6"/>
                  </a:lnTo>
                  <a:lnTo>
                    <a:pt x="8" y="1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6" name="Freeform 98"/>
            <p:cNvSpPr>
              <a:spLocks/>
            </p:cNvSpPr>
            <p:nvPr/>
          </p:nvSpPr>
          <p:spPr bwMode="auto">
            <a:xfrm>
              <a:off x="7715251" y="4440238"/>
              <a:ext cx="41275" cy="33338"/>
            </a:xfrm>
            <a:custGeom>
              <a:avLst/>
              <a:gdLst>
                <a:gd name="T0" fmla="*/ 0 w 26"/>
                <a:gd name="T1" fmla="*/ 19 h 21"/>
                <a:gd name="T2" fmla="*/ 5 w 26"/>
                <a:gd name="T3" fmla="*/ 12 h 21"/>
                <a:gd name="T4" fmla="*/ 15 w 26"/>
                <a:gd name="T5" fmla="*/ 6 h 21"/>
                <a:gd name="T6" fmla="*/ 19 w 26"/>
                <a:gd name="T7" fmla="*/ 0 h 21"/>
                <a:gd name="T8" fmla="*/ 26 w 26"/>
                <a:gd name="T9" fmla="*/ 4 h 21"/>
                <a:gd name="T10" fmla="*/ 23 w 26"/>
                <a:gd name="T11" fmla="*/ 12 h 21"/>
                <a:gd name="T12" fmla="*/ 17 w 26"/>
                <a:gd name="T13" fmla="*/ 12 h 21"/>
                <a:gd name="T14" fmla="*/ 7 w 26"/>
                <a:gd name="T15" fmla="*/ 21 h 21"/>
                <a:gd name="T16" fmla="*/ 0 w 26"/>
                <a:gd name="T17" fmla="*/ 19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1"/>
                <a:gd name="T29" fmla="*/ 26 w 2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1">
                  <a:moveTo>
                    <a:pt x="0" y="19"/>
                  </a:moveTo>
                  <a:lnTo>
                    <a:pt x="5" y="12"/>
                  </a:lnTo>
                  <a:lnTo>
                    <a:pt x="15" y="6"/>
                  </a:lnTo>
                  <a:lnTo>
                    <a:pt x="19" y="0"/>
                  </a:lnTo>
                  <a:lnTo>
                    <a:pt x="26" y="4"/>
                  </a:lnTo>
                  <a:lnTo>
                    <a:pt x="23" y="12"/>
                  </a:lnTo>
                  <a:lnTo>
                    <a:pt x="17" y="12"/>
                  </a:lnTo>
                  <a:lnTo>
                    <a:pt x="7" y="2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7" name="Freeform 99"/>
            <p:cNvSpPr>
              <a:spLocks/>
            </p:cNvSpPr>
            <p:nvPr/>
          </p:nvSpPr>
          <p:spPr bwMode="auto">
            <a:xfrm>
              <a:off x="7715251" y="4440238"/>
              <a:ext cx="41275" cy="33338"/>
            </a:xfrm>
            <a:custGeom>
              <a:avLst/>
              <a:gdLst>
                <a:gd name="T0" fmla="*/ 0 w 26"/>
                <a:gd name="T1" fmla="*/ 19 h 21"/>
                <a:gd name="T2" fmla="*/ 5 w 26"/>
                <a:gd name="T3" fmla="*/ 12 h 21"/>
                <a:gd name="T4" fmla="*/ 15 w 26"/>
                <a:gd name="T5" fmla="*/ 6 h 21"/>
                <a:gd name="T6" fmla="*/ 19 w 26"/>
                <a:gd name="T7" fmla="*/ 0 h 21"/>
                <a:gd name="T8" fmla="*/ 26 w 26"/>
                <a:gd name="T9" fmla="*/ 4 h 21"/>
                <a:gd name="T10" fmla="*/ 23 w 26"/>
                <a:gd name="T11" fmla="*/ 12 h 21"/>
                <a:gd name="T12" fmla="*/ 17 w 26"/>
                <a:gd name="T13" fmla="*/ 12 h 21"/>
                <a:gd name="T14" fmla="*/ 7 w 26"/>
                <a:gd name="T15" fmla="*/ 21 h 21"/>
                <a:gd name="T16" fmla="*/ 0 w 26"/>
                <a:gd name="T17" fmla="*/ 19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21"/>
                <a:gd name="T29" fmla="*/ 26 w 2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21">
                  <a:moveTo>
                    <a:pt x="0" y="19"/>
                  </a:moveTo>
                  <a:lnTo>
                    <a:pt x="5" y="12"/>
                  </a:lnTo>
                  <a:lnTo>
                    <a:pt x="15" y="6"/>
                  </a:lnTo>
                  <a:lnTo>
                    <a:pt x="19" y="0"/>
                  </a:lnTo>
                  <a:lnTo>
                    <a:pt x="26" y="4"/>
                  </a:lnTo>
                  <a:lnTo>
                    <a:pt x="23" y="12"/>
                  </a:lnTo>
                  <a:lnTo>
                    <a:pt x="17" y="12"/>
                  </a:lnTo>
                  <a:lnTo>
                    <a:pt x="7" y="21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8" name="Freeform 100"/>
            <p:cNvSpPr>
              <a:spLocks/>
            </p:cNvSpPr>
            <p:nvPr/>
          </p:nvSpPr>
          <p:spPr bwMode="auto">
            <a:xfrm>
              <a:off x="7748588" y="4403725"/>
              <a:ext cx="33338" cy="39688"/>
            </a:xfrm>
            <a:custGeom>
              <a:avLst/>
              <a:gdLst>
                <a:gd name="T0" fmla="*/ 0 w 21"/>
                <a:gd name="T1" fmla="*/ 0 h 25"/>
                <a:gd name="T2" fmla="*/ 11 w 21"/>
                <a:gd name="T3" fmla="*/ 10 h 25"/>
                <a:gd name="T4" fmla="*/ 21 w 21"/>
                <a:gd name="T5" fmla="*/ 12 h 25"/>
                <a:gd name="T6" fmla="*/ 19 w 21"/>
                <a:gd name="T7" fmla="*/ 17 h 25"/>
                <a:gd name="T8" fmla="*/ 11 w 21"/>
                <a:gd name="T9" fmla="*/ 25 h 25"/>
                <a:gd name="T10" fmla="*/ 3 w 21"/>
                <a:gd name="T11" fmla="*/ 17 h 25"/>
                <a:gd name="T12" fmla="*/ 7 w 21"/>
                <a:gd name="T13" fmla="*/ 14 h 25"/>
                <a:gd name="T14" fmla="*/ 7 w 21"/>
                <a:gd name="T15" fmla="*/ 10 h 25"/>
                <a:gd name="T16" fmla="*/ 0 w 21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5"/>
                <a:gd name="T29" fmla="*/ 21 w 21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5">
                  <a:moveTo>
                    <a:pt x="0" y="0"/>
                  </a:moveTo>
                  <a:lnTo>
                    <a:pt x="11" y="10"/>
                  </a:lnTo>
                  <a:lnTo>
                    <a:pt x="21" y="12"/>
                  </a:lnTo>
                  <a:lnTo>
                    <a:pt x="19" y="17"/>
                  </a:lnTo>
                  <a:lnTo>
                    <a:pt x="11" y="25"/>
                  </a:lnTo>
                  <a:lnTo>
                    <a:pt x="3" y="17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9" name="Freeform 101"/>
            <p:cNvSpPr>
              <a:spLocks/>
            </p:cNvSpPr>
            <p:nvPr/>
          </p:nvSpPr>
          <p:spPr bwMode="auto">
            <a:xfrm>
              <a:off x="7748588" y="4403725"/>
              <a:ext cx="33338" cy="39688"/>
            </a:xfrm>
            <a:custGeom>
              <a:avLst/>
              <a:gdLst>
                <a:gd name="T0" fmla="*/ 0 w 21"/>
                <a:gd name="T1" fmla="*/ 0 h 25"/>
                <a:gd name="T2" fmla="*/ 11 w 21"/>
                <a:gd name="T3" fmla="*/ 10 h 25"/>
                <a:gd name="T4" fmla="*/ 21 w 21"/>
                <a:gd name="T5" fmla="*/ 12 h 25"/>
                <a:gd name="T6" fmla="*/ 19 w 21"/>
                <a:gd name="T7" fmla="*/ 17 h 25"/>
                <a:gd name="T8" fmla="*/ 11 w 21"/>
                <a:gd name="T9" fmla="*/ 25 h 25"/>
                <a:gd name="T10" fmla="*/ 3 w 21"/>
                <a:gd name="T11" fmla="*/ 17 h 25"/>
                <a:gd name="T12" fmla="*/ 7 w 21"/>
                <a:gd name="T13" fmla="*/ 14 h 25"/>
                <a:gd name="T14" fmla="*/ 7 w 21"/>
                <a:gd name="T15" fmla="*/ 10 h 25"/>
                <a:gd name="T16" fmla="*/ 0 w 21"/>
                <a:gd name="T17" fmla="*/ 0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5"/>
                <a:gd name="T29" fmla="*/ 21 w 21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5">
                  <a:moveTo>
                    <a:pt x="0" y="0"/>
                  </a:moveTo>
                  <a:lnTo>
                    <a:pt x="11" y="10"/>
                  </a:lnTo>
                  <a:lnTo>
                    <a:pt x="21" y="12"/>
                  </a:lnTo>
                  <a:lnTo>
                    <a:pt x="19" y="17"/>
                  </a:lnTo>
                  <a:lnTo>
                    <a:pt x="11" y="25"/>
                  </a:lnTo>
                  <a:lnTo>
                    <a:pt x="3" y="17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0" name="Freeform 102"/>
            <p:cNvSpPr>
              <a:spLocks/>
            </p:cNvSpPr>
            <p:nvPr/>
          </p:nvSpPr>
          <p:spPr bwMode="auto">
            <a:xfrm>
              <a:off x="6673851" y="4049713"/>
              <a:ext cx="388938" cy="354013"/>
            </a:xfrm>
            <a:custGeom>
              <a:avLst/>
              <a:gdLst>
                <a:gd name="T0" fmla="*/ 8 w 245"/>
                <a:gd name="T1" fmla="*/ 82 h 223"/>
                <a:gd name="T2" fmla="*/ 10 w 245"/>
                <a:gd name="T3" fmla="*/ 84 h 223"/>
                <a:gd name="T4" fmla="*/ 15 w 245"/>
                <a:gd name="T5" fmla="*/ 89 h 223"/>
                <a:gd name="T6" fmla="*/ 23 w 245"/>
                <a:gd name="T7" fmla="*/ 95 h 223"/>
                <a:gd name="T8" fmla="*/ 37 w 245"/>
                <a:gd name="T9" fmla="*/ 103 h 223"/>
                <a:gd name="T10" fmla="*/ 56 w 245"/>
                <a:gd name="T11" fmla="*/ 103 h 223"/>
                <a:gd name="T12" fmla="*/ 81 w 245"/>
                <a:gd name="T13" fmla="*/ 97 h 223"/>
                <a:gd name="T14" fmla="*/ 84 w 245"/>
                <a:gd name="T15" fmla="*/ 103 h 223"/>
                <a:gd name="T16" fmla="*/ 92 w 245"/>
                <a:gd name="T17" fmla="*/ 103 h 223"/>
                <a:gd name="T18" fmla="*/ 94 w 245"/>
                <a:gd name="T19" fmla="*/ 118 h 223"/>
                <a:gd name="T20" fmla="*/ 106 w 245"/>
                <a:gd name="T21" fmla="*/ 131 h 223"/>
                <a:gd name="T22" fmla="*/ 111 w 245"/>
                <a:gd name="T23" fmla="*/ 149 h 223"/>
                <a:gd name="T24" fmla="*/ 104 w 245"/>
                <a:gd name="T25" fmla="*/ 168 h 223"/>
                <a:gd name="T26" fmla="*/ 115 w 245"/>
                <a:gd name="T27" fmla="*/ 185 h 223"/>
                <a:gd name="T28" fmla="*/ 117 w 245"/>
                <a:gd name="T29" fmla="*/ 200 h 223"/>
                <a:gd name="T30" fmla="*/ 129 w 245"/>
                <a:gd name="T31" fmla="*/ 223 h 223"/>
                <a:gd name="T32" fmla="*/ 159 w 245"/>
                <a:gd name="T33" fmla="*/ 221 h 223"/>
                <a:gd name="T34" fmla="*/ 178 w 245"/>
                <a:gd name="T35" fmla="*/ 204 h 223"/>
                <a:gd name="T36" fmla="*/ 180 w 245"/>
                <a:gd name="T37" fmla="*/ 194 h 223"/>
                <a:gd name="T38" fmla="*/ 190 w 245"/>
                <a:gd name="T39" fmla="*/ 191 h 223"/>
                <a:gd name="T40" fmla="*/ 186 w 245"/>
                <a:gd name="T41" fmla="*/ 177 h 223"/>
                <a:gd name="T42" fmla="*/ 207 w 245"/>
                <a:gd name="T43" fmla="*/ 162 h 223"/>
                <a:gd name="T44" fmla="*/ 207 w 245"/>
                <a:gd name="T45" fmla="*/ 147 h 223"/>
                <a:gd name="T46" fmla="*/ 201 w 245"/>
                <a:gd name="T47" fmla="*/ 135 h 223"/>
                <a:gd name="T48" fmla="*/ 211 w 245"/>
                <a:gd name="T49" fmla="*/ 122 h 223"/>
                <a:gd name="T50" fmla="*/ 232 w 245"/>
                <a:gd name="T51" fmla="*/ 105 h 223"/>
                <a:gd name="T52" fmla="*/ 245 w 245"/>
                <a:gd name="T53" fmla="*/ 86 h 223"/>
                <a:gd name="T54" fmla="*/ 243 w 245"/>
                <a:gd name="T55" fmla="*/ 80 h 223"/>
                <a:gd name="T56" fmla="*/ 222 w 245"/>
                <a:gd name="T57" fmla="*/ 86 h 223"/>
                <a:gd name="T58" fmla="*/ 217 w 245"/>
                <a:gd name="T59" fmla="*/ 78 h 223"/>
                <a:gd name="T60" fmla="*/ 205 w 245"/>
                <a:gd name="T61" fmla="*/ 70 h 223"/>
                <a:gd name="T62" fmla="*/ 199 w 245"/>
                <a:gd name="T63" fmla="*/ 61 h 223"/>
                <a:gd name="T64" fmla="*/ 190 w 245"/>
                <a:gd name="T65" fmla="*/ 44 h 223"/>
                <a:gd name="T66" fmla="*/ 178 w 245"/>
                <a:gd name="T67" fmla="*/ 24 h 223"/>
                <a:gd name="T68" fmla="*/ 173 w 245"/>
                <a:gd name="T69" fmla="*/ 19 h 223"/>
                <a:gd name="T70" fmla="*/ 167 w 245"/>
                <a:gd name="T71" fmla="*/ 21 h 223"/>
                <a:gd name="T72" fmla="*/ 152 w 245"/>
                <a:gd name="T73" fmla="*/ 19 h 223"/>
                <a:gd name="T74" fmla="*/ 134 w 245"/>
                <a:gd name="T75" fmla="*/ 17 h 223"/>
                <a:gd name="T76" fmla="*/ 130 w 245"/>
                <a:gd name="T77" fmla="*/ 22 h 223"/>
                <a:gd name="T78" fmla="*/ 117 w 245"/>
                <a:gd name="T79" fmla="*/ 15 h 223"/>
                <a:gd name="T80" fmla="*/ 98 w 245"/>
                <a:gd name="T81" fmla="*/ 11 h 223"/>
                <a:gd name="T82" fmla="*/ 102 w 245"/>
                <a:gd name="T83" fmla="*/ 0 h 223"/>
                <a:gd name="T84" fmla="*/ 94 w 245"/>
                <a:gd name="T85" fmla="*/ 0 h 223"/>
                <a:gd name="T86" fmla="*/ 69 w 245"/>
                <a:gd name="T87" fmla="*/ 1 h 223"/>
                <a:gd name="T88" fmla="*/ 56 w 245"/>
                <a:gd name="T89" fmla="*/ 5 h 223"/>
                <a:gd name="T90" fmla="*/ 42 w 245"/>
                <a:gd name="T91" fmla="*/ 5 h 223"/>
                <a:gd name="T92" fmla="*/ 31 w 245"/>
                <a:gd name="T93" fmla="*/ 15 h 223"/>
                <a:gd name="T94" fmla="*/ 27 w 245"/>
                <a:gd name="T95" fmla="*/ 26 h 223"/>
                <a:gd name="T96" fmla="*/ 17 w 245"/>
                <a:gd name="T97" fmla="*/ 30 h 223"/>
                <a:gd name="T98" fmla="*/ 2 w 245"/>
                <a:gd name="T99" fmla="*/ 51 h 223"/>
                <a:gd name="T100" fmla="*/ 6 w 245"/>
                <a:gd name="T101" fmla="*/ 59 h 223"/>
                <a:gd name="T102" fmla="*/ 0 w 245"/>
                <a:gd name="T103" fmla="*/ 72 h 223"/>
                <a:gd name="T104" fmla="*/ 8 w 245"/>
                <a:gd name="T105" fmla="*/ 82 h 2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5"/>
                <a:gd name="T160" fmla="*/ 0 h 223"/>
                <a:gd name="T161" fmla="*/ 245 w 245"/>
                <a:gd name="T162" fmla="*/ 223 h 2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5" h="223">
                  <a:moveTo>
                    <a:pt x="8" y="82"/>
                  </a:moveTo>
                  <a:lnTo>
                    <a:pt x="10" y="84"/>
                  </a:lnTo>
                  <a:lnTo>
                    <a:pt x="15" y="89"/>
                  </a:lnTo>
                  <a:lnTo>
                    <a:pt x="23" y="95"/>
                  </a:lnTo>
                  <a:lnTo>
                    <a:pt x="37" y="103"/>
                  </a:lnTo>
                  <a:lnTo>
                    <a:pt x="56" y="103"/>
                  </a:lnTo>
                  <a:lnTo>
                    <a:pt x="81" y="97"/>
                  </a:lnTo>
                  <a:lnTo>
                    <a:pt x="84" y="103"/>
                  </a:lnTo>
                  <a:lnTo>
                    <a:pt x="92" y="103"/>
                  </a:lnTo>
                  <a:lnTo>
                    <a:pt x="94" y="118"/>
                  </a:lnTo>
                  <a:lnTo>
                    <a:pt x="106" y="131"/>
                  </a:lnTo>
                  <a:lnTo>
                    <a:pt x="111" y="149"/>
                  </a:lnTo>
                  <a:lnTo>
                    <a:pt x="104" y="168"/>
                  </a:lnTo>
                  <a:lnTo>
                    <a:pt x="115" y="185"/>
                  </a:lnTo>
                  <a:lnTo>
                    <a:pt x="117" y="200"/>
                  </a:lnTo>
                  <a:lnTo>
                    <a:pt x="129" y="223"/>
                  </a:lnTo>
                  <a:lnTo>
                    <a:pt x="159" y="221"/>
                  </a:lnTo>
                  <a:lnTo>
                    <a:pt x="178" y="204"/>
                  </a:lnTo>
                  <a:lnTo>
                    <a:pt x="180" y="194"/>
                  </a:lnTo>
                  <a:lnTo>
                    <a:pt x="190" y="191"/>
                  </a:lnTo>
                  <a:lnTo>
                    <a:pt x="186" y="177"/>
                  </a:lnTo>
                  <a:lnTo>
                    <a:pt x="207" y="162"/>
                  </a:lnTo>
                  <a:lnTo>
                    <a:pt x="207" y="147"/>
                  </a:lnTo>
                  <a:lnTo>
                    <a:pt x="201" y="135"/>
                  </a:lnTo>
                  <a:lnTo>
                    <a:pt x="211" y="122"/>
                  </a:lnTo>
                  <a:lnTo>
                    <a:pt x="232" y="105"/>
                  </a:lnTo>
                  <a:lnTo>
                    <a:pt x="245" y="86"/>
                  </a:lnTo>
                  <a:lnTo>
                    <a:pt x="243" y="80"/>
                  </a:lnTo>
                  <a:lnTo>
                    <a:pt x="222" y="86"/>
                  </a:lnTo>
                  <a:lnTo>
                    <a:pt x="217" y="78"/>
                  </a:lnTo>
                  <a:lnTo>
                    <a:pt x="205" y="70"/>
                  </a:lnTo>
                  <a:lnTo>
                    <a:pt x="199" y="61"/>
                  </a:lnTo>
                  <a:lnTo>
                    <a:pt x="190" y="44"/>
                  </a:lnTo>
                  <a:lnTo>
                    <a:pt x="178" y="24"/>
                  </a:lnTo>
                  <a:lnTo>
                    <a:pt x="173" y="19"/>
                  </a:lnTo>
                  <a:lnTo>
                    <a:pt x="167" y="21"/>
                  </a:lnTo>
                  <a:lnTo>
                    <a:pt x="152" y="19"/>
                  </a:lnTo>
                  <a:lnTo>
                    <a:pt x="134" y="17"/>
                  </a:lnTo>
                  <a:lnTo>
                    <a:pt x="130" y="22"/>
                  </a:lnTo>
                  <a:lnTo>
                    <a:pt x="117" y="15"/>
                  </a:lnTo>
                  <a:lnTo>
                    <a:pt x="98" y="11"/>
                  </a:lnTo>
                  <a:lnTo>
                    <a:pt x="102" y="0"/>
                  </a:lnTo>
                  <a:lnTo>
                    <a:pt x="94" y="0"/>
                  </a:lnTo>
                  <a:lnTo>
                    <a:pt x="69" y="1"/>
                  </a:lnTo>
                  <a:lnTo>
                    <a:pt x="56" y="5"/>
                  </a:lnTo>
                  <a:lnTo>
                    <a:pt x="42" y="5"/>
                  </a:lnTo>
                  <a:lnTo>
                    <a:pt x="31" y="15"/>
                  </a:lnTo>
                  <a:lnTo>
                    <a:pt x="27" y="26"/>
                  </a:lnTo>
                  <a:lnTo>
                    <a:pt x="17" y="30"/>
                  </a:lnTo>
                  <a:lnTo>
                    <a:pt x="2" y="51"/>
                  </a:lnTo>
                  <a:lnTo>
                    <a:pt x="6" y="59"/>
                  </a:lnTo>
                  <a:lnTo>
                    <a:pt x="0" y="72"/>
                  </a:lnTo>
                  <a:lnTo>
                    <a:pt x="8" y="82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1" name="Freeform 103"/>
            <p:cNvSpPr>
              <a:spLocks/>
            </p:cNvSpPr>
            <p:nvPr/>
          </p:nvSpPr>
          <p:spPr bwMode="auto">
            <a:xfrm>
              <a:off x="6673851" y="4049713"/>
              <a:ext cx="388938" cy="354013"/>
            </a:xfrm>
            <a:custGeom>
              <a:avLst/>
              <a:gdLst>
                <a:gd name="T0" fmla="*/ 8 w 245"/>
                <a:gd name="T1" fmla="*/ 82 h 223"/>
                <a:gd name="T2" fmla="*/ 10 w 245"/>
                <a:gd name="T3" fmla="*/ 84 h 223"/>
                <a:gd name="T4" fmla="*/ 15 w 245"/>
                <a:gd name="T5" fmla="*/ 89 h 223"/>
                <a:gd name="T6" fmla="*/ 23 w 245"/>
                <a:gd name="T7" fmla="*/ 95 h 223"/>
                <a:gd name="T8" fmla="*/ 37 w 245"/>
                <a:gd name="T9" fmla="*/ 103 h 223"/>
                <a:gd name="T10" fmla="*/ 56 w 245"/>
                <a:gd name="T11" fmla="*/ 103 h 223"/>
                <a:gd name="T12" fmla="*/ 81 w 245"/>
                <a:gd name="T13" fmla="*/ 97 h 223"/>
                <a:gd name="T14" fmla="*/ 84 w 245"/>
                <a:gd name="T15" fmla="*/ 103 h 223"/>
                <a:gd name="T16" fmla="*/ 92 w 245"/>
                <a:gd name="T17" fmla="*/ 103 h 223"/>
                <a:gd name="T18" fmla="*/ 94 w 245"/>
                <a:gd name="T19" fmla="*/ 118 h 223"/>
                <a:gd name="T20" fmla="*/ 106 w 245"/>
                <a:gd name="T21" fmla="*/ 131 h 223"/>
                <a:gd name="T22" fmla="*/ 111 w 245"/>
                <a:gd name="T23" fmla="*/ 149 h 223"/>
                <a:gd name="T24" fmla="*/ 104 w 245"/>
                <a:gd name="T25" fmla="*/ 168 h 223"/>
                <a:gd name="T26" fmla="*/ 115 w 245"/>
                <a:gd name="T27" fmla="*/ 185 h 223"/>
                <a:gd name="T28" fmla="*/ 117 w 245"/>
                <a:gd name="T29" fmla="*/ 200 h 223"/>
                <a:gd name="T30" fmla="*/ 129 w 245"/>
                <a:gd name="T31" fmla="*/ 223 h 223"/>
                <a:gd name="T32" fmla="*/ 159 w 245"/>
                <a:gd name="T33" fmla="*/ 221 h 223"/>
                <a:gd name="T34" fmla="*/ 178 w 245"/>
                <a:gd name="T35" fmla="*/ 204 h 223"/>
                <a:gd name="T36" fmla="*/ 180 w 245"/>
                <a:gd name="T37" fmla="*/ 194 h 223"/>
                <a:gd name="T38" fmla="*/ 190 w 245"/>
                <a:gd name="T39" fmla="*/ 191 h 223"/>
                <a:gd name="T40" fmla="*/ 186 w 245"/>
                <a:gd name="T41" fmla="*/ 177 h 223"/>
                <a:gd name="T42" fmla="*/ 207 w 245"/>
                <a:gd name="T43" fmla="*/ 162 h 223"/>
                <a:gd name="T44" fmla="*/ 207 w 245"/>
                <a:gd name="T45" fmla="*/ 147 h 223"/>
                <a:gd name="T46" fmla="*/ 201 w 245"/>
                <a:gd name="T47" fmla="*/ 135 h 223"/>
                <a:gd name="T48" fmla="*/ 211 w 245"/>
                <a:gd name="T49" fmla="*/ 122 h 223"/>
                <a:gd name="T50" fmla="*/ 232 w 245"/>
                <a:gd name="T51" fmla="*/ 105 h 223"/>
                <a:gd name="T52" fmla="*/ 245 w 245"/>
                <a:gd name="T53" fmla="*/ 86 h 223"/>
                <a:gd name="T54" fmla="*/ 243 w 245"/>
                <a:gd name="T55" fmla="*/ 80 h 223"/>
                <a:gd name="T56" fmla="*/ 222 w 245"/>
                <a:gd name="T57" fmla="*/ 86 h 223"/>
                <a:gd name="T58" fmla="*/ 217 w 245"/>
                <a:gd name="T59" fmla="*/ 78 h 223"/>
                <a:gd name="T60" fmla="*/ 205 w 245"/>
                <a:gd name="T61" fmla="*/ 70 h 223"/>
                <a:gd name="T62" fmla="*/ 199 w 245"/>
                <a:gd name="T63" fmla="*/ 61 h 223"/>
                <a:gd name="T64" fmla="*/ 190 w 245"/>
                <a:gd name="T65" fmla="*/ 44 h 223"/>
                <a:gd name="T66" fmla="*/ 178 w 245"/>
                <a:gd name="T67" fmla="*/ 24 h 223"/>
                <a:gd name="T68" fmla="*/ 173 w 245"/>
                <a:gd name="T69" fmla="*/ 19 h 223"/>
                <a:gd name="T70" fmla="*/ 167 w 245"/>
                <a:gd name="T71" fmla="*/ 21 h 223"/>
                <a:gd name="T72" fmla="*/ 152 w 245"/>
                <a:gd name="T73" fmla="*/ 19 h 223"/>
                <a:gd name="T74" fmla="*/ 134 w 245"/>
                <a:gd name="T75" fmla="*/ 17 h 223"/>
                <a:gd name="T76" fmla="*/ 130 w 245"/>
                <a:gd name="T77" fmla="*/ 22 h 223"/>
                <a:gd name="T78" fmla="*/ 117 w 245"/>
                <a:gd name="T79" fmla="*/ 15 h 223"/>
                <a:gd name="T80" fmla="*/ 98 w 245"/>
                <a:gd name="T81" fmla="*/ 11 h 223"/>
                <a:gd name="T82" fmla="*/ 102 w 245"/>
                <a:gd name="T83" fmla="*/ 0 h 223"/>
                <a:gd name="T84" fmla="*/ 94 w 245"/>
                <a:gd name="T85" fmla="*/ 0 h 223"/>
                <a:gd name="T86" fmla="*/ 69 w 245"/>
                <a:gd name="T87" fmla="*/ 1 h 223"/>
                <a:gd name="T88" fmla="*/ 56 w 245"/>
                <a:gd name="T89" fmla="*/ 5 h 223"/>
                <a:gd name="T90" fmla="*/ 42 w 245"/>
                <a:gd name="T91" fmla="*/ 5 h 223"/>
                <a:gd name="T92" fmla="*/ 31 w 245"/>
                <a:gd name="T93" fmla="*/ 15 h 223"/>
                <a:gd name="T94" fmla="*/ 27 w 245"/>
                <a:gd name="T95" fmla="*/ 26 h 223"/>
                <a:gd name="T96" fmla="*/ 17 w 245"/>
                <a:gd name="T97" fmla="*/ 30 h 223"/>
                <a:gd name="T98" fmla="*/ 2 w 245"/>
                <a:gd name="T99" fmla="*/ 51 h 223"/>
                <a:gd name="T100" fmla="*/ 6 w 245"/>
                <a:gd name="T101" fmla="*/ 59 h 223"/>
                <a:gd name="T102" fmla="*/ 0 w 245"/>
                <a:gd name="T103" fmla="*/ 72 h 223"/>
                <a:gd name="T104" fmla="*/ 8 w 245"/>
                <a:gd name="T105" fmla="*/ 82 h 22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45"/>
                <a:gd name="T160" fmla="*/ 0 h 223"/>
                <a:gd name="T161" fmla="*/ 245 w 245"/>
                <a:gd name="T162" fmla="*/ 223 h 22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45" h="223">
                  <a:moveTo>
                    <a:pt x="8" y="82"/>
                  </a:moveTo>
                  <a:lnTo>
                    <a:pt x="10" y="84"/>
                  </a:lnTo>
                  <a:lnTo>
                    <a:pt x="15" y="89"/>
                  </a:lnTo>
                  <a:lnTo>
                    <a:pt x="23" y="95"/>
                  </a:lnTo>
                  <a:lnTo>
                    <a:pt x="37" y="103"/>
                  </a:lnTo>
                  <a:lnTo>
                    <a:pt x="56" y="103"/>
                  </a:lnTo>
                  <a:lnTo>
                    <a:pt x="81" y="97"/>
                  </a:lnTo>
                  <a:lnTo>
                    <a:pt x="84" y="103"/>
                  </a:lnTo>
                  <a:lnTo>
                    <a:pt x="92" y="103"/>
                  </a:lnTo>
                  <a:lnTo>
                    <a:pt x="94" y="118"/>
                  </a:lnTo>
                  <a:lnTo>
                    <a:pt x="106" y="131"/>
                  </a:lnTo>
                  <a:lnTo>
                    <a:pt x="111" y="149"/>
                  </a:lnTo>
                  <a:lnTo>
                    <a:pt x="104" y="168"/>
                  </a:lnTo>
                  <a:lnTo>
                    <a:pt x="115" y="185"/>
                  </a:lnTo>
                  <a:lnTo>
                    <a:pt x="117" y="200"/>
                  </a:lnTo>
                  <a:lnTo>
                    <a:pt x="129" y="223"/>
                  </a:lnTo>
                  <a:lnTo>
                    <a:pt x="159" y="221"/>
                  </a:lnTo>
                  <a:lnTo>
                    <a:pt x="178" y="204"/>
                  </a:lnTo>
                  <a:lnTo>
                    <a:pt x="180" y="194"/>
                  </a:lnTo>
                  <a:lnTo>
                    <a:pt x="190" y="191"/>
                  </a:lnTo>
                  <a:lnTo>
                    <a:pt x="186" y="177"/>
                  </a:lnTo>
                  <a:lnTo>
                    <a:pt x="207" y="162"/>
                  </a:lnTo>
                  <a:lnTo>
                    <a:pt x="207" y="147"/>
                  </a:lnTo>
                  <a:lnTo>
                    <a:pt x="201" y="135"/>
                  </a:lnTo>
                  <a:lnTo>
                    <a:pt x="211" y="122"/>
                  </a:lnTo>
                  <a:lnTo>
                    <a:pt x="232" y="105"/>
                  </a:lnTo>
                  <a:lnTo>
                    <a:pt x="245" y="86"/>
                  </a:lnTo>
                  <a:lnTo>
                    <a:pt x="243" y="80"/>
                  </a:lnTo>
                  <a:lnTo>
                    <a:pt x="222" y="86"/>
                  </a:lnTo>
                  <a:lnTo>
                    <a:pt x="217" y="78"/>
                  </a:lnTo>
                  <a:lnTo>
                    <a:pt x="205" y="70"/>
                  </a:lnTo>
                  <a:lnTo>
                    <a:pt x="199" y="61"/>
                  </a:lnTo>
                  <a:lnTo>
                    <a:pt x="190" y="44"/>
                  </a:lnTo>
                  <a:lnTo>
                    <a:pt x="178" y="24"/>
                  </a:lnTo>
                  <a:lnTo>
                    <a:pt x="173" y="19"/>
                  </a:lnTo>
                  <a:lnTo>
                    <a:pt x="167" y="21"/>
                  </a:lnTo>
                  <a:lnTo>
                    <a:pt x="152" y="19"/>
                  </a:lnTo>
                  <a:lnTo>
                    <a:pt x="134" y="17"/>
                  </a:lnTo>
                  <a:lnTo>
                    <a:pt x="130" y="22"/>
                  </a:lnTo>
                  <a:lnTo>
                    <a:pt x="117" y="15"/>
                  </a:lnTo>
                  <a:lnTo>
                    <a:pt x="98" y="11"/>
                  </a:lnTo>
                  <a:lnTo>
                    <a:pt x="102" y="0"/>
                  </a:lnTo>
                  <a:lnTo>
                    <a:pt x="94" y="0"/>
                  </a:lnTo>
                  <a:lnTo>
                    <a:pt x="69" y="1"/>
                  </a:lnTo>
                  <a:lnTo>
                    <a:pt x="56" y="5"/>
                  </a:lnTo>
                  <a:lnTo>
                    <a:pt x="42" y="5"/>
                  </a:lnTo>
                  <a:lnTo>
                    <a:pt x="31" y="15"/>
                  </a:lnTo>
                  <a:lnTo>
                    <a:pt x="27" y="26"/>
                  </a:lnTo>
                  <a:lnTo>
                    <a:pt x="17" y="30"/>
                  </a:lnTo>
                  <a:lnTo>
                    <a:pt x="2" y="51"/>
                  </a:lnTo>
                  <a:lnTo>
                    <a:pt x="6" y="59"/>
                  </a:lnTo>
                  <a:lnTo>
                    <a:pt x="0" y="72"/>
                  </a:lnTo>
                  <a:lnTo>
                    <a:pt x="8" y="82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2" name="Freeform 104"/>
            <p:cNvSpPr>
              <a:spLocks/>
            </p:cNvSpPr>
            <p:nvPr/>
          </p:nvSpPr>
          <p:spPr bwMode="auto">
            <a:xfrm>
              <a:off x="7513638" y="4237038"/>
              <a:ext cx="112713" cy="46038"/>
            </a:xfrm>
            <a:custGeom>
              <a:avLst/>
              <a:gdLst>
                <a:gd name="T0" fmla="*/ 0 w 71"/>
                <a:gd name="T1" fmla="*/ 2 h 29"/>
                <a:gd name="T2" fmla="*/ 10 w 71"/>
                <a:gd name="T3" fmla="*/ 4 h 29"/>
                <a:gd name="T4" fmla="*/ 6 w 71"/>
                <a:gd name="T5" fmla="*/ 11 h 29"/>
                <a:gd name="T6" fmla="*/ 25 w 71"/>
                <a:gd name="T7" fmla="*/ 15 h 29"/>
                <a:gd name="T8" fmla="*/ 23 w 71"/>
                <a:gd name="T9" fmla="*/ 25 h 29"/>
                <a:gd name="T10" fmla="*/ 42 w 71"/>
                <a:gd name="T11" fmla="*/ 27 h 29"/>
                <a:gd name="T12" fmla="*/ 48 w 71"/>
                <a:gd name="T13" fmla="*/ 21 h 29"/>
                <a:gd name="T14" fmla="*/ 71 w 71"/>
                <a:gd name="T15" fmla="*/ 29 h 29"/>
                <a:gd name="T16" fmla="*/ 59 w 71"/>
                <a:gd name="T17" fmla="*/ 17 h 29"/>
                <a:gd name="T18" fmla="*/ 25 w 71"/>
                <a:gd name="T19" fmla="*/ 2 h 29"/>
                <a:gd name="T20" fmla="*/ 4 w 71"/>
                <a:gd name="T21" fmla="*/ 0 h 29"/>
                <a:gd name="T22" fmla="*/ 0 w 71"/>
                <a:gd name="T23" fmla="*/ 2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29"/>
                <a:gd name="T38" fmla="*/ 71 w 71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29">
                  <a:moveTo>
                    <a:pt x="0" y="2"/>
                  </a:moveTo>
                  <a:lnTo>
                    <a:pt x="10" y="4"/>
                  </a:lnTo>
                  <a:lnTo>
                    <a:pt x="6" y="11"/>
                  </a:lnTo>
                  <a:lnTo>
                    <a:pt x="25" y="15"/>
                  </a:lnTo>
                  <a:lnTo>
                    <a:pt x="23" y="25"/>
                  </a:lnTo>
                  <a:lnTo>
                    <a:pt x="42" y="27"/>
                  </a:lnTo>
                  <a:lnTo>
                    <a:pt x="48" y="21"/>
                  </a:lnTo>
                  <a:lnTo>
                    <a:pt x="71" y="29"/>
                  </a:lnTo>
                  <a:lnTo>
                    <a:pt x="59" y="17"/>
                  </a:lnTo>
                  <a:lnTo>
                    <a:pt x="25" y="2"/>
                  </a:lnTo>
                  <a:lnTo>
                    <a:pt x="4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3" name="Freeform 105"/>
            <p:cNvSpPr>
              <a:spLocks/>
            </p:cNvSpPr>
            <p:nvPr/>
          </p:nvSpPr>
          <p:spPr bwMode="auto">
            <a:xfrm>
              <a:off x="7513638" y="4237038"/>
              <a:ext cx="112713" cy="46038"/>
            </a:xfrm>
            <a:custGeom>
              <a:avLst/>
              <a:gdLst>
                <a:gd name="T0" fmla="*/ 0 w 71"/>
                <a:gd name="T1" fmla="*/ 2 h 29"/>
                <a:gd name="T2" fmla="*/ 10 w 71"/>
                <a:gd name="T3" fmla="*/ 4 h 29"/>
                <a:gd name="T4" fmla="*/ 6 w 71"/>
                <a:gd name="T5" fmla="*/ 11 h 29"/>
                <a:gd name="T6" fmla="*/ 25 w 71"/>
                <a:gd name="T7" fmla="*/ 15 h 29"/>
                <a:gd name="T8" fmla="*/ 23 w 71"/>
                <a:gd name="T9" fmla="*/ 25 h 29"/>
                <a:gd name="T10" fmla="*/ 42 w 71"/>
                <a:gd name="T11" fmla="*/ 27 h 29"/>
                <a:gd name="T12" fmla="*/ 48 w 71"/>
                <a:gd name="T13" fmla="*/ 21 h 29"/>
                <a:gd name="T14" fmla="*/ 71 w 71"/>
                <a:gd name="T15" fmla="*/ 29 h 29"/>
                <a:gd name="T16" fmla="*/ 59 w 71"/>
                <a:gd name="T17" fmla="*/ 17 h 29"/>
                <a:gd name="T18" fmla="*/ 25 w 71"/>
                <a:gd name="T19" fmla="*/ 2 h 29"/>
                <a:gd name="T20" fmla="*/ 4 w 71"/>
                <a:gd name="T21" fmla="*/ 0 h 29"/>
                <a:gd name="T22" fmla="*/ 0 w 71"/>
                <a:gd name="T23" fmla="*/ 2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29"/>
                <a:gd name="T38" fmla="*/ 71 w 71"/>
                <a:gd name="T39" fmla="*/ 29 h 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29">
                  <a:moveTo>
                    <a:pt x="0" y="2"/>
                  </a:moveTo>
                  <a:lnTo>
                    <a:pt x="10" y="4"/>
                  </a:lnTo>
                  <a:lnTo>
                    <a:pt x="6" y="11"/>
                  </a:lnTo>
                  <a:lnTo>
                    <a:pt x="25" y="15"/>
                  </a:lnTo>
                  <a:lnTo>
                    <a:pt x="23" y="25"/>
                  </a:lnTo>
                  <a:lnTo>
                    <a:pt x="42" y="27"/>
                  </a:lnTo>
                  <a:lnTo>
                    <a:pt x="48" y="21"/>
                  </a:lnTo>
                  <a:lnTo>
                    <a:pt x="71" y="29"/>
                  </a:lnTo>
                  <a:lnTo>
                    <a:pt x="59" y="17"/>
                  </a:lnTo>
                  <a:lnTo>
                    <a:pt x="25" y="2"/>
                  </a:lnTo>
                  <a:lnTo>
                    <a:pt x="4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" name="Freeform 106"/>
            <p:cNvSpPr>
              <a:spLocks/>
            </p:cNvSpPr>
            <p:nvPr/>
          </p:nvSpPr>
          <p:spPr bwMode="auto">
            <a:xfrm>
              <a:off x="7461251" y="4187825"/>
              <a:ext cx="22225" cy="19050"/>
            </a:xfrm>
            <a:custGeom>
              <a:avLst/>
              <a:gdLst>
                <a:gd name="T0" fmla="*/ 0 w 14"/>
                <a:gd name="T1" fmla="*/ 8 h 12"/>
                <a:gd name="T2" fmla="*/ 4 w 14"/>
                <a:gd name="T3" fmla="*/ 4 h 12"/>
                <a:gd name="T4" fmla="*/ 12 w 14"/>
                <a:gd name="T5" fmla="*/ 0 h 12"/>
                <a:gd name="T6" fmla="*/ 14 w 14"/>
                <a:gd name="T7" fmla="*/ 8 h 12"/>
                <a:gd name="T8" fmla="*/ 12 w 14"/>
                <a:gd name="T9" fmla="*/ 12 h 12"/>
                <a:gd name="T10" fmla="*/ 6 w 14"/>
                <a:gd name="T11" fmla="*/ 6 h 12"/>
                <a:gd name="T12" fmla="*/ 0 w 14"/>
                <a:gd name="T13" fmla="*/ 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2"/>
                <a:gd name="T23" fmla="*/ 14 w 1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2">
                  <a:moveTo>
                    <a:pt x="0" y="8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" name="Freeform 107"/>
            <p:cNvSpPr>
              <a:spLocks/>
            </p:cNvSpPr>
            <p:nvPr/>
          </p:nvSpPr>
          <p:spPr bwMode="auto">
            <a:xfrm>
              <a:off x="7461251" y="4187825"/>
              <a:ext cx="22225" cy="19050"/>
            </a:xfrm>
            <a:custGeom>
              <a:avLst/>
              <a:gdLst>
                <a:gd name="T0" fmla="*/ 0 w 14"/>
                <a:gd name="T1" fmla="*/ 8 h 12"/>
                <a:gd name="T2" fmla="*/ 4 w 14"/>
                <a:gd name="T3" fmla="*/ 4 h 12"/>
                <a:gd name="T4" fmla="*/ 12 w 14"/>
                <a:gd name="T5" fmla="*/ 0 h 12"/>
                <a:gd name="T6" fmla="*/ 14 w 14"/>
                <a:gd name="T7" fmla="*/ 8 h 12"/>
                <a:gd name="T8" fmla="*/ 12 w 14"/>
                <a:gd name="T9" fmla="*/ 12 h 12"/>
                <a:gd name="T10" fmla="*/ 6 w 14"/>
                <a:gd name="T11" fmla="*/ 6 h 12"/>
                <a:gd name="T12" fmla="*/ 0 w 14"/>
                <a:gd name="T13" fmla="*/ 8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2"/>
                <a:gd name="T23" fmla="*/ 14 w 14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2">
                  <a:moveTo>
                    <a:pt x="0" y="8"/>
                  </a:moveTo>
                  <a:lnTo>
                    <a:pt x="4" y="4"/>
                  </a:lnTo>
                  <a:lnTo>
                    <a:pt x="12" y="0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" name="Freeform 108"/>
            <p:cNvSpPr>
              <a:spLocks/>
            </p:cNvSpPr>
            <p:nvPr/>
          </p:nvSpPr>
          <p:spPr bwMode="auto">
            <a:xfrm>
              <a:off x="7450138" y="4146550"/>
              <a:ext cx="23813" cy="30163"/>
            </a:xfrm>
            <a:custGeom>
              <a:avLst/>
              <a:gdLst>
                <a:gd name="T0" fmla="*/ 0 w 15"/>
                <a:gd name="T1" fmla="*/ 7 h 19"/>
                <a:gd name="T2" fmla="*/ 2 w 15"/>
                <a:gd name="T3" fmla="*/ 0 h 19"/>
                <a:gd name="T4" fmla="*/ 7 w 15"/>
                <a:gd name="T5" fmla="*/ 0 h 19"/>
                <a:gd name="T6" fmla="*/ 9 w 15"/>
                <a:gd name="T7" fmla="*/ 4 h 19"/>
                <a:gd name="T8" fmla="*/ 6 w 15"/>
                <a:gd name="T9" fmla="*/ 9 h 19"/>
                <a:gd name="T10" fmla="*/ 15 w 15"/>
                <a:gd name="T11" fmla="*/ 19 h 19"/>
                <a:gd name="T12" fmla="*/ 2 w 15"/>
                <a:gd name="T13" fmla="*/ 13 h 19"/>
                <a:gd name="T14" fmla="*/ 0 w 15"/>
                <a:gd name="T15" fmla="*/ 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9"/>
                <a:gd name="T26" fmla="*/ 15 w 15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9">
                  <a:moveTo>
                    <a:pt x="0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9" y="4"/>
                  </a:lnTo>
                  <a:lnTo>
                    <a:pt x="6" y="9"/>
                  </a:lnTo>
                  <a:lnTo>
                    <a:pt x="15" y="19"/>
                  </a:lnTo>
                  <a:lnTo>
                    <a:pt x="2" y="13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" name="Freeform 109"/>
            <p:cNvSpPr>
              <a:spLocks/>
            </p:cNvSpPr>
            <p:nvPr/>
          </p:nvSpPr>
          <p:spPr bwMode="auto">
            <a:xfrm>
              <a:off x="7450138" y="4146550"/>
              <a:ext cx="23813" cy="30163"/>
            </a:xfrm>
            <a:custGeom>
              <a:avLst/>
              <a:gdLst>
                <a:gd name="T0" fmla="*/ 0 w 15"/>
                <a:gd name="T1" fmla="*/ 7 h 19"/>
                <a:gd name="T2" fmla="*/ 2 w 15"/>
                <a:gd name="T3" fmla="*/ 0 h 19"/>
                <a:gd name="T4" fmla="*/ 7 w 15"/>
                <a:gd name="T5" fmla="*/ 0 h 19"/>
                <a:gd name="T6" fmla="*/ 9 w 15"/>
                <a:gd name="T7" fmla="*/ 4 h 19"/>
                <a:gd name="T8" fmla="*/ 6 w 15"/>
                <a:gd name="T9" fmla="*/ 9 h 19"/>
                <a:gd name="T10" fmla="*/ 15 w 15"/>
                <a:gd name="T11" fmla="*/ 19 h 19"/>
                <a:gd name="T12" fmla="*/ 2 w 15"/>
                <a:gd name="T13" fmla="*/ 13 h 19"/>
                <a:gd name="T14" fmla="*/ 0 w 15"/>
                <a:gd name="T15" fmla="*/ 7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19"/>
                <a:gd name="T26" fmla="*/ 15 w 15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19">
                  <a:moveTo>
                    <a:pt x="0" y="7"/>
                  </a:moveTo>
                  <a:lnTo>
                    <a:pt x="2" y="0"/>
                  </a:lnTo>
                  <a:lnTo>
                    <a:pt x="7" y="0"/>
                  </a:lnTo>
                  <a:lnTo>
                    <a:pt x="9" y="4"/>
                  </a:lnTo>
                  <a:lnTo>
                    <a:pt x="6" y="9"/>
                  </a:lnTo>
                  <a:lnTo>
                    <a:pt x="15" y="19"/>
                  </a:lnTo>
                  <a:lnTo>
                    <a:pt x="2" y="13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" name="Freeform 110"/>
            <p:cNvSpPr>
              <a:spLocks/>
            </p:cNvSpPr>
            <p:nvPr/>
          </p:nvSpPr>
          <p:spPr bwMode="auto">
            <a:xfrm>
              <a:off x="7443788" y="4224338"/>
              <a:ext cx="36513" cy="33338"/>
            </a:xfrm>
            <a:custGeom>
              <a:avLst/>
              <a:gdLst>
                <a:gd name="T0" fmla="*/ 0 w 23"/>
                <a:gd name="T1" fmla="*/ 14 h 21"/>
                <a:gd name="T2" fmla="*/ 2 w 23"/>
                <a:gd name="T3" fmla="*/ 21 h 21"/>
                <a:gd name="T4" fmla="*/ 10 w 23"/>
                <a:gd name="T5" fmla="*/ 21 h 21"/>
                <a:gd name="T6" fmla="*/ 13 w 23"/>
                <a:gd name="T7" fmla="*/ 19 h 21"/>
                <a:gd name="T8" fmla="*/ 10 w 23"/>
                <a:gd name="T9" fmla="*/ 12 h 21"/>
                <a:gd name="T10" fmla="*/ 19 w 23"/>
                <a:gd name="T11" fmla="*/ 4 h 21"/>
                <a:gd name="T12" fmla="*/ 23 w 23"/>
                <a:gd name="T13" fmla="*/ 0 h 21"/>
                <a:gd name="T14" fmla="*/ 8 w 23"/>
                <a:gd name="T15" fmla="*/ 2 h 21"/>
                <a:gd name="T16" fmla="*/ 4 w 23"/>
                <a:gd name="T17" fmla="*/ 4 h 21"/>
                <a:gd name="T18" fmla="*/ 0 w 23"/>
                <a:gd name="T19" fmla="*/ 14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1"/>
                <a:gd name="T32" fmla="*/ 23 w 23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1">
                  <a:moveTo>
                    <a:pt x="0" y="14"/>
                  </a:moveTo>
                  <a:lnTo>
                    <a:pt x="2" y="21"/>
                  </a:lnTo>
                  <a:lnTo>
                    <a:pt x="10" y="21"/>
                  </a:lnTo>
                  <a:lnTo>
                    <a:pt x="13" y="19"/>
                  </a:lnTo>
                  <a:lnTo>
                    <a:pt x="10" y="12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" name="Freeform 111"/>
            <p:cNvSpPr>
              <a:spLocks/>
            </p:cNvSpPr>
            <p:nvPr/>
          </p:nvSpPr>
          <p:spPr bwMode="auto">
            <a:xfrm>
              <a:off x="7443788" y="4224338"/>
              <a:ext cx="36513" cy="33338"/>
            </a:xfrm>
            <a:custGeom>
              <a:avLst/>
              <a:gdLst>
                <a:gd name="T0" fmla="*/ 0 w 23"/>
                <a:gd name="T1" fmla="*/ 14 h 21"/>
                <a:gd name="T2" fmla="*/ 2 w 23"/>
                <a:gd name="T3" fmla="*/ 21 h 21"/>
                <a:gd name="T4" fmla="*/ 10 w 23"/>
                <a:gd name="T5" fmla="*/ 21 h 21"/>
                <a:gd name="T6" fmla="*/ 13 w 23"/>
                <a:gd name="T7" fmla="*/ 19 h 21"/>
                <a:gd name="T8" fmla="*/ 10 w 23"/>
                <a:gd name="T9" fmla="*/ 12 h 21"/>
                <a:gd name="T10" fmla="*/ 19 w 23"/>
                <a:gd name="T11" fmla="*/ 4 h 21"/>
                <a:gd name="T12" fmla="*/ 23 w 23"/>
                <a:gd name="T13" fmla="*/ 0 h 21"/>
                <a:gd name="T14" fmla="*/ 8 w 23"/>
                <a:gd name="T15" fmla="*/ 2 h 21"/>
                <a:gd name="T16" fmla="*/ 4 w 23"/>
                <a:gd name="T17" fmla="*/ 4 h 21"/>
                <a:gd name="T18" fmla="*/ 0 w 23"/>
                <a:gd name="T19" fmla="*/ 14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1"/>
                <a:gd name="T32" fmla="*/ 23 w 23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1">
                  <a:moveTo>
                    <a:pt x="0" y="14"/>
                  </a:moveTo>
                  <a:lnTo>
                    <a:pt x="2" y="21"/>
                  </a:lnTo>
                  <a:lnTo>
                    <a:pt x="10" y="21"/>
                  </a:lnTo>
                  <a:lnTo>
                    <a:pt x="13" y="19"/>
                  </a:lnTo>
                  <a:lnTo>
                    <a:pt x="10" y="12"/>
                  </a:lnTo>
                  <a:lnTo>
                    <a:pt x="19" y="4"/>
                  </a:lnTo>
                  <a:lnTo>
                    <a:pt x="23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4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" name="Freeform 112"/>
            <p:cNvSpPr>
              <a:spLocks/>
            </p:cNvSpPr>
            <p:nvPr/>
          </p:nvSpPr>
          <p:spPr bwMode="auto">
            <a:xfrm>
              <a:off x="7388226" y="4200525"/>
              <a:ext cx="58738" cy="53975"/>
            </a:xfrm>
            <a:custGeom>
              <a:avLst/>
              <a:gdLst>
                <a:gd name="T0" fmla="*/ 0 w 37"/>
                <a:gd name="T1" fmla="*/ 19 h 34"/>
                <a:gd name="T2" fmla="*/ 2 w 37"/>
                <a:gd name="T3" fmla="*/ 17 h 34"/>
                <a:gd name="T4" fmla="*/ 29 w 37"/>
                <a:gd name="T5" fmla="*/ 0 h 34"/>
                <a:gd name="T6" fmla="*/ 37 w 37"/>
                <a:gd name="T7" fmla="*/ 6 h 34"/>
                <a:gd name="T8" fmla="*/ 29 w 37"/>
                <a:gd name="T9" fmla="*/ 12 h 34"/>
                <a:gd name="T10" fmla="*/ 31 w 37"/>
                <a:gd name="T11" fmla="*/ 19 h 34"/>
                <a:gd name="T12" fmla="*/ 22 w 37"/>
                <a:gd name="T13" fmla="*/ 34 h 34"/>
                <a:gd name="T14" fmla="*/ 4 w 37"/>
                <a:gd name="T15" fmla="*/ 31 h 34"/>
                <a:gd name="T16" fmla="*/ 0 w 37"/>
                <a:gd name="T17" fmla="*/ 19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4"/>
                <a:gd name="T29" fmla="*/ 37 w 37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4">
                  <a:moveTo>
                    <a:pt x="0" y="19"/>
                  </a:moveTo>
                  <a:lnTo>
                    <a:pt x="2" y="17"/>
                  </a:lnTo>
                  <a:lnTo>
                    <a:pt x="29" y="0"/>
                  </a:lnTo>
                  <a:lnTo>
                    <a:pt x="37" y="6"/>
                  </a:lnTo>
                  <a:lnTo>
                    <a:pt x="29" y="12"/>
                  </a:lnTo>
                  <a:lnTo>
                    <a:pt x="31" y="19"/>
                  </a:lnTo>
                  <a:lnTo>
                    <a:pt x="22" y="34"/>
                  </a:lnTo>
                  <a:lnTo>
                    <a:pt x="4" y="3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" name="Freeform 113"/>
            <p:cNvSpPr>
              <a:spLocks/>
            </p:cNvSpPr>
            <p:nvPr/>
          </p:nvSpPr>
          <p:spPr bwMode="auto">
            <a:xfrm>
              <a:off x="7388226" y="4200525"/>
              <a:ext cx="58738" cy="53975"/>
            </a:xfrm>
            <a:custGeom>
              <a:avLst/>
              <a:gdLst>
                <a:gd name="T0" fmla="*/ 0 w 37"/>
                <a:gd name="T1" fmla="*/ 19 h 34"/>
                <a:gd name="T2" fmla="*/ 2 w 37"/>
                <a:gd name="T3" fmla="*/ 17 h 34"/>
                <a:gd name="T4" fmla="*/ 29 w 37"/>
                <a:gd name="T5" fmla="*/ 0 h 34"/>
                <a:gd name="T6" fmla="*/ 37 w 37"/>
                <a:gd name="T7" fmla="*/ 6 h 34"/>
                <a:gd name="T8" fmla="*/ 29 w 37"/>
                <a:gd name="T9" fmla="*/ 12 h 34"/>
                <a:gd name="T10" fmla="*/ 31 w 37"/>
                <a:gd name="T11" fmla="*/ 19 h 34"/>
                <a:gd name="T12" fmla="*/ 22 w 37"/>
                <a:gd name="T13" fmla="*/ 34 h 34"/>
                <a:gd name="T14" fmla="*/ 4 w 37"/>
                <a:gd name="T15" fmla="*/ 31 h 34"/>
                <a:gd name="T16" fmla="*/ 0 w 37"/>
                <a:gd name="T17" fmla="*/ 19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34"/>
                <a:gd name="T29" fmla="*/ 37 w 37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34">
                  <a:moveTo>
                    <a:pt x="0" y="19"/>
                  </a:moveTo>
                  <a:lnTo>
                    <a:pt x="2" y="17"/>
                  </a:lnTo>
                  <a:lnTo>
                    <a:pt x="29" y="0"/>
                  </a:lnTo>
                  <a:lnTo>
                    <a:pt x="37" y="6"/>
                  </a:lnTo>
                  <a:lnTo>
                    <a:pt x="29" y="12"/>
                  </a:lnTo>
                  <a:lnTo>
                    <a:pt x="31" y="19"/>
                  </a:lnTo>
                  <a:lnTo>
                    <a:pt x="22" y="34"/>
                  </a:lnTo>
                  <a:lnTo>
                    <a:pt x="4" y="31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" name="Freeform 114"/>
            <p:cNvSpPr>
              <a:spLocks/>
            </p:cNvSpPr>
            <p:nvPr/>
          </p:nvSpPr>
          <p:spPr bwMode="auto">
            <a:xfrm>
              <a:off x="7367588" y="4260850"/>
              <a:ext cx="52388" cy="15875"/>
            </a:xfrm>
            <a:custGeom>
              <a:avLst/>
              <a:gdLst>
                <a:gd name="T0" fmla="*/ 0 w 33"/>
                <a:gd name="T1" fmla="*/ 4 h 10"/>
                <a:gd name="T2" fmla="*/ 2 w 33"/>
                <a:gd name="T3" fmla="*/ 0 h 10"/>
                <a:gd name="T4" fmla="*/ 25 w 33"/>
                <a:gd name="T5" fmla="*/ 4 h 10"/>
                <a:gd name="T6" fmla="*/ 33 w 33"/>
                <a:gd name="T7" fmla="*/ 6 h 10"/>
                <a:gd name="T8" fmla="*/ 33 w 33"/>
                <a:gd name="T9" fmla="*/ 10 h 10"/>
                <a:gd name="T10" fmla="*/ 6 w 33"/>
                <a:gd name="T11" fmla="*/ 6 h 10"/>
                <a:gd name="T12" fmla="*/ 0 w 33"/>
                <a:gd name="T13" fmla="*/ 4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10"/>
                <a:gd name="T23" fmla="*/ 33 w 33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10">
                  <a:moveTo>
                    <a:pt x="0" y="4"/>
                  </a:moveTo>
                  <a:lnTo>
                    <a:pt x="2" y="0"/>
                  </a:lnTo>
                  <a:lnTo>
                    <a:pt x="25" y="4"/>
                  </a:lnTo>
                  <a:lnTo>
                    <a:pt x="33" y="6"/>
                  </a:lnTo>
                  <a:lnTo>
                    <a:pt x="33" y="10"/>
                  </a:lnTo>
                  <a:lnTo>
                    <a:pt x="6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" name="Freeform 115"/>
            <p:cNvSpPr>
              <a:spLocks/>
            </p:cNvSpPr>
            <p:nvPr/>
          </p:nvSpPr>
          <p:spPr bwMode="auto">
            <a:xfrm>
              <a:off x="7367588" y="4260850"/>
              <a:ext cx="52388" cy="15875"/>
            </a:xfrm>
            <a:custGeom>
              <a:avLst/>
              <a:gdLst>
                <a:gd name="T0" fmla="*/ 0 w 33"/>
                <a:gd name="T1" fmla="*/ 4 h 10"/>
                <a:gd name="T2" fmla="*/ 2 w 33"/>
                <a:gd name="T3" fmla="*/ 0 h 10"/>
                <a:gd name="T4" fmla="*/ 25 w 33"/>
                <a:gd name="T5" fmla="*/ 4 h 10"/>
                <a:gd name="T6" fmla="*/ 33 w 33"/>
                <a:gd name="T7" fmla="*/ 6 h 10"/>
                <a:gd name="T8" fmla="*/ 33 w 33"/>
                <a:gd name="T9" fmla="*/ 10 h 10"/>
                <a:gd name="T10" fmla="*/ 6 w 33"/>
                <a:gd name="T11" fmla="*/ 6 h 10"/>
                <a:gd name="T12" fmla="*/ 0 w 33"/>
                <a:gd name="T13" fmla="*/ 4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"/>
                <a:gd name="T22" fmla="*/ 0 h 10"/>
                <a:gd name="T23" fmla="*/ 33 w 33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" h="10">
                  <a:moveTo>
                    <a:pt x="0" y="4"/>
                  </a:moveTo>
                  <a:lnTo>
                    <a:pt x="2" y="0"/>
                  </a:lnTo>
                  <a:lnTo>
                    <a:pt x="25" y="4"/>
                  </a:lnTo>
                  <a:lnTo>
                    <a:pt x="33" y="6"/>
                  </a:lnTo>
                  <a:lnTo>
                    <a:pt x="33" y="10"/>
                  </a:lnTo>
                  <a:lnTo>
                    <a:pt x="6" y="6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4" name="Freeform 116"/>
            <p:cNvSpPr>
              <a:spLocks/>
            </p:cNvSpPr>
            <p:nvPr/>
          </p:nvSpPr>
          <p:spPr bwMode="auto">
            <a:xfrm>
              <a:off x="7310438" y="4206875"/>
              <a:ext cx="60325" cy="53975"/>
            </a:xfrm>
            <a:custGeom>
              <a:avLst/>
              <a:gdLst>
                <a:gd name="T0" fmla="*/ 0 w 38"/>
                <a:gd name="T1" fmla="*/ 0 h 34"/>
                <a:gd name="T2" fmla="*/ 7 w 38"/>
                <a:gd name="T3" fmla="*/ 2 h 34"/>
                <a:gd name="T4" fmla="*/ 28 w 38"/>
                <a:gd name="T5" fmla="*/ 13 h 34"/>
                <a:gd name="T6" fmla="*/ 30 w 38"/>
                <a:gd name="T7" fmla="*/ 19 h 34"/>
                <a:gd name="T8" fmla="*/ 38 w 38"/>
                <a:gd name="T9" fmla="*/ 27 h 34"/>
                <a:gd name="T10" fmla="*/ 34 w 38"/>
                <a:gd name="T11" fmla="*/ 34 h 34"/>
                <a:gd name="T12" fmla="*/ 26 w 38"/>
                <a:gd name="T13" fmla="*/ 29 h 34"/>
                <a:gd name="T14" fmla="*/ 13 w 38"/>
                <a:gd name="T15" fmla="*/ 11 h 34"/>
                <a:gd name="T16" fmla="*/ 0 w 38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34"/>
                <a:gd name="T29" fmla="*/ 38 w 38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34">
                  <a:moveTo>
                    <a:pt x="0" y="0"/>
                  </a:moveTo>
                  <a:lnTo>
                    <a:pt x="7" y="2"/>
                  </a:lnTo>
                  <a:lnTo>
                    <a:pt x="28" y="13"/>
                  </a:lnTo>
                  <a:lnTo>
                    <a:pt x="30" y="19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6" y="29"/>
                  </a:lnTo>
                  <a:lnTo>
                    <a:pt x="13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5" name="Freeform 117"/>
            <p:cNvSpPr>
              <a:spLocks/>
            </p:cNvSpPr>
            <p:nvPr/>
          </p:nvSpPr>
          <p:spPr bwMode="auto">
            <a:xfrm>
              <a:off x="7310438" y="4206875"/>
              <a:ext cx="60325" cy="53975"/>
            </a:xfrm>
            <a:custGeom>
              <a:avLst/>
              <a:gdLst>
                <a:gd name="T0" fmla="*/ 0 w 38"/>
                <a:gd name="T1" fmla="*/ 0 h 34"/>
                <a:gd name="T2" fmla="*/ 7 w 38"/>
                <a:gd name="T3" fmla="*/ 2 h 34"/>
                <a:gd name="T4" fmla="*/ 28 w 38"/>
                <a:gd name="T5" fmla="*/ 13 h 34"/>
                <a:gd name="T6" fmla="*/ 30 w 38"/>
                <a:gd name="T7" fmla="*/ 19 h 34"/>
                <a:gd name="T8" fmla="*/ 38 w 38"/>
                <a:gd name="T9" fmla="*/ 27 h 34"/>
                <a:gd name="T10" fmla="*/ 34 w 38"/>
                <a:gd name="T11" fmla="*/ 34 h 34"/>
                <a:gd name="T12" fmla="*/ 26 w 38"/>
                <a:gd name="T13" fmla="*/ 29 h 34"/>
                <a:gd name="T14" fmla="*/ 13 w 38"/>
                <a:gd name="T15" fmla="*/ 11 h 34"/>
                <a:gd name="T16" fmla="*/ 0 w 38"/>
                <a:gd name="T17" fmla="*/ 0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34"/>
                <a:gd name="T29" fmla="*/ 38 w 38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34">
                  <a:moveTo>
                    <a:pt x="0" y="0"/>
                  </a:moveTo>
                  <a:lnTo>
                    <a:pt x="7" y="2"/>
                  </a:lnTo>
                  <a:lnTo>
                    <a:pt x="28" y="13"/>
                  </a:lnTo>
                  <a:lnTo>
                    <a:pt x="30" y="19"/>
                  </a:lnTo>
                  <a:lnTo>
                    <a:pt x="38" y="27"/>
                  </a:lnTo>
                  <a:lnTo>
                    <a:pt x="34" y="34"/>
                  </a:lnTo>
                  <a:lnTo>
                    <a:pt x="26" y="29"/>
                  </a:lnTo>
                  <a:lnTo>
                    <a:pt x="13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6" name="Freeform 118"/>
            <p:cNvSpPr>
              <a:spLocks/>
            </p:cNvSpPr>
            <p:nvPr/>
          </p:nvSpPr>
          <p:spPr bwMode="auto">
            <a:xfrm>
              <a:off x="7562851" y="4003675"/>
              <a:ext cx="33338" cy="17463"/>
            </a:xfrm>
            <a:custGeom>
              <a:avLst/>
              <a:gdLst>
                <a:gd name="T0" fmla="*/ 0 w 21"/>
                <a:gd name="T1" fmla="*/ 9 h 11"/>
                <a:gd name="T2" fmla="*/ 2 w 21"/>
                <a:gd name="T3" fmla="*/ 9 h 11"/>
                <a:gd name="T4" fmla="*/ 11 w 21"/>
                <a:gd name="T5" fmla="*/ 11 h 11"/>
                <a:gd name="T6" fmla="*/ 21 w 21"/>
                <a:gd name="T7" fmla="*/ 8 h 11"/>
                <a:gd name="T8" fmla="*/ 19 w 21"/>
                <a:gd name="T9" fmla="*/ 4 h 11"/>
                <a:gd name="T10" fmla="*/ 7 w 21"/>
                <a:gd name="T11" fmla="*/ 0 h 11"/>
                <a:gd name="T12" fmla="*/ 0 w 21"/>
                <a:gd name="T13" fmla="*/ 9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1"/>
                <a:gd name="T23" fmla="*/ 21 w 21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1">
                  <a:moveTo>
                    <a:pt x="0" y="9"/>
                  </a:moveTo>
                  <a:lnTo>
                    <a:pt x="2" y="9"/>
                  </a:lnTo>
                  <a:lnTo>
                    <a:pt x="11" y="11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7" name="Freeform 119"/>
            <p:cNvSpPr>
              <a:spLocks/>
            </p:cNvSpPr>
            <p:nvPr/>
          </p:nvSpPr>
          <p:spPr bwMode="auto">
            <a:xfrm>
              <a:off x="7562851" y="4003675"/>
              <a:ext cx="33338" cy="17463"/>
            </a:xfrm>
            <a:custGeom>
              <a:avLst/>
              <a:gdLst>
                <a:gd name="T0" fmla="*/ 0 w 21"/>
                <a:gd name="T1" fmla="*/ 9 h 11"/>
                <a:gd name="T2" fmla="*/ 2 w 21"/>
                <a:gd name="T3" fmla="*/ 9 h 11"/>
                <a:gd name="T4" fmla="*/ 11 w 21"/>
                <a:gd name="T5" fmla="*/ 11 h 11"/>
                <a:gd name="T6" fmla="*/ 21 w 21"/>
                <a:gd name="T7" fmla="*/ 8 h 11"/>
                <a:gd name="T8" fmla="*/ 19 w 21"/>
                <a:gd name="T9" fmla="*/ 4 h 11"/>
                <a:gd name="T10" fmla="*/ 7 w 21"/>
                <a:gd name="T11" fmla="*/ 0 h 11"/>
                <a:gd name="T12" fmla="*/ 0 w 21"/>
                <a:gd name="T13" fmla="*/ 9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1"/>
                <a:gd name="T23" fmla="*/ 21 w 21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1">
                  <a:moveTo>
                    <a:pt x="0" y="9"/>
                  </a:moveTo>
                  <a:lnTo>
                    <a:pt x="2" y="9"/>
                  </a:lnTo>
                  <a:lnTo>
                    <a:pt x="11" y="11"/>
                  </a:lnTo>
                  <a:lnTo>
                    <a:pt x="21" y="8"/>
                  </a:lnTo>
                  <a:lnTo>
                    <a:pt x="19" y="4"/>
                  </a:lnTo>
                  <a:lnTo>
                    <a:pt x="7" y="0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8" name="Freeform 120"/>
            <p:cNvSpPr>
              <a:spLocks/>
            </p:cNvSpPr>
            <p:nvPr/>
          </p:nvSpPr>
          <p:spPr bwMode="auto">
            <a:xfrm>
              <a:off x="7573963" y="3946525"/>
              <a:ext cx="15875" cy="50800"/>
            </a:xfrm>
            <a:custGeom>
              <a:avLst/>
              <a:gdLst>
                <a:gd name="T0" fmla="*/ 0 w 10"/>
                <a:gd name="T1" fmla="*/ 7 h 32"/>
                <a:gd name="T2" fmla="*/ 2 w 10"/>
                <a:gd name="T3" fmla="*/ 32 h 32"/>
                <a:gd name="T4" fmla="*/ 10 w 10"/>
                <a:gd name="T5" fmla="*/ 23 h 32"/>
                <a:gd name="T6" fmla="*/ 2 w 10"/>
                <a:gd name="T7" fmla="*/ 0 h 32"/>
                <a:gd name="T8" fmla="*/ 0 w 10"/>
                <a:gd name="T9" fmla="*/ 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32"/>
                <a:gd name="T17" fmla="*/ 10 w 1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32">
                  <a:moveTo>
                    <a:pt x="0" y="7"/>
                  </a:moveTo>
                  <a:lnTo>
                    <a:pt x="2" y="32"/>
                  </a:lnTo>
                  <a:lnTo>
                    <a:pt x="10" y="23"/>
                  </a:lnTo>
                  <a:lnTo>
                    <a:pt x="2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9" name="Freeform 121"/>
            <p:cNvSpPr>
              <a:spLocks/>
            </p:cNvSpPr>
            <p:nvPr/>
          </p:nvSpPr>
          <p:spPr bwMode="auto">
            <a:xfrm>
              <a:off x="7573963" y="3946525"/>
              <a:ext cx="15875" cy="50800"/>
            </a:xfrm>
            <a:custGeom>
              <a:avLst/>
              <a:gdLst>
                <a:gd name="T0" fmla="*/ 0 w 10"/>
                <a:gd name="T1" fmla="*/ 7 h 32"/>
                <a:gd name="T2" fmla="*/ 2 w 10"/>
                <a:gd name="T3" fmla="*/ 32 h 32"/>
                <a:gd name="T4" fmla="*/ 10 w 10"/>
                <a:gd name="T5" fmla="*/ 23 h 32"/>
                <a:gd name="T6" fmla="*/ 2 w 10"/>
                <a:gd name="T7" fmla="*/ 0 h 32"/>
                <a:gd name="T8" fmla="*/ 0 w 10"/>
                <a:gd name="T9" fmla="*/ 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32"/>
                <a:gd name="T17" fmla="*/ 10 w 10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32">
                  <a:moveTo>
                    <a:pt x="0" y="7"/>
                  </a:moveTo>
                  <a:lnTo>
                    <a:pt x="2" y="32"/>
                  </a:lnTo>
                  <a:lnTo>
                    <a:pt x="10" y="23"/>
                  </a:lnTo>
                  <a:lnTo>
                    <a:pt x="2" y="0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0" name="Freeform 122"/>
            <p:cNvSpPr>
              <a:spLocks/>
            </p:cNvSpPr>
            <p:nvPr/>
          </p:nvSpPr>
          <p:spPr bwMode="auto">
            <a:xfrm>
              <a:off x="7513638" y="4024313"/>
              <a:ext cx="60325" cy="42863"/>
            </a:xfrm>
            <a:custGeom>
              <a:avLst/>
              <a:gdLst>
                <a:gd name="T0" fmla="*/ 0 w 38"/>
                <a:gd name="T1" fmla="*/ 27 h 27"/>
                <a:gd name="T2" fmla="*/ 6 w 38"/>
                <a:gd name="T3" fmla="*/ 21 h 27"/>
                <a:gd name="T4" fmla="*/ 15 w 38"/>
                <a:gd name="T5" fmla="*/ 21 h 27"/>
                <a:gd name="T6" fmla="*/ 21 w 38"/>
                <a:gd name="T7" fmla="*/ 14 h 27"/>
                <a:gd name="T8" fmla="*/ 31 w 38"/>
                <a:gd name="T9" fmla="*/ 10 h 27"/>
                <a:gd name="T10" fmla="*/ 36 w 38"/>
                <a:gd name="T11" fmla="*/ 0 h 27"/>
                <a:gd name="T12" fmla="*/ 38 w 38"/>
                <a:gd name="T13" fmla="*/ 8 h 27"/>
                <a:gd name="T14" fmla="*/ 33 w 38"/>
                <a:gd name="T15" fmla="*/ 23 h 27"/>
                <a:gd name="T16" fmla="*/ 19 w 38"/>
                <a:gd name="T17" fmla="*/ 25 h 27"/>
                <a:gd name="T18" fmla="*/ 12 w 38"/>
                <a:gd name="T19" fmla="*/ 25 h 27"/>
                <a:gd name="T20" fmla="*/ 0 w 38"/>
                <a:gd name="T21" fmla="*/ 27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7"/>
                <a:gd name="T35" fmla="*/ 38 w 38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7">
                  <a:moveTo>
                    <a:pt x="0" y="27"/>
                  </a:moveTo>
                  <a:lnTo>
                    <a:pt x="6" y="21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10"/>
                  </a:lnTo>
                  <a:lnTo>
                    <a:pt x="36" y="0"/>
                  </a:lnTo>
                  <a:lnTo>
                    <a:pt x="38" y="8"/>
                  </a:lnTo>
                  <a:lnTo>
                    <a:pt x="33" y="23"/>
                  </a:lnTo>
                  <a:lnTo>
                    <a:pt x="19" y="25"/>
                  </a:lnTo>
                  <a:lnTo>
                    <a:pt x="12" y="25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1" name="Freeform 123"/>
            <p:cNvSpPr>
              <a:spLocks/>
            </p:cNvSpPr>
            <p:nvPr/>
          </p:nvSpPr>
          <p:spPr bwMode="auto">
            <a:xfrm>
              <a:off x="7513638" y="4024313"/>
              <a:ext cx="60325" cy="42863"/>
            </a:xfrm>
            <a:custGeom>
              <a:avLst/>
              <a:gdLst>
                <a:gd name="T0" fmla="*/ 0 w 38"/>
                <a:gd name="T1" fmla="*/ 27 h 27"/>
                <a:gd name="T2" fmla="*/ 6 w 38"/>
                <a:gd name="T3" fmla="*/ 21 h 27"/>
                <a:gd name="T4" fmla="*/ 15 w 38"/>
                <a:gd name="T5" fmla="*/ 21 h 27"/>
                <a:gd name="T6" fmla="*/ 21 w 38"/>
                <a:gd name="T7" fmla="*/ 14 h 27"/>
                <a:gd name="T8" fmla="*/ 31 w 38"/>
                <a:gd name="T9" fmla="*/ 10 h 27"/>
                <a:gd name="T10" fmla="*/ 36 w 38"/>
                <a:gd name="T11" fmla="*/ 0 h 27"/>
                <a:gd name="T12" fmla="*/ 38 w 38"/>
                <a:gd name="T13" fmla="*/ 8 h 27"/>
                <a:gd name="T14" fmla="*/ 33 w 38"/>
                <a:gd name="T15" fmla="*/ 23 h 27"/>
                <a:gd name="T16" fmla="*/ 19 w 38"/>
                <a:gd name="T17" fmla="*/ 25 h 27"/>
                <a:gd name="T18" fmla="*/ 12 w 38"/>
                <a:gd name="T19" fmla="*/ 25 h 27"/>
                <a:gd name="T20" fmla="*/ 0 w 38"/>
                <a:gd name="T21" fmla="*/ 27 h 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8"/>
                <a:gd name="T34" fmla="*/ 0 h 27"/>
                <a:gd name="T35" fmla="*/ 38 w 38"/>
                <a:gd name="T36" fmla="*/ 27 h 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8" h="27">
                  <a:moveTo>
                    <a:pt x="0" y="27"/>
                  </a:moveTo>
                  <a:lnTo>
                    <a:pt x="6" y="21"/>
                  </a:lnTo>
                  <a:lnTo>
                    <a:pt x="15" y="21"/>
                  </a:lnTo>
                  <a:lnTo>
                    <a:pt x="21" y="14"/>
                  </a:lnTo>
                  <a:lnTo>
                    <a:pt x="31" y="10"/>
                  </a:lnTo>
                  <a:lnTo>
                    <a:pt x="36" y="0"/>
                  </a:lnTo>
                  <a:lnTo>
                    <a:pt x="38" y="8"/>
                  </a:lnTo>
                  <a:lnTo>
                    <a:pt x="33" y="23"/>
                  </a:lnTo>
                  <a:lnTo>
                    <a:pt x="19" y="25"/>
                  </a:lnTo>
                  <a:lnTo>
                    <a:pt x="12" y="25"/>
                  </a:lnTo>
                  <a:lnTo>
                    <a:pt x="0" y="27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2" name="Freeform 124"/>
            <p:cNvSpPr>
              <a:spLocks/>
            </p:cNvSpPr>
            <p:nvPr/>
          </p:nvSpPr>
          <p:spPr bwMode="auto">
            <a:xfrm>
              <a:off x="7224713" y="4187825"/>
              <a:ext cx="9525" cy="15875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10 h 10"/>
                <a:gd name="T4" fmla="*/ 6 w 6"/>
                <a:gd name="T5" fmla="*/ 8 h 10"/>
                <a:gd name="T6" fmla="*/ 4 w 6"/>
                <a:gd name="T7" fmla="*/ 2 h 10"/>
                <a:gd name="T8" fmla="*/ 0 w 6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0"/>
                <a:gd name="T17" fmla="*/ 6 w 6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0">
                  <a:moveTo>
                    <a:pt x="0" y="0"/>
                  </a:moveTo>
                  <a:lnTo>
                    <a:pt x="0" y="10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3" name="Freeform 125"/>
            <p:cNvSpPr>
              <a:spLocks/>
            </p:cNvSpPr>
            <p:nvPr/>
          </p:nvSpPr>
          <p:spPr bwMode="auto">
            <a:xfrm>
              <a:off x="7224713" y="4187825"/>
              <a:ext cx="9525" cy="15875"/>
            </a:xfrm>
            <a:custGeom>
              <a:avLst/>
              <a:gdLst>
                <a:gd name="T0" fmla="*/ 0 w 6"/>
                <a:gd name="T1" fmla="*/ 0 h 10"/>
                <a:gd name="T2" fmla="*/ 0 w 6"/>
                <a:gd name="T3" fmla="*/ 10 h 10"/>
                <a:gd name="T4" fmla="*/ 6 w 6"/>
                <a:gd name="T5" fmla="*/ 8 h 10"/>
                <a:gd name="T6" fmla="*/ 4 w 6"/>
                <a:gd name="T7" fmla="*/ 2 h 10"/>
                <a:gd name="T8" fmla="*/ 0 w 6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0"/>
                <a:gd name="T17" fmla="*/ 6 w 6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0">
                  <a:moveTo>
                    <a:pt x="0" y="0"/>
                  </a:moveTo>
                  <a:lnTo>
                    <a:pt x="0" y="10"/>
                  </a:lnTo>
                  <a:lnTo>
                    <a:pt x="6" y="8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4" name="Freeform 126"/>
            <p:cNvSpPr>
              <a:spLocks/>
            </p:cNvSpPr>
            <p:nvPr/>
          </p:nvSpPr>
          <p:spPr bwMode="auto">
            <a:xfrm>
              <a:off x="6832601" y="3733800"/>
              <a:ext cx="60325" cy="36513"/>
            </a:xfrm>
            <a:custGeom>
              <a:avLst/>
              <a:gdLst>
                <a:gd name="T0" fmla="*/ 0 w 38"/>
                <a:gd name="T1" fmla="*/ 4 h 23"/>
                <a:gd name="T2" fmla="*/ 0 w 38"/>
                <a:gd name="T3" fmla="*/ 6 h 23"/>
                <a:gd name="T4" fmla="*/ 7 w 38"/>
                <a:gd name="T5" fmla="*/ 13 h 23"/>
                <a:gd name="T6" fmla="*/ 17 w 38"/>
                <a:gd name="T7" fmla="*/ 11 h 23"/>
                <a:gd name="T8" fmla="*/ 11 w 38"/>
                <a:gd name="T9" fmla="*/ 13 h 23"/>
                <a:gd name="T10" fmla="*/ 19 w 38"/>
                <a:gd name="T11" fmla="*/ 17 h 23"/>
                <a:gd name="T12" fmla="*/ 11 w 38"/>
                <a:gd name="T13" fmla="*/ 19 h 23"/>
                <a:gd name="T14" fmla="*/ 23 w 38"/>
                <a:gd name="T15" fmla="*/ 23 h 23"/>
                <a:gd name="T16" fmla="*/ 38 w 38"/>
                <a:gd name="T17" fmla="*/ 9 h 23"/>
                <a:gd name="T18" fmla="*/ 19 w 38"/>
                <a:gd name="T19" fmla="*/ 0 h 23"/>
                <a:gd name="T20" fmla="*/ 21 w 38"/>
                <a:gd name="T21" fmla="*/ 7 h 23"/>
                <a:gd name="T22" fmla="*/ 13 w 38"/>
                <a:gd name="T23" fmla="*/ 2 h 23"/>
                <a:gd name="T24" fmla="*/ 0 w 38"/>
                <a:gd name="T25" fmla="*/ 4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23"/>
                <a:gd name="T41" fmla="*/ 38 w 38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23">
                  <a:moveTo>
                    <a:pt x="0" y="4"/>
                  </a:moveTo>
                  <a:lnTo>
                    <a:pt x="0" y="6"/>
                  </a:lnTo>
                  <a:lnTo>
                    <a:pt x="7" y="13"/>
                  </a:lnTo>
                  <a:lnTo>
                    <a:pt x="17" y="11"/>
                  </a:lnTo>
                  <a:lnTo>
                    <a:pt x="11" y="13"/>
                  </a:lnTo>
                  <a:lnTo>
                    <a:pt x="19" y="17"/>
                  </a:lnTo>
                  <a:lnTo>
                    <a:pt x="11" y="19"/>
                  </a:lnTo>
                  <a:lnTo>
                    <a:pt x="23" y="23"/>
                  </a:lnTo>
                  <a:lnTo>
                    <a:pt x="38" y="9"/>
                  </a:lnTo>
                  <a:lnTo>
                    <a:pt x="19" y="0"/>
                  </a:lnTo>
                  <a:lnTo>
                    <a:pt x="21" y="7"/>
                  </a:lnTo>
                  <a:lnTo>
                    <a:pt x="13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5" name="Freeform 127"/>
            <p:cNvSpPr>
              <a:spLocks/>
            </p:cNvSpPr>
            <p:nvPr/>
          </p:nvSpPr>
          <p:spPr bwMode="auto">
            <a:xfrm>
              <a:off x="6832601" y="3733800"/>
              <a:ext cx="60325" cy="36513"/>
            </a:xfrm>
            <a:custGeom>
              <a:avLst/>
              <a:gdLst>
                <a:gd name="T0" fmla="*/ 0 w 38"/>
                <a:gd name="T1" fmla="*/ 4 h 23"/>
                <a:gd name="T2" fmla="*/ 0 w 38"/>
                <a:gd name="T3" fmla="*/ 6 h 23"/>
                <a:gd name="T4" fmla="*/ 7 w 38"/>
                <a:gd name="T5" fmla="*/ 13 h 23"/>
                <a:gd name="T6" fmla="*/ 17 w 38"/>
                <a:gd name="T7" fmla="*/ 11 h 23"/>
                <a:gd name="T8" fmla="*/ 11 w 38"/>
                <a:gd name="T9" fmla="*/ 13 h 23"/>
                <a:gd name="T10" fmla="*/ 19 w 38"/>
                <a:gd name="T11" fmla="*/ 17 h 23"/>
                <a:gd name="T12" fmla="*/ 11 w 38"/>
                <a:gd name="T13" fmla="*/ 19 h 23"/>
                <a:gd name="T14" fmla="*/ 23 w 38"/>
                <a:gd name="T15" fmla="*/ 23 h 23"/>
                <a:gd name="T16" fmla="*/ 38 w 38"/>
                <a:gd name="T17" fmla="*/ 9 h 23"/>
                <a:gd name="T18" fmla="*/ 19 w 38"/>
                <a:gd name="T19" fmla="*/ 0 h 23"/>
                <a:gd name="T20" fmla="*/ 21 w 38"/>
                <a:gd name="T21" fmla="*/ 7 h 23"/>
                <a:gd name="T22" fmla="*/ 13 w 38"/>
                <a:gd name="T23" fmla="*/ 2 h 23"/>
                <a:gd name="T24" fmla="*/ 0 w 38"/>
                <a:gd name="T25" fmla="*/ 4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23"/>
                <a:gd name="T41" fmla="*/ 38 w 38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23">
                  <a:moveTo>
                    <a:pt x="0" y="4"/>
                  </a:moveTo>
                  <a:lnTo>
                    <a:pt x="0" y="6"/>
                  </a:lnTo>
                  <a:lnTo>
                    <a:pt x="7" y="13"/>
                  </a:lnTo>
                  <a:lnTo>
                    <a:pt x="17" y="11"/>
                  </a:lnTo>
                  <a:lnTo>
                    <a:pt x="11" y="13"/>
                  </a:lnTo>
                  <a:lnTo>
                    <a:pt x="19" y="17"/>
                  </a:lnTo>
                  <a:lnTo>
                    <a:pt x="11" y="19"/>
                  </a:lnTo>
                  <a:lnTo>
                    <a:pt x="23" y="23"/>
                  </a:lnTo>
                  <a:lnTo>
                    <a:pt x="38" y="9"/>
                  </a:lnTo>
                  <a:lnTo>
                    <a:pt x="19" y="0"/>
                  </a:lnTo>
                  <a:lnTo>
                    <a:pt x="21" y="7"/>
                  </a:lnTo>
                  <a:lnTo>
                    <a:pt x="13" y="2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6" name="Freeform 128"/>
            <p:cNvSpPr>
              <a:spLocks/>
            </p:cNvSpPr>
            <p:nvPr/>
          </p:nvSpPr>
          <p:spPr bwMode="auto">
            <a:xfrm>
              <a:off x="6875463" y="3730625"/>
              <a:ext cx="50800" cy="12700"/>
            </a:xfrm>
            <a:custGeom>
              <a:avLst/>
              <a:gdLst>
                <a:gd name="T0" fmla="*/ 0 w 32"/>
                <a:gd name="T1" fmla="*/ 4 h 8"/>
                <a:gd name="T2" fmla="*/ 5 w 32"/>
                <a:gd name="T3" fmla="*/ 6 h 8"/>
                <a:gd name="T4" fmla="*/ 19 w 32"/>
                <a:gd name="T5" fmla="*/ 8 h 8"/>
                <a:gd name="T6" fmla="*/ 32 w 32"/>
                <a:gd name="T7" fmla="*/ 4 h 8"/>
                <a:gd name="T8" fmla="*/ 23 w 32"/>
                <a:gd name="T9" fmla="*/ 0 h 8"/>
                <a:gd name="T10" fmla="*/ 15 w 32"/>
                <a:gd name="T11" fmla="*/ 4 h 8"/>
                <a:gd name="T12" fmla="*/ 5 w 32"/>
                <a:gd name="T13" fmla="*/ 0 h 8"/>
                <a:gd name="T14" fmla="*/ 0 w 32"/>
                <a:gd name="T15" fmla="*/ 4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8"/>
                <a:gd name="T26" fmla="*/ 32 w 32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8">
                  <a:moveTo>
                    <a:pt x="0" y="4"/>
                  </a:moveTo>
                  <a:lnTo>
                    <a:pt x="5" y="6"/>
                  </a:lnTo>
                  <a:lnTo>
                    <a:pt x="19" y="8"/>
                  </a:lnTo>
                  <a:lnTo>
                    <a:pt x="32" y="4"/>
                  </a:lnTo>
                  <a:lnTo>
                    <a:pt x="23" y="0"/>
                  </a:lnTo>
                  <a:lnTo>
                    <a:pt x="15" y="4"/>
                  </a:lnTo>
                  <a:lnTo>
                    <a:pt x="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7" name="Freeform 129"/>
            <p:cNvSpPr>
              <a:spLocks/>
            </p:cNvSpPr>
            <p:nvPr/>
          </p:nvSpPr>
          <p:spPr bwMode="auto">
            <a:xfrm>
              <a:off x="6875463" y="3730625"/>
              <a:ext cx="50800" cy="12700"/>
            </a:xfrm>
            <a:custGeom>
              <a:avLst/>
              <a:gdLst>
                <a:gd name="T0" fmla="*/ 0 w 32"/>
                <a:gd name="T1" fmla="*/ 4 h 8"/>
                <a:gd name="T2" fmla="*/ 5 w 32"/>
                <a:gd name="T3" fmla="*/ 6 h 8"/>
                <a:gd name="T4" fmla="*/ 19 w 32"/>
                <a:gd name="T5" fmla="*/ 8 h 8"/>
                <a:gd name="T6" fmla="*/ 32 w 32"/>
                <a:gd name="T7" fmla="*/ 4 h 8"/>
                <a:gd name="T8" fmla="*/ 23 w 32"/>
                <a:gd name="T9" fmla="*/ 0 h 8"/>
                <a:gd name="T10" fmla="*/ 15 w 32"/>
                <a:gd name="T11" fmla="*/ 4 h 8"/>
                <a:gd name="T12" fmla="*/ 5 w 32"/>
                <a:gd name="T13" fmla="*/ 0 h 8"/>
                <a:gd name="T14" fmla="*/ 0 w 32"/>
                <a:gd name="T15" fmla="*/ 4 h 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8"/>
                <a:gd name="T26" fmla="*/ 32 w 32"/>
                <a:gd name="T27" fmla="*/ 8 h 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8">
                  <a:moveTo>
                    <a:pt x="0" y="4"/>
                  </a:moveTo>
                  <a:lnTo>
                    <a:pt x="5" y="6"/>
                  </a:lnTo>
                  <a:lnTo>
                    <a:pt x="19" y="8"/>
                  </a:lnTo>
                  <a:lnTo>
                    <a:pt x="32" y="4"/>
                  </a:lnTo>
                  <a:lnTo>
                    <a:pt x="23" y="0"/>
                  </a:lnTo>
                  <a:lnTo>
                    <a:pt x="15" y="4"/>
                  </a:lnTo>
                  <a:lnTo>
                    <a:pt x="5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8" name="Freeform 130"/>
            <p:cNvSpPr>
              <a:spLocks/>
            </p:cNvSpPr>
            <p:nvPr/>
          </p:nvSpPr>
          <p:spPr bwMode="auto">
            <a:xfrm>
              <a:off x="6889751" y="3754438"/>
              <a:ext cx="22225" cy="9525"/>
            </a:xfrm>
            <a:custGeom>
              <a:avLst/>
              <a:gdLst>
                <a:gd name="T0" fmla="*/ 0 w 14"/>
                <a:gd name="T1" fmla="*/ 6 h 6"/>
                <a:gd name="T2" fmla="*/ 0 w 14"/>
                <a:gd name="T3" fmla="*/ 2 h 6"/>
                <a:gd name="T4" fmla="*/ 8 w 14"/>
                <a:gd name="T5" fmla="*/ 0 h 6"/>
                <a:gd name="T6" fmla="*/ 14 w 14"/>
                <a:gd name="T7" fmla="*/ 2 h 6"/>
                <a:gd name="T8" fmla="*/ 6 w 14"/>
                <a:gd name="T9" fmla="*/ 6 h 6"/>
                <a:gd name="T10" fmla="*/ 0 w 14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6"/>
                <a:gd name="T20" fmla="*/ 14 w 1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6">
                  <a:moveTo>
                    <a:pt x="0" y="6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9" name="Freeform 131"/>
            <p:cNvSpPr>
              <a:spLocks/>
            </p:cNvSpPr>
            <p:nvPr/>
          </p:nvSpPr>
          <p:spPr bwMode="auto">
            <a:xfrm>
              <a:off x="6889751" y="3754438"/>
              <a:ext cx="22225" cy="9525"/>
            </a:xfrm>
            <a:custGeom>
              <a:avLst/>
              <a:gdLst>
                <a:gd name="T0" fmla="*/ 0 w 14"/>
                <a:gd name="T1" fmla="*/ 6 h 6"/>
                <a:gd name="T2" fmla="*/ 0 w 14"/>
                <a:gd name="T3" fmla="*/ 2 h 6"/>
                <a:gd name="T4" fmla="*/ 8 w 14"/>
                <a:gd name="T5" fmla="*/ 0 h 6"/>
                <a:gd name="T6" fmla="*/ 14 w 14"/>
                <a:gd name="T7" fmla="*/ 2 h 6"/>
                <a:gd name="T8" fmla="*/ 6 w 14"/>
                <a:gd name="T9" fmla="*/ 6 h 6"/>
                <a:gd name="T10" fmla="*/ 0 w 14"/>
                <a:gd name="T11" fmla="*/ 6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6"/>
                <a:gd name="T20" fmla="*/ 14 w 14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6">
                  <a:moveTo>
                    <a:pt x="0" y="6"/>
                  </a:moveTo>
                  <a:lnTo>
                    <a:pt x="0" y="2"/>
                  </a:lnTo>
                  <a:lnTo>
                    <a:pt x="8" y="0"/>
                  </a:lnTo>
                  <a:lnTo>
                    <a:pt x="14" y="2"/>
                  </a:lnTo>
                  <a:lnTo>
                    <a:pt x="6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0" name="Freeform 132"/>
            <p:cNvSpPr>
              <a:spLocks/>
            </p:cNvSpPr>
            <p:nvPr/>
          </p:nvSpPr>
          <p:spPr bwMode="auto">
            <a:xfrm>
              <a:off x="7062788" y="3803650"/>
              <a:ext cx="33338" cy="20638"/>
            </a:xfrm>
            <a:custGeom>
              <a:avLst/>
              <a:gdLst>
                <a:gd name="T0" fmla="*/ 0 w 21"/>
                <a:gd name="T1" fmla="*/ 6 h 13"/>
                <a:gd name="T2" fmla="*/ 8 w 21"/>
                <a:gd name="T3" fmla="*/ 9 h 13"/>
                <a:gd name="T4" fmla="*/ 8 w 21"/>
                <a:gd name="T5" fmla="*/ 13 h 13"/>
                <a:gd name="T6" fmla="*/ 21 w 21"/>
                <a:gd name="T7" fmla="*/ 13 h 13"/>
                <a:gd name="T8" fmla="*/ 14 w 21"/>
                <a:gd name="T9" fmla="*/ 2 h 13"/>
                <a:gd name="T10" fmla="*/ 6 w 21"/>
                <a:gd name="T11" fmla="*/ 0 h 13"/>
                <a:gd name="T12" fmla="*/ 0 w 21"/>
                <a:gd name="T13" fmla="*/ 6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3"/>
                <a:gd name="T23" fmla="*/ 21 w 21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3">
                  <a:moveTo>
                    <a:pt x="0" y="6"/>
                  </a:moveTo>
                  <a:lnTo>
                    <a:pt x="8" y="9"/>
                  </a:lnTo>
                  <a:lnTo>
                    <a:pt x="8" y="13"/>
                  </a:lnTo>
                  <a:lnTo>
                    <a:pt x="21" y="13"/>
                  </a:lnTo>
                  <a:lnTo>
                    <a:pt x="14" y="2"/>
                  </a:lnTo>
                  <a:lnTo>
                    <a:pt x="6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1" name="Freeform 133"/>
            <p:cNvSpPr>
              <a:spLocks/>
            </p:cNvSpPr>
            <p:nvPr/>
          </p:nvSpPr>
          <p:spPr bwMode="auto">
            <a:xfrm>
              <a:off x="7062788" y="3803650"/>
              <a:ext cx="33338" cy="20638"/>
            </a:xfrm>
            <a:custGeom>
              <a:avLst/>
              <a:gdLst>
                <a:gd name="T0" fmla="*/ 0 w 21"/>
                <a:gd name="T1" fmla="*/ 6 h 13"/>
                <a:gd name="T2" fmla="*/ 8 w 21"/>
                <a:gd name="T3" fmla="*/ 9 h 13"/>
                <a:gd name="T4" fmla="*/ 8 w 21"/>
                <a:gd name="T5" fmla="*/ 13 h 13"/>
                <a:gd name="T6" fmla="*/ 21 w 21"/>
                <a:gd name="T7" fmla="*/ 13 h 13"/>
                <a:gd name="T8" fmla="*/ 14 w 21"/>
                <a:gd name="T9" fmla="*/ 2 h 13"/>
                <a:gd name="T10" fmla="*/ 6 w 21"/>
                <a:gd name="T11" fmla="*/ 0 h 13"/>
                <a:gd name="T12" fmla="*/ 0 w 21"/>
                <a:gd name="T13" fmla="*/ 6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3"/>
                <a:gd name="T23" fmla="*/ 21 w 21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3">
                  <a:moveTo>
                    <a:pt x="0" y="6"/>
                  </a:moveTo>
                  <a:lnTo>
                    <a:pt x="8" y="9"/>
                  </a:lnTo>
                  <a:lnTo>
                    <a:pt x="8" y="13"/>
                  </a:lnTo>
                  <a:lnTo>
                    <a:pt x="21" y="13"/>
                  </a:lnTo>
                  <a:lnTo>
                    <a:pt x="14" y="2"/>
                  </a:lnTo>
                  <a:lnTo>
                    <a:pt x="6" y="0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2" name="Freeform 134"/>
            <p:cNvSpPr>
              <a:spLocks/>
            </p:cNvSpPr>
            <p:nvPr/>
          </p:nvSpPr>
          <p:spPr bwMode="auto">
            <a:xfrm>
              <a:off x="7075488" y="3767138"/>
              <a:ext cx="82550" cy="33338"/>
            </a:xfrm>
            <a:custGeom>
              <a:avLst/>
              <a:gdLst>
                <a:gd name="T0" fmla="*/ 0 w 52"/>
                <a:gd name="T1" fmla="*/ 19 h 21"/>
                <a:gd name="T2" fmla="*/ 12 w 52"/>
                <a:gd name="T3" fmla="*/ 21 h 21"/>
                <a:gd name="T4" fmla="*/ 25 w 52"/>
                <a:gd name="T5" fmla="*/ 11 h 21"/>
                <a:gd name="T6" fmla="*/ 52 w 52"/>
                <a:gd name="T7" fmla="*/ 4 h 21"/>
                <a:gd name="T8" fmla="*/ 50 w 52"/>
                <a:gd name="T9" fmla="*/ 0 h 21"/>
                <a:gd name="T10" fmla="*/ 27 w 52"/>
                <a:gd name="T11" fmla="*/ 4 h 21"/>
                <a:gd name="T12" fmla="*/ 6 w 52"/>
                <a:gd name="T13" fmla="*/ 11 h 21"/>
                <a:gd name="T14" fmla="*/ 0 w 52"/>
                <a:gd name="T15" fmla="*/ 19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21"/>
                <a:gd name="T26" fmla="*/ 52 w 52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21">
                  <a:moveTo>
                    <a:pt x="0" y="19"/>
                  </a:moveTo>
                  <a:lnTo>
                    <a:pt x="12" y="21"/>
                  </a:lnTo>
                  <a:lnTo>
                    <a:pt x="25" y="11"/>
                  </a:lnTo>
                  <a:lnTo>
                    <a:pt x="52" y="4"/>
                  </a:lnTo>
                  <a:lnTo>
                    <a:pt x="50" y="0"/>
                  </a:lnTo>
                  <a:lnTo>
                    <a:pt x="27" y="4"/>
                  </a:lnTo>
                  <a:lnTo>
                    <a:pt x="6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3" name="Freeform 135"/>
            <p:cNvSpPr>
              <a:spLocks/>
            </p:cNvSpPr>
            <p:nvPr/>
          </p:nvSpPr>
          <p:spPr bwMode="auto">
            <a:xfrm>
              <a:off x="7075488" y="3767138"/>
              <a:ext cx="82550" cy="33338"/>
            </a:xfrm>
            <a:custGeom>
              <a:avLst/>
              <a:gdLst>
                <a:gd name="T0" fmla="*/ 0 w 52"/>
                <a:gd name="T1" fmla="*/ 19 h 21"/>
                <a:gd name="T2" fmla="*/ 12 w 52"/>
                <a:gd name="T3" fmla="*/ 21 h 21"/>
                <a:gd name="T4" fmla="*/ 25 w 52"/>
                <a:gd name="T5" fmla="*/ 11 h 21"/>
                <a:gd name="T6" fmla="*/ 52 w 52"/>
                <a:gd name="T7" fmla="*/ 4 h 21"/>
                <a:gd name="T8" fmla="*/ 50 w 52"/>
                <a:gd name="T9" fmla="*/ 0 h 21"/>
                <a:gd name="T10" fmla="*/ 27 w 52"/>
                <a:gd name="T11" fmla="*/ 4 h 21"/>
                <a:gd name="T12" fmla="*/ 6 w 52"/>
                <a:gd name="T13" fmla="*/ 11 h 21"/>
                <a:gd name="T14" fmla="*/ 0 w 52"/>
                <a:gd name="T15" fmla="*/ 19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21"/>
                <a:gd name="T26" fmla="*/ 52 w 52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21">
                  <a:moveTo>
                    <a:pt x="0" y="19"/>
                  </a:moveTo>
                  <a:lnTo>
                    <a:pt x="12" y="21"/>
                  </a:lnTo>
                  <a:lnTo>
                    <a:pt x="25" y="11"/>
                  </a:lnTo>
                  <a:lnTo>
                    <a:pt x="52" y="4"/>
                  </a:lnTo>
                  <a:lnTo>
                    <a:pt x="50" y="0"/>
                  </a:lnTo>
                  <a:lnTo>
                    <a:pt x="27" y="4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4" name="Freeform 136"/>
            <p:cNvSpPr>
              <a:spLocks/>
            </p:cNvSpPr>
            <p:nvPr/>
          </p:nvSpPr>
          <p:spPr bwMode="auto">
            <a:xfrm>
              <a:off x="6716713" y="3940175"/>
              <a:ext cx="23813" cy="20638"/>
            </a:xfrm>
            <a:custGeom>
              <a:avLst/>
              <a:gdLst>
                <a:gd name="T0" fmla="*/ 2 w 15"/>
                <a:gd name="T1" fmla="*/ 13 h 13"/>
                <a:gd name="T2" fmla="*/ 13 w 15"/>
                <a:gd name="T3" fmla="*/ 13 h 13"/>
                <a:gd name="T4" fmla="*/ 15 w 15"/>
                <a:gd name="T5" fmla="*/ 4 h 13"/>
                <a:gd name="T6" fmla="*/ 10 w 15"/>
                <a:gd name="T7" fmla="*/ 0 h 13"/>
                <a:gd name="T8" fmla="*/ 0 w 15"/>
                <a:gd name="T9" fmla="*/ 5 h 13"/>
                <a:gd name="T10" fmla="*/ 4 w 15"/>
                <a:gd name="T11" fmla="*/ 9 h 13"/>
                <a:gd name="T12" fmla="*/ 2 w 15"/>
                <a:gd name="T13" fmla="*/ 13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3"/>
                <a:gd name="T23" fmla="*/ 15 w 15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3">
                  <a:moveTo>
                    <a:pt x="2" y="13"/>
                  </a:moveTo>
                  <a:lnTo>
                    <a:pt x="13" y="13"/>
                  </a:lnTo>
                  <a:lnTo>
                    <a:pt x="15" y="4"/>
                  </a:lnTo>
                  <a:lnTo>
                    <a:pt x="10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5" name="Freeform 137"/>
            <p:cNvSpPr>
              <a:spLocks/>
            </p:cNvSpPr>
            <p:nvPr/>
          </p:nvSpPr>
          <p:spPr bwMode="auto">
            <a:xfrm>
              <a:off x="6716713" y="3940175"/>
              <a:ext cx="23813" cy="20638"/>
            </a:xfrm>
            <a:custGeom>
              <a:avLst/>
              <a:gdLst>
                <a:gd name="T0" fmla="*/ 2 w 15"/>
                <a:gd name="T1" fmla="*/ 13 h 13"/>
                <a:gd name="T2" fmla="*/ 13 w 15"/>
                <a:gd name="T3" fmla="*/ 13 h 13"/>
                <a:gd name="T4" fmla="*/ 15 w 15"/>
                <a:gd name="T5" fmla="*/ 4 h 13"/>
                <a:gd name="T6" fmla="*/ 10 w 15"/>
                <a:gd name="T7" fmla="*/ 0 h 13"/>
                <a:gd name="T8" fmla="*/ 0 w 15"/>
                <a:gd name="T9" fmla="*/ 5 h 13"/>
                <a:gd name="T10" fmla="*/ 4 w 15"/>
                <a:gd name="T11" fmla="*/ 9 h 13"/>
                <a:gd name="T12" fmla="*/ 2 w 15"/>
                <a:gd name="T13" fmla="*/ 13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3"/>
                <a:gd name="T23" fmla="*/ 15 w 15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3">
                  <a:moveTo>
                    <a:pt x="2" y="13"/>
                  </a:moveTo>
                  <a:lnTo>
                    <a:pt x="13" y="13"/>
                  </a:lnTo>
                  <a:lnTo>
                    <a:pt x="15" y="4"/>
                  </a:lnTo>
                  <a:lnTo>
                    <a:pt x="10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2" y="13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6" name="Freeform 138"/>
            <p:cNvSpPr>
              <a:spLocks/>
            </p:cNvSpPr>
            <p:nvPr/>
          </p:nvSpPr>
          <p:spPr bwMode="auto">
            <a:xfrm>
              <a:off x="6737351" y="3917950"/>
              <a:ext cx="46038" cy="58738"/>
            </a:xfrm>
            <a:custGeom>
              <a:avLst/>
              <a:gdLst>
                <a:gd name="T0" fmla="*/ 0 w 29"/>
                <a:gd name="T1" fmla="*/ 8 h 37"/>
                <a:gd name="T2" fmla="*/ 6 w 29"/>
                <a:gd name="T3" fmla="*/ 0 h 37"/>
                <a:gd name="T4" fmla="*/ 12 w 29"/>
                <a:gd name="T5" fmla="*/ 0 h 37"/>
                <a:gd name="T6" fmla="*/ 8 w 29"/>
                <a:gd name="T7" fmla="*/ 4 h 37"/>
                <a:gd name="T8" fmla="*/ 16 w 29"/>
                <a:gd name="T9" fmla="*/ 6 h 37"/>
                <a:gd name="T10" fmla="*/ 12 w 29"/>
                <a:gd name="T11" fmla="*/ 12 h 37"/>
                <a:gd name="T12" fmla="*/ 18 w 29"/>
                <a:gd name="T13" fmla="*/ 14 h 37"/>
                <a:gd name="T14" fmla="*/ 23 w 29"/>
                <a:gd name="T15" fmla="*/ 21 h 37"/>
                <a:gd name="T16" fmla="*/ 23 w 29"/>
                <a:gd name="T17" fmla="*/ 25 h 37"/>
                <a:gd name="T18" fmla="*/ 29 w 29"/>
                <a:gd name="T19" fmla="*/ 25 h 37"/>
                <a:gd name="T20" fmla="*/ 27 w 29"/>
                <a:gd name="T21" fmla="*/ 31 h 37"/>
                <a:gd name="T22" fmla="*/ 2 w 29"/>
                <a:gd name="T23" fmla="*/ 37 h 37"/>
                <a:gd name="T24" fmla="*/ 10 w 29"/>
                <a:gd name="T25" fmla="*/ 31 h 37"/>
                <a:gd name="T26" fmla="*/ 4 w 29"/>
                <a:gd name="T27" fmla="*/ 29 h 37"/>
                <a:gd name="T28" fmla="*/ 6 w 29"/>
                <a:gd name="T29" fmla="*/ 25 h 37"/>
                <a:gd name="T30" fmla="*/ 12 w 29"/>
                <a:gd name="T31" fmla="*/ 21 h 37"/>
                <a:gd name="T32" fmla="*/ 12 w 29"/>
                <a:gd name="T33" fmla="*/ 16 h 37"/>
                <a:gd name="T34" fmla="*/ 4 w 29"/>
                <a:gd name="T35" fmla="*/ 18 h 37"/>
                <a:gd name="T36" fmla="*/ 4 w 29"/>
                <a:gd name="T37" fmla="*/ 8 h 37"/>
                <a:gd name="T38" fmla="*/ 0 w 29"/>
                <a:gd name="T39" fmla="*/ 8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"/>
                <a:gd name="T61" fmla="*/ 0 h 37"/>
                <a:gd name="T62" fmla="*/ 29 w 29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" h="37">
                  <a:moveTo>
                    <a:pt x="0" y="8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16" y="6"/>
                  </a:lnTo>
                  <a:lnTo>
                    <a:pt x="12" y="12"/>
                  </a:lnTo>
                  <a:lnTo>
                    <a:pt x="18" y="14"/>
                  </a:lnTo>
                  <a:lnTo>
                    <a:pt x="23" y="21"/>
                  </a:lnTo>
                  <a:lnTo>
                    <a:pt x="23" y="25"/>
                  </a:lnTo>
                  <a:lnTo>
                    <a:pt x="29" y="25"/>
                  </a:lnTo>
                  <a:lnTo>
                    <a:pt x="27" y="31"/>
                  </a:lnTo>
                  <a:lnTo>
                    <a:pt x="2" y="37"/>
                  </a:lnTo>
                  <a:lnTo>
                    <a:pt x="10" y="31"/>
                  </a:lnTo>
                  <a:lnTo>
                    <a:pt x="4" y="29"/>
                  </a:lnTo>
                  <a:lnTo>
                    <a:pt x="6" y="25"/>
                  </a:lnTo>
                  <a:lnTo>
                    <a:pt x="12" y="21"/>
                  </a:lnTo>
                  <a:lnTo>
                    <a:pt x="12" y="16"/>
                  </a:lnTo>
                  <a:lnTo>
                    <a:pt x="4" y="18"/>
                  </a:lnTo>
                  <a:lnTo>
                    <a:pt x="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7" name="Freeform 139"/>
            <p:cNvSpPr>
              <a:spLocks/>
            </p:cNvSpPr>
            <p:nvPr/>
          </p:nvSpPr>
          <p:spPr bwMode="auto">
            <a:xfrm>
              <a:off x="6737351" y="3917950"/>
              <a:ext cx="46038" cy="58738"/>
            </a:xfrm>
            <a:custGeom>
              <a:avLst/>
              <a:gdLst>
                <a:gd name="T0" fmla="*/ 0 w 29"/>
                <a:gd name="T1" fmla="*/ 8 h 37"/>
                <a:gd name="T2" fmla="*/ 6 w 29"/>
                <a:gd name="T3" fmla="*/ 0 h 37"/>
                <a:gd name="T4" fmla="*/ 12 w 29"/>
                <a:gd name="T5" fmla="*/ 0 h 37"/>
                <a:gd name="T6" fmla="*/ 8 w 29"/>
                <a:gd name="T7" fmla="*/ 4 h 37"/>
                <a:gd name="T8" fmla="*/ 16 w 29"/>
                <a:gd name="T9" fmla="*/ 6 h 37"/>
                <a:gd name="T10" fmla="*/ 12 w 29"/>
                <a:gd name="T11" fmla="*/ 12 h 37"/>
                <a:gd name="T12" fmla="*/ 18 w 29"/>
                <a:gd name="T13" fmla="*/ 14 h 37"/>
                <a:gd name="T14" fmla="*/ 23 w 29"/>
                <a:gd name="T15" fmla="*/ 21 h 37"/>
                <a:gd name="T16" fmla="*/ 23 w 29"/>
                <a:gd name="T17" fmla="*/ 25 h 37"/>
                <a:gd name="T18" fmla="*/ 29 w 29"/>
                <a:gd name="T19" fmla="*/ 25 h 37"/>
                <a:gd name="T20" fmla="*/ 27 w 29"/>
                <a:gd name="T21" fmla="*/ 31 h 37"/>
                <a:gd name="T22" fmla="*/ 2 w 29"/>
                <a:gd name="T23" fmla="*/ 37 h 37"/>
                <a:gd name="T24" fmla="*/ 10 w 29"/>
                <a:gd name="T25" fmla="*/ 31 h 37"/>
                <a:gd name="T26" fmla="*/ 4 w 29"/>
                <a:gd name="T27" fmla="*/ 29 h 37"/>
                <a:gd name="T28" fmla="*/ 6 w 29"/>
                <a:gd name="T29" fmla="*/ 25 h 37"/>
                <a:gd name="T30" fmla="*/ 12 w 29"/>
                <a:gd name="T31" fmla="*/ 21 h 37"/>
                <a:gd name="T32" fmla="*/ 12 w 29"/>
                <a:gd name="T33" fmla="*/ 16 h 37"/>
                <a:gd name="T34" fmla="*/ 4 w 29"/>
                <a:gd name="T35" fmla="*/ 18 h 37"/>
                <a:gd name="T36" fmla="*/ 4 w 29"/>
                <a:gd name="T37" fmla="*/ 8 h 37"/>
                <a:gd name="T38" fmla="*/ 0 w 29"/>
                <a:gd name="T39" fmla="*/ 8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"/>
                <a:gd name="T61" fmla="*/ 0 h 37"/>
                <a:gd name="T62" fmla="*/ 29 w 29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" h="37">
                  <a:moveTo>
                    <a:pt x="0" y="8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8" y="4"/>
                  </a:lnTo>
                  <a:lnTo>
                    <a:pt x="16" y="6"/>
                  </a:lnTo>
                  <a:lnTo>
                    <a:pt x="12" y="12"/>
                  </a:lnTo>
                  <a:lnTo>
                    <a:pt x="18" y="14"/>
                  </a:lnTo>
                  <a:lnTo>
                    <a:pt x="23" y="21"/>
                  </a:lnTo>
                  <a:lnTo>
                    <a:pt x="23" y="25"/>
                  </a:lnTo>
                  <a:lnTo>
                    <a:pt x="29" y="25"/>
                  </a:lnTo>
                  <a:lnTo>
                    <a:pt x="27" y="31"/>
                  </a:lnTo>
                  <a:lnTo>
                    <a:pt x="2" y="37"/>
                  </a:lnTo>
                  <a:lnTo>
                    <a:pt x="10" y="31"/>
                  </a:lnTo>
                  <a:lnTo>
                    <a:pt x="4" y="29"/>
                  </a:lnTo>
                  <a:lnTo>
                    <a:pt x="6" y="25"/>
                  </a:lnTo>
                  <a:lnTo>
                    <a:pt x="12" y="21"/>
                  </a:lnTo>
                  <a:lnTo>
                    <a:pt x="12" y="16"/>
                  </a:lnTo>
                  <a:lnTo>
                    <a:pt x="4" y="18"/>
                  </a:lnTo>
                  <a:lnTo>
                    <a:pt x="4" y="8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8" name="Freeform 140"/>
            <p:cNvSpPr>
              <a:spLocks/>
            </p:cNvSpPr>
            <p:nvPr/>
          </p:nvSpPr>
          <p:spPr bwMode="auto">
            <a:xfrm>
              <a:off x="6819901" y="4024313"/>
              <a:ext cx="9525" cy="12700"/>
            </a:xfrm>
            <a:custGeom>
              <a:avLst/>
              <a:gdLst>
                <a:gd name="T0" fmla="*/ 0 w 6"/>
                <a:gd name="T1" fmla="*/ 2 h 8"/>
                <a:gd name="T2" fmla="*/ 0 w 6"/>
                <a:gd name="T3" fmla="*/ 8 h 8"/>
                <a:gd name="T4" fmla="*/ 2 w 6"/>
                <a:gd name="T5" fmla="*/ 8 h 8"/>
                <a:gd name="T6" fmla="*/ 6 w 6"/>
                <a:gd name="T7" fmla="*/ 4 h 8"/>
                <a:gd name="T8" fmla="*/ 2 w 6"/>
                <a:gd name="T9" fmla="*/ 0 h 8"/>
                <a:gd name="T10" fmla="*/ 0 w 6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8"/>
                <a:gd name="T20" fmla="*/ 6 w 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8">
                  <a:moveTo>
                    <a:pt x="0" y="2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9" name="Freeform 141"/>
            <p:cNvSpPr>
              <a:spLocks/>
            </p:cNvSpPr>
            <p:nvPr/>
          </p:nvSpPr>
          <p:spPr bwMode="auto">
            <a:xfrm>
              <a:off x="6819901" y="4024313"/>
              <a:ext cx="9525" cy="12700"/>
            </a:xfrm>
            <a:custGeom>
              <a:avLst/>
              <a:gdLst>
                <a:gd name="T0" fmla="*/ 0 w 6"/>
                <a:gd name="T1" fmla="*/ 2 h 8"/>
                <a:gd name="T2" fmla="*/ 0 w 6"/>
                <a:gd name="T3" fmla="*/ 8 h 8"/>
                <a:gd name="T4" fmla="*/ 2 w 6"/>
                <a:gd name="T5" fmla="*/ 8 h 8"/>
                <a:gd name="T6" fmla="*/ 6 w 6"/>
                <a:gd name="T7" fmla="*/ 4 h 8"/>
                <a:gd name="T8" fmla="*/ 2 w 6"/>
                <a:gd name="T9" fmla="*/ 0 h 8"/>
                <a:gd name="T10" fmla="*/ 0 w 6"/>
                <a:gd name="T11" fmla="*/ 2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8"/>
                <a:gd name="T20" fmla="*/ 6 w 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8">
                  <a:moveTo>
                    <a:pt x="0" y="2"/>
                  </a:moveTo>
                  <a:lnTo>
                    <a:pt x="0" y="8"/>
                  </a:lnTo>
                  <a:lnTo>
                    <a:pt x="2" y="8"/>
                  </a:lnTo>
                  <a:lnTo>
                    <a:pt x="6" y="4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0" name="Freeform 142"/>
            <p:cNvSpPr>
              <a:spLocks/>
            </p:cNvSpPr>
            <p:nvPr/>
          </p:nvSpPr>
          <p:spPr bwMode="auto">
            <a:xfrm>
              <a:off x="6843713" y="4043363"/>
              <a:ext cx="15875" cy="7938"/>
            </a:xfrm>
            <a:custGeom>
              <a:avLst/>
              <a:gdLst>
                <a:gd name="T0" fmla="*/ 0 w 10"/>
                <a:gd name="T1" fmla="*/ 2 h 5"/>
                <a:gd name="T2" fmla="*/ 8 w 10"/>
                <a:gd name="T3" fmla="*/ 5 h 5"/>
                <a:gd name="T4" fmla="*/ 10 w 10"/>
                <a:gd name="T5" fmla="*/ 0 h 5"/>
                <a:gd name="T6" fmla="*/ 0 w 10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5"/>
                <a:gd name="T14" fmla="*/ 10 w 1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5">
                  <a:moveTo>
                    <a:pt x="0" y="2"/>
                  </a:moveTo>
                  <a:lnTo>
                    <a:pt x="8" y="5"/>
                  </a:lnTo>
                  <a:lnTo>
                    <a:pt x="1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1" name="Freeform 143"/>
            <p:cNvSpPr>
              <a:spLocks/>
            </p:cNvSpPr>
            <p:nvPr/>
          </p:nvSpPr>
          <p:spPr bwMode="auto">
            <a:xfrm>
              <a:off x="6843713" y="4043363"/>
              <a:ext cx="15875" cy="7938"/>
            </a:xfrm>
            <a:custGeom>
              <a:avLst/>
              <a:gdLst>
                <a:gd name="T0" fmla="*/ 0 w 10"/>
                <a:gd name="T1" fmla="*/ 2 h 5"/>
                <a:gd name="T2" fmla="*/ 8 w 10"/>
                <a:gd name="T3" fmla="*/ 5 h 5"/>
                <a:gd name="T4" fmla="*/ 10 w 10"/>
                <a:gd name="T5" fmla="*/ 0 h 5"/>
                <a:gd name="T6" fmla="*/ 0 w 10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5"/>
                <a:gd name="T14" fmla="*/ 10 w 1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5">
                  <a:moveTo>
                    <a:pt x="0" y="2"/>
                  </a:moveTo>
                  <a:lnTo>
                    <a:pt x="8" y="5"/>
                  </a:lnTo>
                  <a:lnTo>
                    <a:pt x="10" y="0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2" name="Freeform 144"/>
            <p:cNvSpPr>
              <a:spLocks/>
            </p:cNvSpPr>
            <p:nvPr/>
          </p:nvSpPr>
          <p:spPr bwMode="auto">
            <a:xfrm>
              <a:off x="6719888" y="3760788"/>
              <a:ext cx="1128713" cy="466725"/>
            </a:xfrm>
            <a:custGeom>
              <a:avLst/>
              <a:gdLst>
                <a:gd name="T0" fmla="*/ 186 w 711"/>
                <a:gd name="T1" fmla="*/ 248 h 294"/>
                <a:gd name="T2" fmla="*/ 245 w 711"/>
                <a:gd name="T3" fmla="*/ 229 h 294"/>
                <a:gd name="T4" fmla="*/ 205 w 711"/>
                <a:gd name="T5" fmla="*/ 210 h 294"/>
                <a:gd name="T6" fmla="*/ 270 w 711"/>
                <a:gd name="T7" fmla="*/ 220 h 294"/>
                <a:gd name="T8" fmla="*/ 308 w 711"/>
                <a:gd name="T9" fmla="*/ 273 h 294"/>
                <a:gd name="T10" fmla="*/ 358 w 711"/>
                <a:gd name="T11" fmla="*/ 229 h 294"/>
                <a:gd name="T12" fmla="*/ 391 w 711"/>
                <a:gd name="T13" fmla="*/ 279 h 294"/>
                <a:gd name="T14" fmla="*/ 391 w 711"/>
                <a:gd name="T15" fmla="*/ 277 h 294"/>
                <a:gd name="T16" fmla="*/ 421 w 711"/>
                <a:gd name="T17" fmla="*/ 264 h 294"/>
                <a:gd name="T18" fmla="*/ 435 w 711"/>
                <a:gd name="T19" fmla="*/ 231 h 294"/>
                <a:gd name="T20" fmla="*/ 464 w 711"/>
                <a:gd name="T21" fmla="*/ 180 h 294"/>
                <a:gd name="T22" fmla="*/ 481 w 711"/>
                <a:gd name="T23" fmla="*/ 174 h 294"/>
                <a:gd name="T24" fmla="*/ 504 w 711"/>
                <a:gd name="T25" fmla="*/ 159 h 294"/>
                <a:gd name="T26" fmla="*/ 515 w 711"/>
                <a:gd name="T27" fmla="*/ 117 h 294"/>
                <a:gd name="T28" fmla="*/ 604 w 711"/>
                <a:gd name="T29" fmla="*/ 84 h 294"/>
                <a:gd name="T30" fmla="*/ 592 w 711"/>
                <a:gd name="T31" fmla="*/ 130 h 294"/>
                <a:gd name="T32" fmla="*/ 640 w 711"/>
                <a:gd name="T33" fmla="*/ 94 h 294"/>
                <a:gd name="T34" fmla="*/ 701 w 711"/>
                <a:gd name="T35" fmla="*/ 73 h 294"/>
                <a:gd name="T36" fmla="*/ 638 w 711"/>
                <a:gd name="T37" fmla="*/ 50 h 294"/>
                <a:gd name="T38" fmla="*/ 565 w 711"/>
                <a:gd name="T39" fmla="*/ 33 h 294"/>
                <a:gd name="T40" fmla="*/ 494 w 711"/>
                <a:gd name="T41" fmla="*/ 27 h 294"/>
                <a:gd name="T42" fmla="*/ 412 w 711"/>
                <a:gd name="T43" fmla="*/ 27 h 294"/>
                <a:gd name="T44" fmla="*/ 416 w 711"/>
                <a:gd name="T45" fmla="*/ 4 h 294"/>
                <a:gd name="T46" fmla="*/ 341 w 711"/>
                <a:gd name="T47" fmla="*/ 23 h 294"/>
                <a:gd name="T48" fmla="*/ 312 w 711"/>
                <a:gd name="T49" fmla="*/ 38 h 294"/>
                <a:gd name="T50" fmla="*/ 293 w 711"/>
                <a:gd name="T51" fmla="*/ 55 h 294"/>
                <a:gd name="T52" fmla="*/ 276 w 711"/>
                <a:gd name="T53" fmla="*/ 54 h 294"/>
                <a:gd name="T54" fmla="*/ 224 w 711"/>
                <a:gd name="T55" fmla="*/ 50 h 294"/>
                <a:gd name="T56" fmla="*/ 176 w 711"/>
                <a:gd name="T57" fmla="*/ 67 h 294"/>
                <a:gd name="T58" fmla="*/ 157 w 711"/>
                <a:gd name="T59" fmla="*/ 65 h 294"/>
                <a:gd name="T60" fmla="*/ 147 w 711"/>
                <a:gd name="T61" fmla="*/ 44 h 294"/>
                <a:gd name="T62" fmla="*/ 115 w 711"/>
                <a:gd name="T63" fmla="*/ 44 h 294"/>
                <a:gd name="T64" fmla="*/ 88 w 711"/>
                <a:gd name="T65" fmla="*/ 54 h 294"/>
                <a:gd name="T66" fmla="*/ 52 w 711"/>
                <a:gd name="T67" fmla="*/ 88 h 294"/>
                <a:gd name="T68" fmla="*/ 78 w 711"/>
                <a:gd name="T69" fmla="*/ 107 h 294"/>
                <a:gd name="T70" fmla="*/ 100 w 711"/>
                <a:gd name="T71" fmla="*/ 94 h 294"/>
                <a:gd name="T72" fmla="*/ 119 w 711"/>
                <a:gd name="T73" fmla="*/ 65 h 294"/>
                <a:gd name="T74" fmla="*/ 132 w 711"/>
                <a:gd name="T75" fmla="*/ 90 h 294"/>
                <a:gd name="T76" fmla="*/ 109 w 711"/>
                <a:gd name="T77" fmla="*/ 107 h 294"/>
                <a:gd name="T78" fmla="*/ 78 w 711"/>
                <a:gd name="T79" fmla="*/ 117 h 294"/>
                <a:gd name="T80" fmla="*/ 63 w 711"/>
                <a:gd name="T81" fmla="*/ 107 h 294"/>
                <a:gd name="T82" fmla="*/ 52 w 711"/>
                <a:gd name="T83" fmla="*/ 128 h 294"/>
                <a:gd name="T84" fmla="*/ 17 w 711"/>
                <a:gd name="T85" fmla="*/ 141 h 294"/>
                <a:gd name="T86" fmla="*/ 27 w 711"/>
                <a:gd name="T87" fmla="*/ 161 h 294"/>
                <a:gd name="T88" fmla="*/ 8 w 711"/>
                <a:gd name="T89" fmla="*/ 182 h 294"/>
                <a:gd name="T90" fmla="*/ 44 w 711"/>
                <a:gd name="T91" fmla="*/ 166 h 294"/>
                <a:gd name="T92" fmla="*/ 65 w 711"/>
                <a:gd name="T93" fmla="*/ 155 h 294"/>
                <a:gd name="T94" fmla="*/ 94 w 711"/>
                <a:gd name="T95" fmla="*/ 176 h 294"/>
                <a:gd name="T96" fmla="*/ 77 w 711"/>
                <a:gd name="T97" fmla="*/ 153 h 294"/>
                <a:gd name="T98" fmla="*/ 105 w 711"/>
                <a:gd name="T99" fmla="*/ 172 h 294"/>
                <a:gd name="T100" fmla="*/ 115 w 711"/>
                <a:gd name="T101" fmla="*/ 183 h 294"/>
                <a:gd name="T102" fmla="*/ 132 w 711"/>
                <a:gd name="T103" fmla="*/ 168 h 294"/>
                <a:gd name="T104" fmla="*/ 147 w 711"/>
                <a:gd name="T105" fmla="*/ 147 h 294"/>
                <a:gd name="T106" fmla="*/ 165 w 711"/>
                <a:gd name="T107" fmla="*/ 151 h 294"/>
                <a:gd name="T108" fmla="*/ 168 w 711"/>
                <a:gd name="T109" fmla="*/ 147 h 294"/>
                <a:gd name="T110" fmla="*/ 159 w 711"/>
                <a:gd name="T111" fmla="*/ 164 h 294"/>
                <a:gd name="T112" fmla="*/ 130 w 711"/>
                <a:gd name="T113" fmla="*/ 178 h 294"/>
                <a:gd name="T114" fmla="*/ 163 w 711"/>
                <a:gd name="T115" fmla="*/ 183 h 2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1"/>
                <a:gd name="T175" fmla="*/ 0 h 294"/>
                <a:gd name="T176" fmla="*/ 711 w 711"/>
                <a:gd name="T177" fmla="*/ 294 h 2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1" h="294">
                  <a:moveTo>
                    <a:pt x="147" y="206"/>
                  </a:moveTo>
                  <a:lnTo>
                    <a:pt x="157" y="208"/>
                  </a:lnTo>
                  <a:lnTo>
                    <a:pt x="170" y="226"/>
                  </a:lnTo>
                  <a:lnTo>
                    <a:pt x="178" y="239"/>
                  </a:lnTo>
                  <a:lnTo>
                    <a:pt x="186" y="248"/>
                  </a:lnTo>
                  <a:lnTo>
                    <a:pt x="188" y="260"/>
                  </a:lnTo>
                  <a:lnTo>
                    <a:pt x="207" y="256"/>
                  </a:lnTo>
                  <a:lnTo>
                    <a:pt x="228" y="247"/>
                  </a:lnTo>
                  <a:lnTo>
                    <a:pt x="239" y="241"/>
                  </a:lnTo>
                  <a:lnTo>
                    <a:pt x="245" y="229"/>
                  </a:lnTo>
                  <a:lnTo>
                    <a:pt x="232" y="218"/>
                  </a:lnTo>
                  <a:lnTo>
                    <a:pt x="226" y="226"/>
                  </a:lnTo>
                  <a:lnTo>
                    <a:pt x="220" y="226"/>
                  </a:lnTo>
                  <a:lnTo>
                    <a:pt x="214" y="222"/>
                  </a:lnTo>
                  <a:lnTo>
                    <a:pt x="205" y="210"/>
                  </a:lnTo>
                  <a:lnTo>
                    <a:pt x="205" y="206"/>
                  </a:lnTo>
                  <a:lnTo>
                    <a:pt x="211" y="206"/>
                  </a:lnTo>
                  <a:lnTo>
                    <a:pt x="216" y="212"/>
                  </a:lnTo>
                  <a:lnTo>
                    <a:pt x="237" y="220"/>
                  </a:lnTo>
                  <a:lnTo>
                    <a:pt x="270" y="220"/>
                  </a:lnTo>
                  <a:lnTo>
                    <a:pt x="283" y="235"/>
                  </a:lnTo>
                  <a:lnTo>
                    <a:pt x="289" y="233"/>
                  </a:lnTo>
                  <a:lnTo>
                    <a:pt x="297" y="250"/>
                  </a:lnTo>
                  <a:lnTo>
                    <a:pt x="301" y="262"/>
                  </a:lnTo>
                  <a:lnTo>
                    <a:pt x="308" y="273"/>
                  </a:lnTo>
                  <a:lnTo>
                    <a:pt x="318" y="268"/>
                  </a:lnTo>
                  <a:lnTo>
                    <a:pt x="318" y="250"/>
                  </a:lnTo>
                  <a:lnTo>
                    <a:pt x="347" y="231"/>
                  </a:lnTo>
                  <a:lnTo>
                    <a:pt x="354" y="231"/>
                  </a:lnTo>
                  <a:lnTo>
                    <a:pt x="358" y="229"/>
                  </a:lnTo>
                  <a:lnTo>
                    <a:pt x="370" y="243"/>
                  </a:lnTo>
                  <a:lnTo>
                    <a:pt x="370" y="250"/>
                  </a:lnTo>
                  <a:lnTo>
                    <a:pt x="377" y="247"/>
                  </a:lnTo>
                  <a:lnTo>
                    <a:pt x="383" y="273"/>
                  </a:lnTo>
                  <a:lnTo>
                    <a:pt x="391" y="279"/>
                  </a:lnTo>
                  <a:lnTo>
                    <a:pt x="395" y="289"/>
                  </a:lnTo>
                  <a:lnTo>
                    <a:pt x="404" y="294"/>
                  </a:lnTo>
                  <a:lnTo>
                    <a:pt x="402" y="283"/>
                  </a:lnTo>
                  <a:lnTo>
                    <a:pt x="391" y="277"/>
                  </a:lnTo>
                  <a:lnTo>
                    <a:pt x="387" y="268"/>
                  </a:lnTo>
                  <a:lnTo>
                    <a:pt x="391" y="258"/>
                  </a:lnTo>
                  <a:lnTo>
                    <a:pt x="402" y="266"/>
                  </a:lnTo>
                  <a:lnTo>
                    <a:pt x="406" y="273"/>
                  </a:lnTo>
                  <a:lnTo>
                    <a:pt x="421" y="264"/>
                  </a:lnTo>
                  <a:lnTo>
                    <a:pt x="421" y="252"/>
                  </a:lnTo>
                  <a:lnTo>
                    <a:pt x="410" y="241"/>
                  </a:lnTo>
                  <a:lnTo>
                    <a:pt x="418" y="233"/>
                  </a:lnTo>
                  <a:lnTo>
                    <a:pt x="425" y="237"/>
                  </a:lnTo>
                  <a:lnTo>
                    <a:pt x="435" y="231"/>
                  </a:lnTo>
                  <a:lnTo>
                    <a:pt x="456" y="222"/>
                  </a:lnTo>
                  <a:lnTo>
                    <a:pt x="467" y="201"/>
                  </a:lnTo>
                  <a:lnTo>
                    <a:pt x="458" y="189"/>
                  </a:lnTo>
                  <a:lnTo>
                    <a:pt x="469" y="182"/>
                  </a:lnTo>
                  <a:lnTo>
                    <a:pt x="464" y="180"/>
                  </a:lnTo>
                  <a:lnTo>
                    <a:pt x="458" y="182"/>
                  </a:lnTo>
                  <a:lnTo>
                    <a:pt x="452" y="178"/>
                  </a:lnTo>
                  <a:lnTo>
                    <a:pt x="467" y="168"/>
                  </a:lnTo>
                  <a:lnTo>
                    <a:pt x="466" y="176"/>
                  </a:lnTo>
                  <a:lnTo>
                    <a:pt x="481" y="174"/>
                  </a:lnTo>
                  <a:lnTo>
                    <a:pt x="485" y="180"/>
                  </a:lnTo>
                  <a:lnTo>
                    <a:pt x="483" y="191"/>
                  </a:lnTo>
                  <a:lnTo>
                    <a:pt x="494" y="185"/>
                  </a:lnTo>
                  <a:lnTo>
                    <a:pt x="487" y="172"/>
                  </a:lnTo>
                  <a:lnTo>
                    <a:pt x="504" y="159"/>
                  </a:lnTo>
                  <a:lnTo>
                    <a:pt x="508" y="162"/>
                  </a:lnTo>
                  <a:lnTo>
                    <a:pt x="533" y="141"/>
                  </a:lnTo>
                  <a:lnTo>
                    <a:pt x="538" y="126"/>
                  </a:lnTo>
                  <a:lnTo>
                    <a:pt x="531" y="118"/>
                  </a:lnTo>
                  <a:lnTo>
                    <a:pt x="515" y="117"/>
                  </a:lnTo>
                  <a:lnTo>
                    <a:pt x="542" y="96"/>
                  </a:lnTo>
                  <a:lnTo>
                    <a:pt x="563" y="96"/>
                  </a:lnTo>
                  <a:lnTo>
                    <a:pt x="584" y="96"/>
                  </a:lnTo>
                  <a:lnTo>
                    <a:pt x="594" y="86"/>
                  </a:lnTo>
                  <a:lnTo>
                    <a:pt x="604" y="84"/>
                  </a:lnTo>
                  <a:lnTo>
                    <a:pt x="604" y="90"/>
                  </a:lnTo>
                  <a:lnTo>
                    <a:pt x="617" y="82"/>
                  </a:lnTo>
                  <a:lnTo>
                    <a:pt x="592" y="103"/>
                  </a:lnTo>
                  <a:lnTo>
                    <a:pt x="588" y="107"/>
                  </a:lnTo>
                  <a:lnTo>
                    <a:pt x="592" y="130"/>
                  </a:lnTo>
                  <a:lnTo>
                    <a:pt x="611" y="117"/>
                  </a:lnTo>
                  <a:lnTo>
                    <a:pt x="609" y="101"/>
                  </a:lnTo>
                  <a:lnTo>
                    <a:pt x="615" y="94"/>
                  </a:lnTo>
                  <a:lnTo>
                    <a:pt x="632" y="90"/>
                  </a:lnTo>
                  <a:lnTo>
                    <a:pt x="640" y="94"/>
                  </a:lnTo>
                  <a:lnTo>
                    <a:pt x="665" y="82"/>
                  </a:lnTo>
                  <a:lnTo>
                    <a:pt x="673" y="78"/>
                  </a:lnTo>
                  <a:lnTo>
                    <a:pt x="669" y="71"/>
                  </a:lnTo>
                  <a:lnTo>
                    <a:pt x="680" y="67"/>
                  </a:lnTo>
                  <a:lnTo>
                    <a:pt x="701" y="73"/>
                  </a:lnTo>
                  <a:lnTo>
                    <a:pt x="711" y="65"/>
                  </a:lnTo>
                  <a:lnTo>
                    <a:pt x="692" y="55"/>
                  </a:lnTo>
                  <a:lnTo>
                    <a:pt x="669" y="48"/>
                  </a:lnTo>
                  <a:lnTo>
                    <a:pt x="640" y="44"/>
                  </a:lnTo>
                  <a:lnTo>
                    <a:pt x="638" y="50"/>
                  </a:lnTo>
                  <a:lnTo>
                    <a:pt x="627" y="48"/>
                  </a:lnTo>
                  <a:lnTo>
                    <a:pt x="607" y="48"/>
                  </a:lnTo>
                  <a:lnTo>
                    <a:pt x="600" y="38"/>
                  </a:lnTo>
                  <a:lnTo>
                    <a:pt x="577" y="40"/>
                  </a:lnTo>
                  <a:lnTo>
                    <a:pt x="565" y="33"/>
                  </a:lnTo>
                  <a:lnTo>
                    <a:pt x="536" y="29"/>
                  </a:lnTo>
                  <a:lnTo>
                    <a:pt x="525" y="38"/>
                  </a:lnTo>
                  <a:lnTo>
                    <a:pt x="506" y="33"/>
                  </a:lnTo>
                  <a:lnTo>
                    <a:pt x="500" y="40"/>
                  </a:lnTo>
                  <a:lnTo>
                    <a:pt x="494" y="27"/>
                  </a:lnTo>
                  <a:lnTo>
                    <a:pt x="473" y="23"/>
                  </a:lnTo>
                  <a:lnTo>
                    <a:pt x="471" y="27"/>
                  </a:lnTo>
                  <a:lnTo>
                    <a:pt x="446" y="23"/>
                  </a:lnTo>
                  <a:lnTo>
                    <a:pt x="427" y="23"/>
                  </a:lnTo>
                  <a:lnTo>
                    <a:pt x="412" y="27"/>
                  </a:lnTo>
                  <a:lnTo>
                    <a:pt x="437" y="15"/>
                  </a:lnTo>
                  <a:lnTo>
                    <a:pt x="439" y="11"/>
                  </a:lnTo>
                  <a:lnTo>
                    <a:pt x="429" y="6"/>
                  </a:lnTo>
                  <a:lnTo>
                    <a:pt x="412" y="8"/>
                  </a:lnTo>
                  <a:lnTo>
                    <a:pt x="416" y="4"/>
                  </a:lnTo>
                  <a:lnTo>
                    <a:pt x="404" y="0"/>
                  </a:lnTo>
                  <a:lnTo>
                    <a:pt x="385" y="8"/>
                  </a:lnTo>
                  <a:lnTo>
                    <a:pt x="366" y="11"/>
                  </a:lnTo>
                  <a:lnTo>
                    <a:pt x="345" y="15"/>
                  </a:lnTo>
                  <a:lnTo>
                    <a:pt x="341" y="23"/>
                  </a:lnTo>
                  <a:lnTo>
                    <a:pt x="320" y="25"/>
                  </a:lnTo>
                  <a:lnTo>
                    <a:pt x="322" y="31"/>
                  </a:lnTo>
                  <a:lnTo>
                    <a:pt x="329" y="34"/>
                  </a:lnTo>
                  <a:lnTo>
                    <a:pt x="312" y="31"/>
                  </a:lnTo>
                  <a:lnTo>
                    <a:pt x="312" y="38"/>
                  </a:lnTo>
                  <a:lnTo>
                    <a:pt x="303" y="36"/>
                  </a:lnTo>
                  <a:lnTo>
                    <a:pt x="301" y="33"/>
                  </a:lnTo>
                  <a:lnTo>
                    <a:pt x="293" y="36"/>
                  </a:lnTo>
                  <a:lnTo>
                    <a:pt x="297" y="40"/>
                  </a:lnTo>
                  <a:lnTo>
                    <a:pt x="293" y="55"/>
                  </a:lnTo>
                  <a:lnTo>
                    <a:pt x="287" y="27"/>
                  </a:lnTo>
                  <a:lnTo>
                    <a:pt x="280" y="27"/>
                  </a:lnTo>
                  <a:lnTo>
                    <a:pt x="272" y="46"/>
                  </a:lnTo>
                  <a:lnTo>
                    <a:pt x="280" y="50"/>
                  </a:lnTo>
                  <a:lnTo>
                    <a:pt x="276" y="54"/>
                  </a:lnTo>
                  <a:lnTo>
                    <a:pt x="262" y="46"/>
                  </a:lnTo>
                  <a:lnTo>
                    <a:pt x="251" y="44"/>
                  </a:lnTo>
                  <a:lnTo>
                    <a:pt x="251" y="50"/>
                  </a:lnTo>
                  <a:lnTo>
                    <a:pt x="228" y="54"/>
                  </a:lnTo>
                  <a:lnTo>
                    <a:pt x="224" y="50"/>
                  </a:lnTo>
                  <a:lnTo>
                    <a:pt x="205" y="57"/>
                  </a:lnTo>
                  <a:lnTo>
                    <a:pt x="190" y="54"/>
                  </a:lnTo>
                  <a:lnTo>
                    <a:pt x="190" y="65"/>
                  </a:lnTo>
                  <a:lnTo>
                    <a:pt x="184" y="61"/>
                  </a:lnTo>
                  <a:lnTo>
                    <a:pt x="176" y="67"/>
                  </a:lnTo>
                  <a:lnTo>
                    <a:pt x="178" y="73"/>
                  </a:lnTo>
                  <a:lnTo>
                    <a:pt x="165" y="71"/>
                  </a:lnTo>
                  <a:lnTo>
                    <a:pt x="167" y="76"/>
                  </a:lnTo>
                  <a:lnTo>
                    <a:pt x="157" y="73"/>
                  </a:lnTo>
                  <a:lnTo>
                    <a:pt x="157" y="65"/>
                  </a:lnTo>
                  <a:lnTo>
                    <a:pt x="147" y="59"/>
                  </a:lnTo>
                  <a:lnTo>
                    <a:pt x="172" y="65"/>
                  </a:lnTo>
                  <a:lnTo>
                    <a:pt x="180" y="57"/>
                  </a:lnTo>
                  <a:lnTo>
                    <a:pt x="161" y="48"/>
                  </a:lnTo>
                  <a:lnTo>
                    <a:pt x="147" y="44"/>
                  </a:lnTo>
                  <a:lnTo>
                    <a:pt x="136" y="44"/>
                  </a:lnTo>
                  <a:lnTo>
                    <a:pt x="144" y="42"/>
                  </a:lnTo>
                  <a:lnTo>
                    <a:pt x="132" y="38"/>
                  </a:lnTo>
                  <a:lnTo>
                    <a:pt x="123" y="38"/>
                  </a:lnTo>
                  <a:lnTo>
                    <a:pt x="115" y="44"/>
                  </a:lnTo>
                  <a:lnTo>
                    <a:pt x="109" y="42"/>
                  </a:lnTo>
                  <a:lnTo>
                    <a:pt x="103" y="48"/>
                  </a:lnTo>
                  <a:lnTo>
                    <a:pt x="98" y="48"/>
                  </a:lnTo>
                  <a:lnTo>
                    <a:pt x="96" y="52"/>
                  </a:lnTo>
                  <a:lnTo>
                    <a:pt x="88" y="54"/>
                  </a:lnTo>
                  <a:lnTo>
                    <a:pt x="77" y="69"/>
                  </a:lnTo>
                  <a:lnTo>
                    <a:pt x="69" y="75"/>
                  </a:lnTo>
                  <a:lnTo>
                    <a:pt x="52" y="82"/>
                  </a:lnTo>
                  <a:lnTo>
                    <a:pt x="61" y="86"/>
                  </a:lnTo>
                  <a:lnTo>
                    <a:pt x="52" y="88"/>
                  </a:lnTo>
                  <a:lnTo>
                    <a:pt x="54" y="99"/>
                  </a:lnTo>
                  <a:lnTo>
                    <a:pt x="61" y="101"/>
                  </a:lnTo>
                  <a:lnTo>
                    <a:pt x="71" y="94"/>
                  </a:lnTo>
                  <a:lnTo>
                    <a:pt x="75" y="105"/>
                  </a:lnTo>
                  <a:lnTo>
                    <a:pt x="78" y="107"/>
                  </a:lnTo>
                  <a:lnTo>
                    <a:pt x="78" y="113"/>
                  </a:lnTo>
                  <a:lnTo>
                    <a:pt x="90" y="109"/>
                  </a:lnTo>
                  <a:lnTo>
                    <a:pt x="94" y="99"/>
                  </a:lnTo>
                  <a:lnTo>
                    <a:pt x="90" y="99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82"/>
                  </a:lnTo>
                  <a:lnTo>
                    <a:pt x="109" y="73"/>
                  </a:lnTo>
                  <a:lnTo>
                    <a:pt x="111" y="67"/>
                  </a:lnTo>
                  <a:lnTo>
                    <a:pt x="119" y="65"/>
                  </a:lnTo>
                  <a:lnTo>
                    <a:pt x="124" y="71"/>
                  </a:lnTo>
                  <a:lnTo>
                    <a:pt x="109" y="80"/>
                  </a:lnTo>
                  <a:lnTo>
                    <a:pt x="109" y="90"/>
                  </a:lnTo>
                  <a:lnTo>
                    <a:pt x="115" y="94"/>
                  </a:lnTo>
                  <a:lnTo>
                    <a:pt x="132" y="90"/>
                  </a:lnTo>
                  <a:lnTo>
                    <a:pt x="142" y="94"/>
                  </a:lnTo>
                  <a:lnTo>
                    <a:pt x="117" y="96"/>
                  </a:lnTo>
                  <a:lnTo>
                    <a:pt x="119" y="107"/>
                  </a:lnTo>
                  <a:lnTo>
                    <a:pt x="113" y="103"/>
                  </a:lnTo>
                  <a:lnTo>
                    <a:pt x="109" y="107"/>
                  </a:lnTo>
                  <a:lnTo>
                    <a:pt x="107" y="113"/>
                  </a:lnTo>
                  <a:lnTo>
                    <a:pt x="103" y="117"/>
                  </a:lnTo>
                  <a:lnTo>
                    <a:pt x="96" y="115"/>
                  </a:lnTo>
                  <a:lnTo>
                    <a:pt x="84" y="120"/>
                  </a:lnTo>
                  <a:lnTo>
                    <a:pt x="78" y="117"/>
                  </a:lnTo>
                  <a:lnTo>
                    <a:pt x="73" y="117"/>
                  </a:lnTo>
                  <a:lnTo>
                    <a:pt x="67" y="115"/>
                  </a:lnTo>
                  <a:lnTo>
                    <a:pt x="73" y="109"/>
                  </a:lnTo>
                  <a:lnTo>
                    <a:pt x="71" y="103"/>
                  </a:lnTo>
                  <a:lnTo>
                    <a:pt x="63" y="107"/>
                  </a:lnTo>
                  <a:lnTo>
                    <a:pt x="61" y="113"/>
                  </a:lnTo>
                  <a:lnTo>
                    <a:pt x="63" y="120"/>
                  </a:lnTo>
                  <a:lnTo>
                    <a:pt x="61" y="120"/>
                  </a:lnTo>
                  <a:lnTo>
                    <a:pt x="54" y="122"/>
                  </a:lnTo>
                  <a:lnTo>
                    <a:pt x="52" y="128"/>
                  </a:lnTo>
                  <a:lnTo>
                    <a:pt x="40" y="130"/>
                  </a:lnTo>
                  <a:lnTo>
                    <a:pt x="36" y="138"/>
                  </a:lnTo>
                  <a:lnTo>
                    <a:pt x="27" y="136"/>
                  </a:lnTo>
                  <a:lnTo>
                    <a:pt x="29" y="140"/>
                  </a:lnTo>
                  <a:lnTo>
                    <a:pt x="17" y="141"/>
                  </a:lnTo>
                  <a:lnTo>
                    <a:pt x="19" y="143"/>
                  </a:lnTo>
                  <a:lnTo>
                    <a:pt x="27" y="145"/>
                  </a:lnTo>
                  <a:lnTo>
                    <a:pt x="27" y="147"/>
                  </a:lnTo>
                  <a:lnTo>
                    <a:pt x="31" y="153"/>
                  </a:lnTo>
                  <a:lnTo>
                    <a:pt x="27" y="161"/>
                  </a:lnTo>
                  <a:lnTo>
                    <a:pt x="6" y="159"/>
                  </a:lnTo>
                  <a:lnTo>
                    <a:pt x="2" y="161"/>
                  </a:lnTo>
                  <a:lnTo>
                    <a:pt x="0" y="176"/>
                  </a:lnTo>
                  <a:lnTo>
                    <a:pt x="2" y="182"/>
                  </a:lnTo>
                  <a:lnTo>
                    <a:pt x="8" y="182"/>
                  </a:lnTo>
                  <a:lnTo>
                    <a:pt x="27" y="183"/>
                  </a:lnTo>
                  <a:lnTo>
                    <a:pt x="34" y="176"/>
                  </a:lnTo>
                  <a:lnTo>
                    <a:pt x="32" y="174"/>
                  </a:lnTo>
                  <a:lnTo>
                    <a:pt x="36" y="168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8" y="159"/>
                  </a:lnTo>
                  <a:lnTo>
                    <a:pt x="55" y="161"/>
                  </a:lnTo>
                  <a:lnTo>
                    <a:pt x="61" y="157"/>
                  </a:lnTo>
                  <a:lnTo>
                    <a:pt x="65" y="155"/>
                  </a:lnTo>
                  <a:lnTo>
                    <a:pt x="69" y="157"/>
                  </a:lnTo>
                  <a:lnTo>
                    <a:pt x="73" y="162"/>
                  </a:lnTo>
                  <a:lnTo>
                    <a:pt x="88" y="172"/>
                  </a:lnTo>
                  <a:lnTo>
                    <a:pt x="90" y="180"/>
                  </a:lnTo>
                  <a:lnTo>
                    <a:pt x="94" y="176"/>
                  </a:lnTo>
                  <a:lnTo>
                    <a:pt x="94" y="170"/>
                  </a:lnTo>
                  <a:lnTo>
                    <a:pt x="100" y="172"/>
                  </a:lnTo>
                  <a:lnTo>
                    <a:pt x="86" y="164"/>
                  </a:lnTo>
                  <a:lnTo>
                    <a:pt x="77" y="157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90" y="159"/>
                  </a:lnTo>
                  <a:lnTo>
                    <a:pt x="101" y="164"/>
                  </a:lnTo>
                  <a:lnTo>
                    <a:pt x="101" y="170"/>
                  </a:lnTo>
                  <a:lnTo>
                    <a:pt x="105" y="172"/>
                  </a:lnTo>
                  <a:lnTo>
                    <a:pt x="109" y="178"/>
                  </a:lnTo>
                  <a:lnTo>
                    <a:pt x="115" y="180"/>
                  </a:lnTo>
                  <a:lnTo>
                    <a:pt x="109" y="180"/>
                  </a:lnTo>
                  <a:lnTo>
                    <a:pt x="111" y="183"/>
                  </a:lnTo>
                  <a:lnTo>
                    <a:pt x="115" y="183"/>
                  </a:lnTo>
                  <a:lnTo>
                    <a:pt x="119" y="178"/>
                  </a:lnTo>
                  <a:lnTo>
                    <a:pt x="113" y="176"/>
                  </a:lnTo>
                  <a:lnTo>
                    <a:pt x="117" y="174"/>
                  </a:lnTo>
                  <a:lnTo>
                    <a:pt x="115" y="170"/>
                  </a:lnTo>
                  <a:lnTo>
                    <a:pt x="132" y="168"/>
                  </a:lnTo>
                  <a:lnTo>
                    <a:pt x="132" y="162"/>
                  </a:lnTo>
                  <a:lnTo>
                    <a:pt x="136" y="157"/>
                  </a:lnTo>
                  <a:lnTo>
                    <a:pt x="138" y="153"/>
                  </a:lnTo>
                  <a:lnTo>
                    <a:pt x="140" y="149"/>
                  </a:lnTo>
                  <a:lnTo>
                    <a:pt x="147" y="147"/>
                  </a:lnTo>
                  <a:lnTo>
                    <a:pt x="147" y="149"/>
                  </a:lnTo>
                  <a:lnTo>
                    <a:pt x="153" y="149"/>
                  </a:lnTo>
                  <a:lnTo>
                    <a:pt x="149" y="153"/>
                  </a:lnTo>
                  <a:lnTo>
                    <a:pt x="155" y="155"/>
                  </a:lnTo>
                  <a:lnTo>
                    <a:pt x="165" y="151"/>
                  </a:lnTo>
                  <a:lnTo>
                    <a:pt x="159" y="153"/>
                  </a:lnTo>
                  <a:lnTo>
                    <a:pt x="159" y="151"/>
                  </a:lnTo>
                  <a:lnTo>
                    <a:pt x="159" y="149"/>
                  </a:lnTo>
                  <a:lnTo>
                    <a:pt x="172" y="145"/>
                  </a:lnTo>
                  <a:lnTo>
                    <a:pt x="168" y="147"/>
                  </a:lnTo>
                  <a:lnTo>
                    <a:pt x="165" y="153"/>
                  </a:lnTo>
                  <a:lnTo>
                    <a:pt x="180" y="161"/>
                  </a:lnTo>
                  <a:lnTo>
                    <a:pt x="182" y="166"/>
                  </a:lnTo>
                  <a:lnTo>
                    <a:pt x="168" y="168"/>
                  </a:lnTo>
                  <a:lnTo>
                    <a:pt x="159" y="164"/>
                  </a:lnTo>
                  <a:lnTo>
                    <a:pt x="144" y="168"/>
                  </a:lnTo>
                  <a:lnTo>
                    <a:pt x="138" y="166"/>
                  </a:lnTo>
                  <a:lnTo>
                    <a:pt x="140" y="168"/>
                  </a:lnTo>
                  <a:lnTo>
                    <a:pt x="126" y="172"/>
                  </a:lnTo>
                  <a:lnTo>
                    <a:pt x="130" y="178"/>
                  </a:lnTo>
                  <a:lnTo>
                    <a:pt x="132" y="183"/>
                  </a:lnTo>
                  <a:lnTo>
                    <a:pt x="140" y="185"/>
                  </a:lnTo>
                  <a:lnTo>
                    <a:pt x="144" y="183"/>
                  </a:lnTo>
                  <a:lnTo>
                    <a:pt x="151" y="185"/>
                  </a:lnTo>
                  <a:lnTo>
                    <a:pt x="163" y="183"/>
                  </a:lnTo>
                  <a:lnTo>
                    <a:pt x="161" y="189"/>
                  </a:lnTo>
                  <a:lnTo>
                    <a:pt x="155" y="203"/>
                  </a:lnTo>
                  <a:lnTo>
                    <a:pt x="142" y="201"/>
                  </a:lnTo>
                  <a:lnTo>
                    <a:pt x="147" y="206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3" name="Freeform 145"/>
            <p:cNvSpPr>
              <a:spLocks/>
            </p:cNvSpPr>
            <p:nvPr/>
          </p:nvSpPr>
          <p:spPr bwMode="auto">
            <a:xfrm>
              <a:off x="6719888" y="3760788"/>
              <a:ext cx="1128713" cy="466725"/>
            </a:xfrm>
            <a:custGeom>
              <a:avLst/>
              <a:gdLst>
                <a:gd name="T0" fmla="*/ 186 w 711"/>
                <a:gd name="T1" fmla="*/ 248 h 294"/>
                <a:gd name="T2" fmla="*/ 245 w 711"/>
                <a:gd name="T3" fmla="*/ 229 h 294"/>
                <a:gd name="T4" fmla="*/ 205 w 711"/>
                <a:gd name="T5" fmla="*/ 210 h 294"/>
                <a:gd name="T6" fmla="*/ 270 w 711"/>
                <a:gd name="T7" fmla="*/ 220 h 294"/>
                <a:gd name="T8" fmla="*/ 308 w 711"/>
                <a:gd name="T9" fmla="*/ 273 h 294"/>
                <a:gd name="T10" fmla="*/ 358 w 711"/>
                <a:gd name="T11" fmla="*/ 229 h 294"/>
                <a:gd name="T12" fmla="*/ 391 w 711"/>
                <a:gd name="T13" fmla="*/ 279 h 294"/>
                <a:gd name="T14" fmla="*/ 387 w 711"/>
                <a:gd name="T15" fmla="*/ 268 h 294"/>
                <a:gd name="T16" fmla="*/ 421 w 711"/>
                <a:gd name="T17" fmla="*/ 252 h 294"/>
                <a:gd name="T18" fmla="*/ 456 w 711"/>
                <a:gd name="T19" fmla="*/ 222 h 294"/>
                <a:gd name="T20" fmla="*/ 458 w 711"/>
                <a:gd name="T21" fmla="*/ 182 h 294"/>
                <a:gd name="T22" fmla="*/ 485 w 711"/>
                <a:gd name="T23" fmla="*/ 180 h 294"/>
                <a:gd name="T24" fmla="*/ 508 w 711"/>
                <a:gd name="T25" fmla="*/ 162 h 294"/>
                <a:gd name="T26" fmla="*/ 542 w 711"/>
                <a:gd name="T27" fmla="*/ 96 h 294"/>
                <a:gd name="T28" fmla="*/ 604 w 711"/>
                <a:gd name="T29" fmla="*/ 90 h 294"/>
                <a:gd name="T30" fmla="*/ 611 w 711"/>
                <a:gd name="T31" fmla="*/ 117 h 294"/>
                <a:gd name="T32" fmla="*/ 665 w 711"/>
                <a:gd name="T33" fmla="*/ 82 h 294"/>
                <a:gd name="T34" fmla="*/ 711 w 711"/>
                <a:gd name="T35" fmla="*/ 65 h 294"/>
                <a:gd name="T36" fmla="*/ 627 w 711"/>
                <a:gd name="T37" fmla="*/ 48 h 294"/>
                <a:gd name="T38" fmla="*/ 536 w 711"/>
                <a:gd name="T39" fmla="*/ 29 h 294"/>
                <a:gd name="T40" fmla="*/ 473 w 711"/>
                <a:gd name="T41" fmla="*/ 23 h 294"/>
                <a:gd name="T42" fmla="*/ 437 w 711"/>
                <a:gd name="T43" fmla="*/ 15 h 294"/>
                <a:gd name="T44" fmla="*/ 404 w 711"/>
                <a:gd name="T45" fmla="*/ 0 h 294"/>
                <a:gd name="T46" fmla="*/ 320 w 711"/>
                <a:gd name="T47" fmla="*/ 25 h 294"/>
                <a:gd name="T48" fmla="*/ 303 w 711"/>
                <a:gd name="T49" fmla="*/ 36 h 294"/>
                <a:gd name="T50" fmla="*/ 287 w 711"/>
                <a:gd name="T51" fmla="*/ 27 h 294"/>
                <a:gd name="T52" fmla="*/ 262 w 711"/>
                <a:gd name="T53" fmla="*/ 46 h 294"/>
                <a:gd name="T54" fmla="*/ 205 w 711"/>
                <a:gd name="T55" fmla="*/ 57 h 294"/>
                <a:gd name="T56" fmla="*/ 178 w 711"/>
                <a:gd name="T57" fmla="*/ 73 h 294"/>
                <a:gd name="T58" fmla="*/ 147 w 711"/>
                <a:gd name="T59" fmla="*/ 59 h 294"/>
                <a:gd name="T60" fmla="*/ 136 w 711"/>
                <a:gd name="T61" fmla="*/ 44 h 294"/>
                <a:gd name="T62" fmla="*/ 109 w 711"/>
                <a:gd name="T63" fmla="*/ 42 h 294"/>
                <a:gd name="T64" fmla="*/ 77 w 711"/>
                <a:gd name="T65" fmla="*/ 69 h 294"/>
                <a:gd name="T66" fmla="*/ 54 w 711"/>
                <a:gd name="T67" fmla="*/ 99 h 294"/>
                <a:gd name="T68" fmla="*/ 78 w 711"/>
                <a:gd name="T69" fmla="*/ 113 h 294"/>
                <a:gd name="T70" fmla="*/ 96 w 711"/>
                <a:gd name="T71" fmla="*/ 90 h 294"/>
                <a:gd name="T72" fmla="*/ 124 w 711"/>
                <a:gd name="T73" fmla="*/ 71 h 294"/>
                <a:gd name="T74" fmla="*/ 142 w 711"/>
                <a:gd name="T75" fmla="*/ 94 h 294"/>
                <a:gd name="T76" fmla="*/ 107 w 711"/>
                <a:gd name="T77" fmla="*/ 113 h 294"/>
                <a:gd name="T78" fmla="*/ 73 w 711"/>
                <a:gd name="T79" fmla="*/ 117 h 294"/>
                <a:gd name="T80" fmla="*/ 61 w 711"/>
                <a:gd name="T81" fmla="*/ 113 h 294"/>
                <a:gd name="T82" fmla="*/ 40 w 711"/>
                <a:gd name="T83" fmla="*/ 130 h 294"/>
                <a:gd name="T84" fmla="*/ 19 w 711"/>
                <a:gd name="T85" fmla="*/ 143 h 294"/>
                <a:gd name="T86" fmla="*/ 6 w 711"/>
                <a:gd name="T87" fmla="*/ 159 h 294"/>
                <a:gd name="T88" fmla="*/ 27 w 711"/>
                <a:gd name="T89" fmla="*/ 183 h 294"/>
                <a:gd name="T90" fmla="*/ 44 w 711"/>
                <a:gd name="T91" fmla="*/ 161 h 294"/>
                <a:gd name="T92" fmla="*/ 69 w 711"/>
                <a:gd name="T93" fmla="*/ 157 h 294"/>
                <a:gd name="T94" fmla="*/ 94 w 711"/>
                <a:gd name="T95" fmla="*/ 170 h 294"/>
                <a:gd name="T96" fmla="*/ 84 w 711"/>
                <a:gd name="T97" fmla="*/ 153 h 294"/>
                <a:gd name="T98" fmla="*/ 109 w 711"/>
                <a:gd name="T99" fmla="*/ 178 h 294"/>
                <a:gd name="T100" fmla="*/ 119 w 711"/>
                <a:gd name="T101" fmla="*/ 178 h 294"/>
                <a:gd name="T102" fmla="*/ 132 w 711"/>
                <a:gd name="T103" fmla="*/ 162 h 294"/>
                <a:gd name="T104" fmla="*/ 147 w 711"/>
                <a:gd name="T105" fmla="*/ 149 h 294"/>
                <a:gd name="T106" fmla="*/ 159 w 711"/>
                <a:gd name="T107" fmla="*/ 153 h 294"/>
                <a:gd name="T108" fmla="*/ 165 w 711"/>
                <a:gd name="T109" fmla="*/ 153 h 294"/>
                <a:gd name="T110" fmla="*/ 144 w 711"/>
                <a:gd name="T111" fmla="*/ 168 h 294"/>
                <a:gd name="T112" fmla="*/ 132 w 711"/>
                <a:gd name="T113" fmla="*/ 183 h 294"/>
                <a:gd name="T114" fmla="*/ 161 w 711"/>
                <a:gd name="T115" fmla="*/ 189 h 29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11"/>
                <a:gd name="T175" fmla="*/ 0 h 294"/>
                <a:gd name="T176" fmla="*/ 711 w 711"/>
                <a:gd name="T177" fmla="*/ 294 h 29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11" h="294">
                  <a:moveTo>
                    <a:pt x="147" y="206"/>
                  </a:moveTo>
                  <a:lnTo>
                    <a:pt x="157" y="208"/>
                  </a:lnTo>
                  <a:lnTo>
                    <a:pt x="170" y="226"/>
                  </a:lnTo>
                  <a:lnTo>
                    <a:pt x="178" y="239"/>
                  </a:lnTo>
                  <a:lnTo>
                    <a:pt x="186" y="248"/>
                  </a:lnTo>
                  <a:lnTo>
                    <a:pt x="188" y="260"/>
                  </a:lnTo>
                  <a:lnTo>
                    <a:pt x="207" y="256"/>
                  </a:lnTo>
                  <a:lnTo>
                    <a:pt x="228" y="247"/>
                  </a:lnTo>
                  <a:lnTo>
                    <a:pt x="239" y="241"/>
                  </a:lnTo>
                  <a:lnTo>
                    <a:pt x="245" y="229"/>
                  </a:lnTo>
                  <a:lnTo>
                    <a:pt x="232" y="218"/>
                  </a:lnTo>
                  <a:lnTo>
                    <a:pt x="226" y="226"/>
                  </a:lnTo>
                  <a:lnTo>
                    <a:pt x="220" y="226"/>
                  </a:lnTo>
                  <a:lnTo>
                    <a:pt x="214" y="222"/>
                  </a:lnTo>
                  <a:lnTo>
                    <a:pt x="205" y="210"/>
                  </a:lnTo>
                  <a:lnTo>
                    <a:pt x="205" y="206"/>
                  </a:lnTo>
                  <a:lnTo>
                    <a:pt x="211" y="206"/>
                  </a:lnTo>
                  <a:lnTo>
                    <a:pt x="216" y="212"/>
                  </a:lnTo>
                  <a:lnTo>
                    <a:pt x="237" y="220"/>
                  </a:lnTo>
                  <a:lnTo>
                    <a:pt x="270" y="220"/>
                  </a:lnTo>
                  <a:lnTo>
                    <a:pt x="283" y="235"/>
                  </a:lnTo>
                  <a:lnTo>
                    <a:pt x="289" y="233"/>
                  </a:lnTo>
                  <a:lnTo>
                    <a:pt x="297" y="250"/>
                  </a:lnTo>
                  <a:lnTo>
                    <a:pt x="301" y="262"/>
                  </a:lnTo>
                  <a:lnTo>
                    <a:pt x="308" y="273"/>
                  </a:lnTo>
                  <a:lnTo>
                    <a:pt x="318" y="268"/>
                  </a:lnTo>
                  <a:lnTo>
                    <a:pt x="318" y="250"/>
                  </a:lnTo>
                  <a:lnTo>
                    <a:pt x="347" y="231"/>
                  </a:lnTo>
                  <a:lnTo>
                    <a:pt x="354" y="231"/>
                  </a:lnTo>
                  <a:lnTo>
                    <a:pt x="358" y="229"/>
                  </a:lnTo>
                  <a:lnTo>
                    <a:pt x="370" y="243"/>
                  </a:lnTo>
                  <a:lnTo>
                    <a:pt x="370" y="250"/>
                  </a:lnTo>
                  <a:lnTo>
                    <a:pt x="377" y="247"/>
                  </a:lnTo>
                  <a:lnTo>
                    <a:pt x="383" y="273"/>
                  </a:lnTo>
                  <a:lnTo>
                    <a:pt x="391" y="279"/>
                  </a:lnTo>
                  <a:lnTo>
                    <a:pt x="395" y="289"/>
                  </a:lnTo>
                  <a:lnTo>
                    <a:pt x="404" y="294"/>
                  </a:lnTo>
                  <a:lnTo>
                    <a:pt x="402" y="283"/>
                  </a:lnTo>
                  <a:lnTo>
                    <a:pt x="391" y="277"/>
                  </a:lnTo>
                  <a:lnTo>
                    <a:pt x="387" y="268"/>
                  </a:lnTo>
                  <a:lnTo>
                    <a:pt x="391" y="258"/>
                  </a:lnTo>
                  <a:lnTo>
                    <a:pt x="402" y="266"/>
                  </a:lnTo>
                  <a:lnTo>
                    <a:pt x="406" y="273"/>
                  </a:lnTo>
                  <a:lnTo>
                    <a:pt x="421" y="264"/>
                  </a:lnTo>
                  <a:lnTo>
                    <a:pt x="421" y="252"/>
                  </a:lnTo>
                  <a:lnTo>
                    <a:pt x="410" y="241"/>
                  </a:lnTo>
                  <a:lnTo>
                    <a:pt x="418" y="233"/>
                  </a:lnTo>
                  <a:lnTo>
                    <a:pt x="425" y="237"/>
                  </a:lnTo>
                  <a:lnTo>
                    <a:pt x="435" y="231"/>
                  </a:lnTo>
                  <a:lnTo>
                    <a:pt x="456" y="222"/>
                  </a:lnTo>
                  <a:lnTo>
                    <a:pt x="467" y="201"/>
                  </a:lnTo>
                  <a:lnTo>
                    <a:pt x="458" y="189"/>
                  </a:lnTo>
                  <a:lnTo>
                    <a:pt x="469" y="182"/>
                  </a:lnTo>
                  <a:lnTo>
                    <a:pt x="464" y="180"/>
                  </a:lnTo>
                  <a:lnTo>
                    <a:pt x="458" y="182"/>
                  </a:lnTo>
                  <a:lnTo>
                    <a:pt x="452" y="178"/>
                  </a:lnTo>
                  <a:lnTo>
                    <a:pt x="467" y="168"/>
                  </a:lnTo>
                  <a:lnTo>
                    <a:pt x="466" y="176"/>
                  </a:lnTo>
                  <a:lnTo>
                    <a:pt x="481" y="174"/>
                  </a:lnTo>
                  <a:lnTo>
                    <a:pt x="485" y="180"/>
                  </a:lnTo>
                  <a:lnTo>
                    <a:pt x="483" y="191"/>
                  </a:lnTo>
                  <a:lnTo>
                    <a:pt x="494" y="185"/>
                  </a:lnTo>
                  <a:lnTo>
                    <a:pt x="487" y="172"/>
                  </a:lnTo>
                  <a:lnTo>
                    <a:pt x="504" y="159"/>
                  </a:lnTo>
                  <a:lnTo>
                    <a:pt x="508" y="162"/>
                  </a:lnTo>
                  <a:lnTo>
                    <a:pt x="533" y="141"/>
                  </a:lnTo>
                  <a:lnTo>
                    <a:pt x="538" y="126"/>
                  </a:lnTo>
                  <a:lnTo>
                    <a:pt x="531" y="118"/>
                  </a:lnTo>
                  <a:lnTo>
                    <a:pt x="515" y="117"/>
                  </a:lnTo>
                  <a:lnTo>
                    <a:pt x="542" y="96"/>
                  </a:lnTo>
                  <a:lnTo>
                    <a:pt x="563" y="96"/>
                  </a:lnTo>
                  <a:lnTo>
                    <a:pt x="584" y="96"/>
                  </a:lnTo>
                  <a:lnTo>
                    <a:pt x="594" y="86"/>
                  </a:lnTo>
                  <a:lnTo>
                    <a:pt x="604" y="84"/>
                  </a:lnTo>
                  <a:lnTo>
                    <a:pt x="604" y="90"/>
                  </a:lnTo>
                  <a:lnTo>
                    <a:pt x="617" y="82"/>
                  </a:lnTo>
                  <a:lnTo>
                    <a:pt x="592" y="103"/>
                  </a:lnTo>
                  <a:lnTo>
                    <a:pt x="588" y="107"/>
                  </a:lnTo>
                  <a:lnTo>
                    <a:pt x="592" y="130"/>
                  </a:lnTo>
                  <a:lnTo>
                    <a:pt x="611" y="117"/>
                  </a:lnTo>
                  <a:lnTo>
                    <a:pt x="609" y="101"/>
                  </a:lnTo>
                  <a:lnTo>
                    <a:pt x="615" y="94"/>
                  </a:lnTo>
                  <a:lnTo>
                    <a:pt x="632" y="90"/>
                  </a:lnTo>
                  <a:lnTo>
                    <a:pt x="640" y="94"/>
                  </a:lnTo>
                  <a:lnTo>
                    <a:pt x="665" y="82"/>
                  </a:lnTo>
                  <a:lnTo>
                    <a:pt x="673" y="78"/>
                  </a:lnTo>
                  <a:lnTo>
                    <a:pt x="669" y="71"/>
                  </a:lnTo>
                  <a:lnTo>
                    <a:pt x="680" y="67"/>
                  </a:lnTo>
                  <a:lnTo>
                    <a:pt x="701" y="73"/>
                  </a:lnTo>
                  <a:lnTo>
                    <a:pt x="711" y="65"/>
                  </a:lnTo>
                  <a:lnTo>
                    <a:pt x="692" y="55"/>
                  </a:lnTo>
                  <a:lnTo>
                    <a:pt x="669" y="48"/>
                  </a:lnTo>
                  <a:lnTo>
                    <a:pt x="640" y="44"/>
                  </a:lnTo>
                  <a:lnTo>
                    <a:pt x="638" y="50"/>
                  </a:lnTo>
                  <a:lnTo>
                    <a:pt x="627" y="48"/>
                  </a:lnTo>
                  <a:lnTo>
                    <a:pt x="607" y="48"/>
                  </a:lnTo>
                  <a:lnTo>
                    <a:pt x="600" y="38"/>
                  </a:lnTo>
                  <a:lnTo>
                    <a:pt x="577" y="40"/>
                  </a:lnTo>
                  <a:lnTo>
                    <a:pt x="565" y="33"/>
                  </a:lnTo>
                  <a:lnTo>
                    <a:pt x="536" y="29"/>
                  </a:lnTo>
                  <a:lnTo>
                    <a:pt x="525" y="38"/>
                  </a:lnTo>
                  <a:lnTo>
                    <a:pt x="506" y="33"/>
                  </a:lnTo>
                  <a:lnTo>
                    <a:pt x="500" y="40"/>
                  </a:lnTo>
                  <a:lnTo>
                    <a:pt x="494" y="27"/>
                  </a:lnTo>
                  <a:lnTo>
                    <a:pt x="473" y="23"/>
                  </a:lnTo>
                  <a:lnTo>
                    <a:pt x="471" y="27"/>
                  </a:lnTo>
                  <a:lnTo>
                    <a:pt x="446" y="23"/>
                  </a:lnTo>
                  <a:lnTo>
                    <a:pt x="427" y="23"/>
                  </a:lnTo>
                  <a:lnTo>
                    <a:pt x="412" y="27"/>
                  </a:lnTo>
                  <a:lnTo>
                    <a:pt x="437" y="15"/>
                  </a:lnTo>
                  <a:lnTo>
                    <a:pt x="439" y="11"/>
                  </a:lnTo>
                  <a:lnTo>
                    <a:pt x="429" y="6"/>
                  </a:lnTo>
                  <a:lnTo>
                    <a:pt x="412" y="8"/>
                  </a:lnTo>
                  <a:lnTo>
                    <a:pt x="416" y="4"/>
                  </a:lnTo>
                  <a:lnTo>
                    <a:pt x="404" y="0"/>
                  </a:lnTo>
                  <a:lnTo>
                    <a:pt x="385" y="8"/>
                  </a:lnTo>
                  <a:lnTo>
                    <a:pt x="366" y="11"/>
                  </a:lnTo>
                  <a:lnTo>
                    <a:pt x="345" y="15"/>
                  </a:lnTo>
                  <a:lnTo>
                    <a:pt x="341" y="23"/>
                  </a:lnTo>
                  <a:lnTo>
                    <a:pt x="320" y="25"/>
                  </a:lnTo>
                  <a:lnTo>
                    <a:pt x="322" y="31"/>
                  </a:lnTo>
                  <a:lnTo>
                    <a:pt x="329" y="34"/>
                  </a:lnTo>
                  <a:lnTo>
                    <a:pt x="312" y="31"/>
                  </a:lnTo>
                  <a:lnTo>
                    <a:pt x="312" y="38"/>
                  </a:lnTo>
                  <a:lnTo>
                    <a:pt x="303" y="36"/>
                  </a:lnTo>
                  <a:lnTo>
                    <a:pt x="301" y="33"/>
                  </a:lnTo>
                  <a:lnTo>
                    <a:pt x="293" y="36"/>
                  </a:lnTo>
                  <a:lnTo>
                    <a:pt x="297" y="40"/>
                  </a:lnTo>
                  <a:lnTo>
                    <a:pt x="293" y="55"/>
                  </a:lnTo>
                  <a:lnTo>
                    <a:pt x="287" y="27"/>
                  </a:lnTo>
                  <a:lnTo>
                    <a:pt x="280" y="27"/>
                  </a:lnTo>
                  <a:lnTo>
                    <a:pt x="272" y="46"/>
                  </a:lnTo>
                  <a:lnTo>
                    <a:pt x="280" y="50"/>
                  </a:lnTo>
                  <a:lnTo>
                    <a:pt x="276" y="54"/>
                  </a:lnTo>
                  <a:lnTo>
                    <a:pt x="262" y="46"/>
                  </a:lnTo>
                  <a:lnTo>
                    <a:pt x="251" y="44"/>
                  </a:lnTo>
                  <a:lnTo>
                    <a:pt x="251" y="50"/>
                  </a:lnTo>
                  <a:lnTo>
                    <a:pt x="228" y="54"/>
                  </a:lnTo>
                  <a:lnTo>
                    <a:pt x="224" y="50"/>
                  </a:lnTo>
                  <a:lnTo>
                    <a:pt x="205" y="57"/>
                  </a:lnTo>
                  <a:lnTo>
                    <a:pt x="190" y="54"/>
                  </a:lnTo>
                  <a:lnTo>
                    <a:pt x="190" y="65"/>
                  </a:lnTo>
                  <a:lnTo>
                    <a:pt x="184" y="61"/>
                  </a:lnTo>
                  <a:lnTo>
                    <a:pt x="176" y="67"/>
                  </a:lnTo>
                  <a:lnTo>
                    <a:pt x="178" y="73"/>
                  </a:lnTo>
                  <a:lnTo>
                    <a:pt x="165" y="71"/>
                  </a:lnTo>
                  <a:lnTo>
                    <a:pt x="167" y="76"/>
                  </a:lnTo>
                  <a:lnTo>
                    <a:pt x="157" y="73"/>
                  </a:lnTo>
                  <a:lnTo>
                    <a:pt x="157" y="65"/>
                  </a:lnTo>
                  <a:lnTo>
                    <a:pt x="147" y="59"/>
                  </a:lnTo>
                  <a:lnTo>
                    <a:pt x="172" y="65"/>
                  </a:lnTo>
                  <a:lnTo>
                    <a:pt x="180" y="57"/>
                  </a:lnTo>
                  <a:lnTo>
                    <a:pt x="161" y="48"/>
                  </a:lnTo>
                  <a:lnTo>
                    <a:pt x="147" y="44"/>
                  </a:lnTo>
                  <a:lnTo>
                    <a:pt x="136" y="44"/>
                  </a:lnTo>
                  <a:lnTo>
                    <a:pt x="144" y="42"/>
                  </a:lnTo>
                  <a:lnTo>
                    <a:pt x="132" y="38"/>
                  </a:lnTo>
                  <a:lnTo>
                    <a:pt x="123" y="38"/>
                  </a:lnTo>
                  <a:lnTo>
                    <a:pt x="115" y="44"/>
                  </a:lnTo>
                  <a:lnTo>
                    <a:pt x="109" y="42"/>
                  </a:lnTo>
                  <a:lnTo>
                    <a:pt x="103" y="48"/>
                  </a:lnTo>
                  <a:lnTo>
                    <a:pt x="98" y="48"/>
                  </a:lnTo>
                  <a:lnTo>
                    <a:pt x="96" y="52"/>
                  </a:lnTo>
                  <a:lnTo>
                    <a:pt x="88" y="54"/>
                  </a:lnTo>
                  <a:lnTo>
                    <a:pt x="77" y="69"/>
                  </a:lnTo>
                  <a:lnTo>
                    <a:pt x="69" y="75"/>
                  </a:lnTo>
                  <a:lnTo>
                    <a:pt x="52" y="82"/>
                  </a:lnTo>
                  <a:lnTo>
                    <a:pt x="61" y="86"/>
                  </a:lnTo>
                  <a:lnTo>
                    <a:pt x="52" y="88"/>
                  </a:lnTo>
                  <a:lnTo>
                    <a:pt x="54" y="99"/>
                  </a:lnTo>
                  <a:lnTo>
                    <a:pt x="61" y="101"/>
                  </a:lnTo>
                  <a:lnTo>
                    <a:pt x="71" y="94"/>
                  </a:lnTo>
                  <a:lnTo>
                    <a:pt x="75" y="105"/>
                  </a:lnTo>
                  <a:lnTo>
                    <a:pt x="78" y="107"/>
                  </a:lnTo>
                  <a:lnTo>
                    <a:pt x="78" y="113"/>
                  </a:lnTo>
                  <a:lnTo>
                    <a:pt x="90" y="109"/>
                  </a:lnTo>
                  <a:lnTo>
                    <a:pt x="94" y="99"/>
                  </a:lnTo>
                  <a:lnTo>
                    <a:pt x="90" y="99"/>
                  </a:lnTo>
                  <a:lnTo>
                    <a:pt x="100" y="94"/>
                  </a:lnTo>
                  <a:lnTo>
                    <a:pt x="96" y="90"/>
                  </a:lnTo>
                  <a:lnTo>
                    <a:pt x="96" y="82"/>
                  </a:lnTo>
                  <a:lnTo>
                    <a:pt x="109" y="73"/>
                  </a:lnTo>
                  <a:lnTo>
                    <a:pt x="111" y="67"/>
                  </a:lnTo>
                  <a:lnTo>
                    <a:pt x="119" y="65"/>
                  </a:lnTo>
                  <a:lnTo>
                    <a:pt x="124" y="71"/>
                  </a:lnTo>
                  <a:lnTo>
                    <a:pt x="109" y="80"/>
                  </a:lnTo>
                  <a:lnTo>
                    <a:pt x="109" y="90"/>
                  </a:lnTo>
                  <a:lnTo>
                    <a:pt x="115" y="94"/>
                  </a:lnTo>
                  <a:lnTo>
                    <a:pt x="132" y="90"/>
                  </a:lnTo>
                  <a:lnTo>
                    <a:pt x="142" y="94"/>
                  </a:lnTo>
                  <a:lnTo>
                    <a:pt x="117" y="96"/>
                  </a:lnTo>
                  <a:lnTo>
                    <a:pt x="119" y="107"/>
                  </a:lnTo>
                  <a:lnTo>
                    <a:pt x="113" y="103"/>
                  </a:lnTo>
                  <a:lnTo>
                    <a:pt x="109" y="107"/>
                  </a:lnTo>
                  <a:lnTo>
                    <a:pt x="107" y="113"/>
                  </a:lnTo>
                  <a:lnTo>
                    <a:pt x="103" y="117"/>
                  </a:lnTo>
                  <a:lnTo>
                    <a:pt x="96" y="115"/>
                  </a:lnTo>
                  <a:lnTo>
                    <a:pt x="84" y="120"/>
                  </a:lnTo>
                  <a:lnTo>
                    <a:pt x="78" y="117"/>
                  </a:lnTo>
                  <a:lnTo>
                    <a:pt x="73" y="117"/>
                  </a:lnTo>
                  <a:lnTo>
                    <a:pt x="67" y="115"/>
                  </a:lnTo>
                  <a:lnTo>
                    <a:pt x="73" y="109"/>
                  </a:lnTo>
                  <a:lnTo>
                    <a:pt x="71" y="103"/>
                  </a:lnTo>
                  <a:lnTo>
                    <a:pt x="63" y="107"/>
                  </a:lnTo>
                  <a:lnTo>
                    <a:pt x="61" y="113"/>
                  </a:lnTo>
                  <a:lnTo>
                    <a:pt x="63" y="120"/>
                  </a:lnTo>
                  <a:lnTo>
                    <a:pt x="61" y="120"/>
                  </a:lnTo>
                  <a:lnTo>
                    <a:pt x="54" y="122"/>
                  </a:lnTo>
                  <a:lnTo>
                    <a:pt x="52" y="128"/>
                  </a:lnTo>
                  <a:lnTo>
                    <a:pt x="40" y="130"/>
                  </a:lnTo>
                  <a:lnTo>
                    <a:pt x="36" y="138"/>
                  </a:lnTo>
                  <a:lnTo>
                    <a:pt x="27" y="136"/>
                  </a:lnTo>
                  <a:lnTo>
                    <a:pt x="29" y="140"/>
                  </a:lnTo>
                  <a:lnTo>
                    <a:pt x="17" y="141"/>
                  </a:lnTo>
                  <a:lnTo>
                    <a:pt x="19" y="143"/>
                  </a:lnTo>
                  <a:lnTo>
                    <a:pt x="27" y="145"/>
                  </a:lnTo>
                  <a:lnTo>
                    <a:pt x="27" y="147"/>
                  </a:lnTo>
                  <a:lnTo>
                    <a:pt x="31" y="153"/>
                  </a:lnTo>
                  <a:lnTo>
                    <a:pt x="27" y="161"/>
                  </a:lnTo>
                  <a:lnTo>
                    <a:pt x="6" y="159"/>
                  </a:lnTo>
                  <a:lnTo>
                    <a:pt x="2" y="161"/>
                  </a:lnTo>
                  <a:lnTo>
                    <a:pt x="0" y="176"/>
                  </a:lnTo>
                  <a:lnTo>
                    <a:pt x="2" y="182"/>
                  </a:lnTo>
                  <a:lnTo>
                    <a:pt x="8" y="182"/>
                  </a:lnTo>
                  <a:lnTo>
                    <a:pt x="27" y="183"/>
                  </a:lnTo>
                  <a:lnTo>
                    <a:pt x="34" y="176"/>
                  </a:lnTo>
                  <a:lnTo>
                    <a:pt x="32" y="174"/>
                  </a:lnTo>
                  <a:lnTo>
                    <a:pt x="36" y="168"/>
                  </a:lnTo>
                  <a:lnTo>
                    <a:pt x="44" y="166"/>
                  </a:lnTo>
                  <a:lnTo>
                    <a:pt x="44" y="161"/>
                  </a:lnTo>
                  <a:lnTo>
                    <a:pt x="48" y="159"/>
                  </a:lnTo>
                  <a:lnTo>
                    <a:pt x="55" y="161"/>
                  </a:lnTo>
                  <a:lnTo>
                    <a:pt x="61" y="157"/>
                  </a:lnTo>
                  <a:lnTo>
                    <a:pt x="65" y="155"/>
                  </a:lnTo>
                  <a:lnTo>
                    <a:pt x="69" y="157"/>
                  </a:lnTo>
                  <a:lnTo>
                    <a:pt x="73" y="162"/>
                  </a:lnTo>
                  <a:lnTo>
                    <a:pt x="88" y="172"/>
                  </a:lnTo>
                  <a:lnTo>
                    <a:pt x="90" y="180"/>
                  </a:lnTo>
                  <a:lnTo>
                    <a:pt x="94" y="176"/>
                  </a:lnTo>
                  <a:lnTo>
                    <a:pt x="94" y="170"/>
                  </a:lnTo>
                  <a:lnTo>
                    <a:pt x="100" y="172"/>
                  </a:lnTo>
                  <a:lnTo>
                    <a:pt x="86" y="164"/>
                  </a:lnTo>
                  <a:lnTo>
                    <a:pt x="77" y="157"/>
                  </a:lnTo>
                  <a:lnTo>
                    <a:pt x="77" y="153"/>
                  </a:lnTo>
                  <a:lnTo>
                    <a:pt x="84" y="153"/>
                  </a:lnTo>
                  <a:lnTo>
                    <a:pt x="90" y="159"/>
                  </a:lnTo>
                  <a:lnTo>
                    <a:pt x="101" y="164"/>
                  </a:lnTo>
                  <a:lnTo>
                    <a:pt x="101" y="170"/>
                  </a:lnTo>
                  <a:lnTo>
                    <a:pt x="105" y="172"/>
                  </a:lnTo>
                  <a:lnTo>
                    <a:pt x="109" y="178"/>
                  </a:lnTo>
                  <a:lnTo>
                    <a:pt x="115" y="180"/>
                  </a:lnTo>
                  <a:lnTo>
                    <a:pt x="109" y="180"/>
                  </a:lnTo>
                  <a:lnTo>
                    <a:pt x="111" y="183"/>
                  </a:lnTo>
                  <a:lnTo>
                    <a:pt x="115" y="183"/>
                  </a:lnTo>
                  <a:lnTo>
                    <a:pt x="119" y="178"/>
                  </a:lnTo>
                  <a:lnTo>
                    <a:pt x="113" y="176"/>
                  </a:lnTo>
                  <a:lnTo>
                    <a:pt x="117" y="174"/>
                  </a:lnTo>
                  <a:lnTo>
                    <a:pt x="115" y="170"/>
                  </a:lnTo>
                  <a:lnTo>
                    <a:pt x="132" y="168"/>
                  </a:lnTo>
                  <a:lnTo>
                    <a:pt x="132" y="162"/>
                  </a:lnTo>
                  <a:lnTo>
                    <a:pt x="136" y="157"/>
                  </a:lnTo>
                  <a:lnTo>
                    <a:pt x="138" y="153"/>
                  </a:lnTo>
                  <a:lnTo>
                    <a:pt x="140" y="149"/>
                  </a:lnTo>
                  <a:lnTo>
                    <a:pt x="147" y="147"/>
                  </a:lnTo>
                  <a:lnTo>
                    <a:pt x="147" y="149"/>
                  </a:lnTo>
                  <a:lnTo>
                    <a:pt x="153" y="149"/>
                  </a:lnTo>
                  <a:lnTo>
                    <a:pt x="149" y="153"/>
                  </a:lnTo>
                  <a:lnTo>
                    <a:pt x="155" y="155"/>
                  </a:lnTo>
                  <a:lnTo>
                    <a:pt x="165" y="151"/>
                  </a:lnTo>
                  <a:lnTo>
                    <a:pt x="159" y="153"/>
                  </a:lnTo>
                  <a:lnTo>
                    <a:pt x="159" y="151"/>
                  </a:lnTo>
                  <a:lnTo>
                    <a:pt x="159" y="149"/>
                  </a:lnTo>
                  <a:lnTo>
                    <a:pt x="172" y="145"/>
                  </a:lnTo>
                  <a:lnTo>
                    <a:pt x="168" y="147"/>
                  </a:lnTo>
                  <a:lnTo>
                    <a:pt x="165" y="153"/>
                  </a:lnTo>
                  <a:lnTo>
                    <a:pt x="180" y="161"/>
                  </a:lnTo>
                  <a:lnTo>
                    <a:pt x="182" y="166"/>
                  </a:lnTo>
                  <a:lnTo>
                    <a:pt x="168" y="168"/>
                  </a:lnTo>
                  <a:lnTo>
                    <a:pt x="159" y="164"/>
                  </a:lnTo>
                  <a:lnTo>
                    <a:pt x="144" y="168"/>
                  </a:lnTo>
                  <a:lnTo>
                    <a:pt x="138" y="166"/>
                  </a:lnTo>
                  <a:lnTo>
                    <a:pt x="140" y="168"/>
                  </a:lnTo>
                  <a:lnTo>
                    <a:pt x="126" y="172"/>
                  </a:lnTo>
                  <a:lnTo>
                    <a:pt x="130" y="178"/>
                  </a:lnTo>
                  <a:lnTo>
                    <a:pt x="132" y="183"/>
                  </a:lnTo>
                  <a:lnTo>
                    <a:pt x="140" y="185"/>
                  </a:lnTo>
                  <a:lnTo>
                    <a:pt x="144" y="183"/>
                  </a:lnTo>
                  <a:lnTo>
                    <a:pt x="151" y="185"/>
                  </a:lnTo>
                  <a:lnTo>
                    <a:pt x="163" y="183"/>
                  </a:lnTo>
                  <a:lnTo>
                    <a:pt x="161" y="189"/>
                  </a:lnTo>
                  <a:lnTo>
                    <a:pt x="155" y="203"/>
                  </a:lnTo>
                  <a:lnTo>
                    <a:pt x="142" y="201"/>
                  </a:lnTo>
                  <a:lnTo>
                    <a:pt x="147" y="206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" name="Freeform 146"/>
            <p:cNvSpPr>
              <a:spLocks/>
            </p:cNvSpPr>
            <p:nvPr/>
          </p:nvSpPr>
          <p:spPr bwMode="auto">
            <a:xfrm>
              <a:off x="6361113" y="3697288"/>
              <a:ext cx="342900" cy="212725"/>
            </a:xfrm>
            <a:custGeom>
              <a:avLst/>
              <a:gdLst>
                <a:gd name="T0" fmla="*/ 2 w 216"/>
                <a:gd name="T1" fmla="*/ 34 h 134"/>
                <a:gd name="T2" fmla="*/ 25 w 216"/>
                <a:gd name="T3" fmla="*/ 30 h 134"/>
                <a:gd name="T4" fmla="*/ 25 w 216"/>
                <a:gd name="T5" fmla="*/ 25 h 134"/>
                <a:gd name="T6" fmla="*/ 32 w 216"/>
                <a:gd name="T7" fmla="*/ 17 h 134"/>
                <a:gd name="T8" fmla="*/ 40 w 216"/>
                <a:gd name="T9" fmla="*/ 11 h 134"/>
                <a:gd name="T10" fmla="*/ 46 w 216"/>
                <a:gd name="T11" fmla="*/ 11 h 134"/>
                <a:gd name="T12" fmla="*/ 69 w 216"/>
                <a:gd name="T13" fmla="*/ 9 h 134"/>
                <a:gd name="T14" fmla="*/ 78 w 216"/>
                <a:gd name="T15" fmla="*/ 6 h 134"/>
                <a:gd name="T16" fmla="*/ 113 w 216"/>
                <a:gd name="T17" fmla="*/ 8 h 134"/>
                <a:gd name="T18" fmla="*/ 103 w 216"/>
                <a:gd name="T19" fmla="*/ 0 h 134"/>
                <a:gd name="T20" fmla="*/ 124 w 216"/>
                <a:gd name="T21" fmla="*/ 2 h 134"/>
                <a:gd name="T22" fmla="*/ 159 w 216"/>
                <a:gd name="T23" fmla="*/ 0 h 134"/>
                <a:gd name="T24" fmla="*/ 182 w 216"/>
                <a:gd name="T25" fmla="*/ 6 h 134"/>
                <a:gd name="T26" fmla="*/ 140 w 216"/>
                <a:gd name="T27" fmla="*/ 13 h 134"/>
                <a:gd name="T28" fmla="*/ 161 w 216"/>
                <a:gd name="T29" fmla="*/ 15 h 134"/>
                <a:gd name="T30" fmla="*/ 180 w 216"/>
                <a:gd name="T31" fmla="*/ 13 h 134"/>
                <a:gd name="T32" fmla="*/ 188 w 216"/>
                <a:gd name="T33" fmla="*/ 15 h 134"/>
                <a:gd name="T34" fmla="*/ 205 w 216"/>
                <a:gd name="T35" fmla="*/ 11 h 134"/>
                <a:gd name="T36" fmla="*/ 207 w 216"/>
                <a:gd name="T37" fmla="*/ 19 h 134"/>
                <a:gd name="T38" fmla="*/ 203 w 216"/>
                <a:gd name="T39" fmla="*/ 21 h 134"/>
                <a:gd name="T40" fmla="*/ 191 w 216"/>
                <a:gd name="T41" fmla="*/ 29 h 134"/>
                <a:gd name="T42" fmla="*/ 191 w 216"/>
                <a:gd name="T43" fmla="*/ 38 h 134"/>
                <a:gd name="T44" fmla="*/ 195 w 216"/>
                <a:gd name="T45" fmla="*/ 42 h 134"/>
                <a:gd name="T46" fmla="*/ 189 w 216"/>
                <a:gd name="T47" fmla="*/ 48 h 134"/>
                <a:gd name="T48" fmla="*/ 182 w 216"/>
                <a:gd name="T49" fmla="*/ 53 h 134"/>
                <a:gd name="T50" fmla="*/ 191 w 216"/>
                <a:gd name="T51" fmla="*/ 59 h 134"/>
                <a:gd name="T52" fmla="*/ 188 w 216"/>
                <a:gd name="T53" fmla="*/ 63 h 134"/>
                <a:gd name="T54" fmla="*/ 174 w 216"/>
                <a:gd name="T55" fmla="*/ 63 h 134"/>
                <a:gd name="T56" fmla="*/ 168 w 216"/>
                <a:gd name="T57" fmla="*/ 73 h 134"/>
                <a:gd name="T58" fmla="*/ 182 w 216"/>
                <a:gd name="T59" fmla="*/ 76 h 134"/>
                <a:gd name="T60" fmla="*/ 172 w 216"/>
                <a:gd name="T61" fmla="*/ 78 h 134"/>
                <a:gd name="T62" fmla="*/ 159 w 216"/>
                <a:gd name="T63" fmla="*/ 80 h 134"/>
                <a:gd name="T64" fmla="*/ 159 w 216"/>
                <a:gd name="T65" fmla="*/ 84 h 134"/>
                <a:gd name="T66" fmla="*/ 166 w 216"/>
                <a:gd name="T67" fmla="*/ 92 h 134"/>
                <a:gd name="T68" fmla="*/ 142 w 216"/>
                <a:gd name="T69" fmla="*/ 97 h 134"/>
                <a:gd name="T70" fmla="*/ 126 w 216"/>
                <a:gd name="T71" fmla="*/ 103 h 134"/>
                <a:gd name="T72" fmla="*/ 117 w 216"/>
                <a:gd name="T73" fmla="*/ 107 h 134"/>
                <a:gd name="T74" fmla="*/ 115 w 216"/>
                <a:gd name="T75" fmla="*/ 116 h 134"/>
                <a:gd name="T76" fmla="*/ 111 w 216"/>
                <a:gd name="T77" fmla="*/ 124 h 134"/>
                <a:gd name="T78" fmla="*/ 99 w 216"/>
                <a:gd name="T79" fmla="*/ 134 h 134"/>
                <a:gd name="T80" fmla="*/ 84 w 216"/>
                <a:gd name="T81" fmla="*/ 124 h 134"/>
                <a:gd name="T82" fmla="*/ 71 w 216"/>
                <a:gd name="T83" fmla="*/ 105 h 134"/>
                <a:gd name="T84" fmla="*/ 73 w 216"/>
                <a:gd name="T85" fmla="*/ 94 h 134"/>
                <a:gd name="T86" fmla="*/ 80 w 216"/>
                <a:gd name="T87" fmla="*/ 84 h 134"/>
                <a:gd name="T88" fmla="*/ 65 w 216"/>
                <a:gd name="T89" fmla="*/ 80 h 134"/>
                <a:gd name="T90" fmla="*/ 71 w 216"/>
                <a:gd name="T91" fmla="*/ 76 h 134"/>
                <a:gd name="T92" fmla="*/ 67 w 216"/>
                <a:gd name="T93" fmla="*/ 76 h 134"/>
                <a:gd name="T94" fmla="*/ 63 w 216"/>
                <a:gd name="T95" fmla="*/ 73 h 134"/>
                <a:gd name="T96" fmla="*/ 57 w 216"/>
                <a:gd name="T97" fmla="*/ 59 h 134"/>
                <a:gd name="T98" fmla="*/ 44 w 216"/>
                <a:gd name="T99" fmla="*/ 50 h 134"/>
                <a:gd name="T100" fmla="*/ 13 w 216"/>
                <a:gd name="T101" fmla="*/ 48 h 134"/>
                <a:gd name="T102" fmla="*/ 5 w 216"/>
                <a:gd name="T103" fmla="*/ 44 h 134"/>
                <a:gd name="T104" fmla="*/ 13 w 216"/>
                <a:gd name="T105" fmla="*/ 40 h 1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6"/>
                <a:gd name="T160" fmla="*/ 0 h 134"/>
                <a:gd name="T161" fmla="*/ 216 w 216"/>
                <a:gd name="T162" fmla="*/ 134 h 1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6" h="134">
                  <a:moveTo>
                    <a:pt x="0" y="36"/>
                  </a:moveTo>
                  <a:lnTo>
                    <a:pt x="2" y="34"/>
                  </a:lnTo>
                  <a:lnTo>
                    <a:pt x="15" y="30"/>
                  </a:lnTo>
                  <a:lnTo>
                    <a:pt x="25" y="30"/>
                  </a:lnTo>
                  <a:lnTo>
                    <a:pt x="32" y="23"/>
                  </a:lnTo>
                  <a:lnTo>
                    <a:pt x="25" y="25"/>
                  </a:lnTo>
                  <a:lnTo>
                    <a:pt x="19" y="23"/>
                  </a:lnTo>
                  <a:lnTo>
                    <a:pt x="32" y="17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55" y="15"/>
                  </a:lnTo>
                  <a:lnTo>
                    <a:pt x="46" y="11"/>
                  </a:lnTo>
                  <a:lnTo>
                    <a:pt x="63" y="8"/>
                  </a:lnTo>
                  <a:lnTo>
                    <a:pt x="69" y="9"/>
                  </a:lnTo>
                  <a:lnTo>
                    <a:pt x="82" y="11"/>
                  </a:lnTo>
                  <a:lnTo>
                    <a:pt x="78" y="6"/>
                  </a:lnTo>
                  <a:lnTo>
                    <a:pt x="97" y="11"/>
                  </a:lnTo>
                  <a:lnTo>
                    <a:pt x="113" y="8"/>
                  </a:lnTo>
                  <a:lnTo>
                    <a:pt x="96" y="2"/>
                  </a:lnTo>
                  <a:lnTo>
                    <a:pt x="103" y="0"/>
                  </a:lnTo>
                  <a:lnTo>
                    <a:pt x="119" y="4"/>
                  </a:lnTo>
                  <a:lnTo>
                    <a:pt x="124" y="2"/>
                  </a:lnTo>
                  <a:lnTo>
                    <a:pt x="122" y="0"/>
                  </a:lnTo>
                  <a:lnTo>
                    <a:pt x="159" y="0"/>
                  </a:lnTo>
                  <a:lnTo>
                    <a:pt x="172" y="4"/>
                  </a:lnTo>
                  <a:lnTo>
                    <a:pt x="182" y="6"/>
                  </a:lnTo>
                  <a:lnTo>
                    <a:pt x="143" y="9"/>
                  </a:lnTo>
                  <a:lnTo>
                    <a:pt x="140" y="13"/>
                  </a:lnTo>
                  <a:lnTo>
                    <a:pt x="166" y="11"/>
                  </a:lnTo>
                  <a:lnTo>
                    <a:pt x="161" y="15"/>
                  </a:lnTo>
                  <a:lnTo>
                    <a:pt x="178" y="9"/>
                  </a:lnTo>
                  <a:lnTo>
                    <a:pt x="180" y="13"/>
                  </a:lnTo>
                  <a:lnTo>
                    <a:pt x="170" y="21"/>
                  </a:lnTo>
                  <a:lnTo>
                    <a:pt x="188" y="15"/>
                  </a:lnTo>
                  <a:lnTo>
                    <a:pt x="197" y="11"/>
                  </a:lnTo>
                  <a:lnTo>
                    <a:pt x="205" y="11"/>
                  </a:lnTo>
                  <a:lnTo>
                    <a:pt x="216" y="13"/>
                  </a:lnTo>
                  <a:lnTo>
                    <a:pt x="207" y="19"/>
                  </a:lnTo>
                  <a:lnTo>
                    <a:pt x="184" y="21"/>
                  </a:lnTo>
                  <a:lnTo>
                    <a:pt x="203" y="21"/>
                  </a:lnTo>
                  <a:lnTo>
                    <a:pt x="188" y="23"/>
                  </a:lnTo>
                  <a:lnTo>
                    <a:pt x="191" y="29"/>
                  </a:lnTo>
                  <a:lnTo>
                    <a:pt x="184" y="32"/>
                  </a:lnTo>
                  <a:lnTo>
                    <a:pt x="191" y="38"/>
                  </a:lnTo>
                  <a:lnTo>
                    <a:pt x="188" y="42"/>
                  </a:lnTo>
                  <a:lnTo>
                    <a:pt x="195" y="42"/>
                  </a:lnTo>
                  <a:lnTo>
                    <a:pt x="186" y="46"/>
                  </a:lnTo>
                  <a:lnTo>
                    <a:pt x="189" y="48"/>
                  </a:lnTo>
                  <a:lnTo>
                    <a:pt x="189" y="55"/>
                  </a:lnTo>
                  <a:lnTo>
                    <a:pt x="182" y="53"/>
                  </a:lnTo>
                  <a:lnTo>
                    <a:pt x="186" y="59"/>
                  </a:lnTo>
                  <a:lnTo>
                    <a:pt x="191" y="59"/>
                  </a:lnTo>
                  <a:lnTo>
                    <a:pt x="180" y="61"/>
                  </a:lnTo>
                  <a:lnTo>
                    <a:pt x="188" y="63"/>
                  </a:lnTo>
                  <a:lnTo>
                    <a:pt x="180" y="67"/>
                  </a:lnTo>
                  <a:lnTo>
                    <a:pt x="174" y="63"/>
                  </a:lnTo>
                  <a:lnTo>
                    <a:pt x="165" y="67"/>
                  </a:lnTo>
                  <a:lnTo>
                    <a:pt x="168" y="73"/>
                  </a:lnTo>
                  <a:lnTo>
                    <a:pt x="172" y="71"/>
                  </a:lnTo>
                  <a:lnTo>
                    <a:pt x="182" y="76"/>
                  </a:lnTo>
                  <a:lnTo>
                    <a:pt x="182" y="82"/>
                  </a:lnTo>
                  <a:lnTo>
                    <a:pt x="172" y="78"/>
                  </a:lnTo>
                  <a:lnTo>
                    <a:pt x="161" y="74"/>
                  </a:lnTo>
                  <a:lnTo>
                    <a:pt x="159" y="80"/>
                  </a:lnTo>
                  <a:lnTo>
                    <a:pt x="165" y="82"/>
                  </a:lnTo>
                  <a:lnTo>
                    <a:pt x="159" y="84"/>
                  </a:lnTo>
                  <a:lnTo>
                    <a:pt x="180" y="86"/>
                  </a:lnTo>
                  <a:lnTo>
                    <a:pt x="166" y="92"/>
                  </a:lnTo>
                  <a:lnTo>
                    <a:pt x="153" y="94"/>
                  </a:lnTo>
                  <a:lnTo>
                    <a:pt x="142" y="97"/>
                  </a:lnTo>
                  <a:lnTo>
                    <a:pt x="136" y="103"/>
                  </a:lnTo>
                  <a:lnTo>
                    <a:pt x="126" y="103"/>
                  </a:lnTo>
                  <a:lnTo>
                    <a:pt x="122" y="107"/>
                  </a:lnTo>
                  <a:lnTo>
                    <a:pt x="117" y="107"/>
                  </a:lnTo>
                  <a:lnTo>
                    <a:pt x="113" y="111"/>
                  </a:lnTo>
                  <a:lnTo>
                    <a:pt x="115" y="116"/>
                  </a:lnTo>
                  <a:lnTo>
                    <a:pt x="107" y="120"/>
                  </a:lnTo>
                  <a:lnTo>
                    <a:pt x="111" y="124"/>
                  </a:lnTo>
                  <a:lnTo>
                    <a:pt x="107" y="134"/>
                  </a:lnTo>
                  <a:lnTo>
                    <a:pt x="99" y="134"/>
                  </a:lnTo>
                  <a:lnTo>
                    <a:pt x="90" y="128"/>
                  </a:lnTo>
                  <a:lnTo>
                    <a:pt x="84" y="124"/>
                  </a:lnTo>
                  <a:lnTo>
                    <a:pt x="74" y="113"/>
                  </a:lnTo>
                  <a:lnTo>
                    <a:pt x="71" y="105"/>
                  </a:lnTo>
                  <a:lnTo>
                    <a:pt x="69" y="99"/>
                  </a:lnTo>
                  <a:lnTo>
                    <a:pt x="73" y="94"/>
                  </a:lnTo>
                  <a:lnTo>
                    <a:pt x="78" y="88"/>
                  </a:lnTo>
                  <a:lnTo>
                    <a:pt x="80" y="84"/>
                  </a:lnTo>
                  <a:lnTo>
                    <a:pt x="74" y="84"/>
                  </a:lnTo>
                  <a:lnTo>
                    <a:pt x="65" y="80"/>
                  </a:lnTo>
                  <a:lnTo>
                    <a:pt x="80" y="80"/>
                  </a:lnTo>
                  <a:lnTo>
                    <a:pt x="71" y="76"/>
                  </a:lnTo>
                  <a:lnTo>
                    <a:pt x="74" y="74"/>
                  </a:lnTo>
                  <a:lnTo>
                    <a:pt x="67" y="76"/>
                  </a:lnTo>
                  <a:lnTo>
                    <a:pt x="63" y="76"/>
                  </a:lnTo>
                  <a:lnTo>
                    <a:pt x="63" y="73"/>
                  </a:lnTo>
                  <a:lnTo>
                    <a:pt x="65" y="69"/>
                  </a:lnTo>
                  <a:lnTo>
                    <a:pt x="57" y="59"/>
                  </a:lnTo>
                  <a:lnTo>
                    <a:pt x="51" y="51"/>
                  </a:lnTo>
                  <a:lnTo>
                    <a:pt x="44" y="50"/>
                  </a:lnTo>
                  <a:lnTo>
                    <a:pt x="28" y="50"/>
                  </a:lnTo>
                  <a:lnTo>
                    <a:pt x="13" y="48"/>
                  </a:lnTo>
                  <a:lnTo>
                    <a:pt x="17" y="46"/>
                  </a:lnTo>
                  <a:lnTo>
                    <a:pt x="5" y="44"/>
                  </a:lnTo>
                  <a:lnTo>
                    <a:pt x="27" y="40"/>
                  </a:lnTo>
                  <a:lnTo>
                    <a:pt x="13" y="4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" name="Freeform 147"/>
            <p:cNvSpPr>
              <a:spLocks/>
            </p:cNvSpPr>
            <p:nvPr/>
          </p:nvSpPr>
          <p:spPr bwMode="auto">
            <a:xfrm>
              <a:off x="6361113" y="3697288"/>
              <a:ext cx="342900" cy="212725"/>
            </a:xfrm>
            <a:custGeom>
              <a:avLst/>
              <a:gdLst>
                <a:gd name="T0" fmla="*/ 2 w 216"/>
                <a:gd name="T1" fmla="*/ 34 h 134"/>
                <a:gd name="T2" fmla="*/ 25 w 216"/>
                <a:gd name="T3" fmla="*/ 30 h 134"/>
                <a:gd name="T4" fmla="*/ 25 w 216"/>
                <a:gd name="T5" fmla="*/ 25 h 134"/>
                <a:gd name="T6" fmla="*/ 32 w 216"/>
                <a:gd name="T7" fmla="*/ 17 h 134"/>
                <a:gd name="T8" fmla="*/ 40 w 216"/>
                <a:gd name="T9" fmla="*/ 11 h 134"/>
                <a:gd name="T10" fmla="*/ 46 w 216"/>
                <a:gd name="T11" fmla="*/ 11 h 134"/>
                <a:gd name="T12" fmla="*/ 69 w 216"/>
                <a:gd name="T13" fmla="*/ 9 h 134"/>
                <a:gd name="T14" fmla="*/ 78 w 216"/>
                <a:gd name="T15" fmla="*/ 6 h 134"/>
                <a:gd name="T16" fmla="*/ 113 w 216"/>
                <a:gd name="T17" fmla="*/ 8 h 134"/>
                <a:gd name="T18" fmla="*/ 103 w 216"/>
                <a:gd name="T19" fmla="*/ 0 h 134"/>
                <a:gd name="T20" fmla="*/ 124 w 216"/>
                <a:gd name="T21" fmla="*/ 2 h 134"/>
                <a:gd name="T22" fmla="*/ 159 w 216"/>
                <a:gd name="T23" fmla="*/ 0 h 134"/>
                <a:gd name="T24" fmla="*/ 182 w 216"/>
                <a:gd name="T25" fmla="*/ 6 h 134"/>
                <a:gd name="T26" fmla="*/ 140 w 216"/>
                <a:gd name="T27" fmla="*/ 13 h 134"/>
                <a:gd name="T28" fmla="*/ 161 w 216"/>
                <a:gd name="T29" fmla="*/ 15 h 134"/>
                <a:gd name="T30" fmla="*/ 180 w 216"/>
                <a:gd name="T31" fmla="*/ 13 h 134"/>
                <a:gd name="T32" fmla="*/ 188 w 216"/>
                <a:gd name="T33" fmla="*/ 15 h 134"/>
                <a:gd name="T34" fmla="*/ 205 w 216"/>
                <a:gd name="T35" fmla="*/ 11 h 134"/>
                <a:gd name="T36" fmla="*/ 207 w 216"/>
                <a:gd name="T37" fmla="*/ 19 h 134"/>
                <a:gd name="T38" fmla="*/ 203 w 216"/>
                <a:gd name="T39" fmla="*/ 21 h 134"/>
                <a:gd name="T40" fmla="*/ 191 w 216"/>
                <a:gd name="T41" fmla="*/ 29 h 134"/>
                <a:gd name="T42" fmla="*/ 191 w 216"/>
                <a:gd name="T43" fmla="*/ 38 h 134"/>
                <a:gd name="T44" fmla="*/ 195 w 216"/>
                <a:gd name="T45" fmla="*/ 42 h 134"/>
                <a:gd name="T46" fmla="*/ 189 w 216"/>
                <a:gd name="T47" fmla="*/ 48 h 134"/>
                <a:gd name="T48" fmla="*/ 182 w 216"/>
                <a:gd name="T49" fmla="*/ 53 h 134"/>
                <a:gd name="T50" fmla="*/ 191 w 216"/>
                <a:gd name="T51" fmla="*/ 59 h 134"/>
                <a:gd name="T52" fmla="*/ 188 w 216"/>
                <a:gd name="T53" fmla="*/ 63 h 134"/>
                <a:gd name="T54" fmla="*/ 174 w 216"/>
                <a:gd name="T55" fmla="*/ 63 h 134"/>
                <a:gd name="T56" fmla="*/ 168 w 216"/>
                <a:gd name="T57" fmla="*/ 73 h 134"/>
                <a:gd name="T58" fmla="*/ 182 w 216"/>
                <a:gd name="T59" fmla="*/ 76 h 134"/>
                <a:gd name="T60" fmla="*/ 172 w 216"/>
                <a:gd name="T61" fmla="*/ 78 h 134"/>
                <a:gd name="T62" fmla="*/ 159 w 216"/>
                <a:gd name="T63" fmla="*/ 80 h 134"/>
                <a:gd name="T64" fmla="*/ 159 w 216"/>
                <a:gd name="T65" fmla="*/ 84 h 134"/>
                <a:gd name="T66" fmla="*/ 166 w 216"/>
                <a:gd name="T67" fmla="*/ 92 h 134"/>
                <a:gd name="T68" fmla="*/ 142 w 216"/>
                <a:gd name="T69" fmla="*/ 97 h 134"/>
                <a:gd name="T70" fmla="*/ 126 w 216"/>
                <a:gd name="T71" fmla="*/ 103 h 134"/>
                <a:gd name="T72" fmla="*/ 117 w 216"/>
                <a:gd name="T73" fmla="*/ 107 h 134"/>
                <a:gd name="T74" fmla="*/ 115 w 216"/>
                <a:gd name="T75" fmla="*/ 116 h 134"/>
                <a:gd name="T76" fmla="*/ 111 w 216"/>
                <a:gd name="T77" fmla="*/ 124 h 134"/>
                <a:gd name="T78" fmla="*/ 99 w 216"/>
                <a:gd name="T79" fmla="*/ 134 h 134"/>
                <a:gd name="T80" fmla="*/ 84 w 216"/>
                <a:gd name="T81" fmla="*/ 124 h 134"/>
                <a:gd name="T82" fmla="*/ 71 w 216"/>
                <a:gd name="T83" fmla="*/ 105 h 134"/>
                <a:gd name="T84" fmla="*/ 73 w 216"/>
                <a:gd name="T85" fmla="*/ 94 h 134"/>
                <a:gd name="T86" fmla="*/ 80 w 216"/>
                <a:gd name="T87" fmla="*/ 84 h 134"/>
                <a:gd name="T88" fmla="*/ 65 w 216"/>
                <a:gd name="T89" fmla="*/ 80 h 134"/>
                <a:gd name="T90" fmla="*/ 71 w 216"/>
                <a:gd name="T91" fmla="*/ 76 h 134"/>
                <a:gd name="T92" fmla="*/ 67 w 216"/>
                <a:gd name="T93" fmla="*/ 76 h 134"/>
                <a:gd name="T94" fmla="*/ 63 w 216"/>
                <a:gd name="T95" fmla="*/ 73 h 134"/>
                <a:gd name="T96" fmla="*/ 57 w 216"/>
                <a:gd name="T97" fmla="*/ 59 h 134"/>
                <a:gd name="T98" fmla="*/ 44 w 216"/>
                <a:gd name="T99" fmla="*/ 50 h 134"/>
                <a:gd name="T100" fmla="*/ 13 w 216"/>
                <a:gd name="T101" fmla="*/ 48 h 134"/>
                <a:gd name="T102" fmla="*/ 5 w 216"/>
                <a:gd name="T103" fmla="*/ 44 h 134"/>
                <a:gd name="T104" fmla="*/ 13 w 216"/>
                <a:gd name="T105" fmla="*/ 40 h 1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16"/>
                <a:gd name="T160" fmla="*/ 0 h 134"/>
                <a:gd name="T161" fmla="*/ 216 w 216"/>
                <a:gd name="T162" fmla="*/ 134 h 1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16" h="134">
                  <a:moveTo>
                    <a:pt x="0" y="36"/>
                  </a:moveTo>
                  <a:lnTo>
                    <a:pt x="2" y="34"/>
                  </a:lnTo>
                  <a:lnTo>
                    <a:pt x="15" y="30"/>
                  </a:lnTo>
                  <a:lnTo>
                    <a:pt x="25" y="30"/>
                  </a:lnTo>
                  <a:lnTo>
                    <a:pt x="32" y="23"/>
                  </a:lnTo>
                  <a:lnTo>
                    <a:pt x="25" y="25"/>
                  </a:lnTo>
                  <a:lnTo>
                    <a:pt x="19" y="23"/>
                  </a:lnTo>
                  <a:lnTo>
                    <a:pt x="32" y="17"/>
                  </a:lnTo>
                  <a:lnTo>
                    <a:pt x="40" y="15"/>
                  </a:lnTo>
                  <a:lnTo>
                    <a:pt x="40" y="11"/>
                  </a:lnTo>
                  <a:lnTo>
                    <a:pt x="55" y="15"/>
                  </a:lnTo>
                  <a:lnTo>
                    <a:pt x="46" y="11"/>
                  </a:lnTo>
                  <a:lnTo>
                    <a:pt x="63" y="8"/>
                  </a:lnTo>
                  <a:lnTo>
                    <a:pt x="69" y="9"/>
                  </a:lnTo>
                  <a:lnTo>
                    <a:pt x="82" y="11"/>
                  </a:lnTo>
                  <a:lnTo>
                    <a:pt x="78" y="6"/>
                  </a:lnTo>
                  <a:lnTo>
                    <a:pt x="97" y="11"/>
                  </a:lnTo>
                  <a:lnTo>
                    <a:pt x="113" y="8"/>
                  </a:lnTo>
                  <a:lnTo>
                    <a:pt x="96" y="2"/>
                  </a:lnTo>
                  <a:lnTo>
                    <a:pt x="103" y="0"/>
                  </a:lnTo>
                  <a:lnTo>
                    <a:pt x="119" y="4"/>
                  </a:lnTo>
                  <a:lnTo>
                    <a:pt x="124" y="2"/>
                  </a:lnTo>
                  <a:lnTo>
                    <a:pt x="122" y="0"/>
                  </a:lnTo>
                  <a:lnTo>
                    <a:pt x="159" y="0"/>
                  </a:lnTo>
                  <a:lnTo>
                    <a:pt x="172" y="4"/>
                  </a:lnTo>
                  <a:lnTo>
                    <a:pt x="182" y="6"/>
                  </a:lnTo>
                  <a:lnTo>
                    <a:pt x="143" y="9"/>
                  </a:lnTo>
                  <a:lnTo>
                    <a:pt x="140" y="13"/>
                  </a:lnTo>
                  <a:lnTo>
                    <a:pt x="166" y="11"/>
                  </a:lnTo>
                  <a:lnTo>
                    <a:pt x="161" y="15"/>
                  </a:lnTo>
                  <a:lnTo>
                    <a:pt x="178" y="9"/>
                  </a:lnTo>
                  <a:lnTo>
                    <a:pt x="180" y="13"/>
                  </a:lnTo>
                  <a:lnTo>
                    <a:pt x="170" y="21"/>
                  </a:lnTo>
                  <a:lnTo>
                    <a:pt x="188" y="15"/>
                  </a:lnTo>
                  <a:lnTo>
                    <a:pt x="197" y="11"/>
                  </a:lnTo>
                  <a:lnTo>
                    <a:pt x="205" y="11"/>
                  </a:lnTo>
                  <a:lnTo>
                    <a:pt x="216" y="13"/>
                  </a:lnTo>
                  <a:lnTo>
                    <a:pt x="207" y="19"/>
                  </a:lnTo>
                  <a:lnTo>
                    <a:pt x="184" y="21"/>
                  </a:lnTo>
                  <a:lnTo>
                    <a:pt x="203" y="21"/>
                  </a:lnTo>
                  <a:lnTo>
                    <a:pt x="188" y="23"/>
                  </a:lnTo>
                  <a:lnTo>
                    <a:pt x="191" y="29"/>
                  </a:lnTo>
                  <a:lnTo>
                    <a:pt x="184" y="32"/>
                  </a:lnTo>
                  <a:lnTo>
                    <a:pt x="191" y="38"/>
                  </a:lnTo>
                  <a:lnTo>
                    <a:pt x="188" y="42"/>
                  </a:lnTo>
                  <a:lnTo>
                    <a:pt x="195" y="42"/>
                  </a:lnTo>
                  <a:lnTo>
                    <a:pt x="186" y="46"/>
                  </a:lnTo>
                  <a:lnTo>
                    <a:pt x="189" y="48"/>
                  </a:lnTo>
                  <a:lnTo>
                    <a:pt x="189" y="55"/>
                  </a:lnTo>
                  <a:lnTo>
                    <a:pt x="182" y="53"/>
                  </a:lnTo>
                  <a:lnTo>
                    <a:pt x="186" y="59"/>
                  </a:lnTo>
                  <a:lnTo>
                    <a:pt x="191" y="59"/>
                  </a:lnTo>
                  <a:lnTo>
                    <a:pt x="180" y="61"/>
                  </a:lnTo>
                  <a:lnTo>
                    <a:pt x="188" y="63"/>
                  </a:lnTo>
                  <a:lnTo>
                    <a:pt x="180" y="67"/>
                  </a:lnTo>
                  <a:lnTo>
                    <a:pt x="174" y="63"/>
                  </a:lnTo>
                  <a:lnTo>
                    <a:pt x="165" y="67"/>
                  </a:lnTo>
                  <a:lnTo>
                    <a:pt x="168" y="73"/>
                  </a:lnTo>
                  <a:lnTo>
                    <a:pt x="172" y="71"/>
                  </a:lnTo>
                  <a:lnTo>
                    <a:pt x="182" y="76"/>
                  </a:lnTo>
                  <a:lnTo>
                    <a:pt x="182" y="82"/>
                  </a:lnTo>
                  <a:lnTo>
                    <a:pt x="172" y="78"/>
                  </a:lnTo>
                  <a:lnTo>
                    <a:pt x="161" y="74"/>
                  </a:lnTo>
                  <a:lnTo>
                    <a:pt x="159" y="80"/>
                  </a:lnTo>
                  <a:lnTo>
                    <a:pt x="165" y="82"/>
                  </a:lnTo>
                  <a:lnTo>
                    <a:pt x="159" y="84"/>
                  </a:lnTo>
                  <a:lnTo>
                    <a:pt x="180" y="86"/>
                  </a:lnTo>
                  <a:lnTo>
                    <a:pt x="166" y="92"/>
                  </a:lnTo>
                  <a:lnTo>
                    <a:pt x="153" y="94"/>
                  </a:lnTo>
                  <a:lnTo>
                    <a:pt x="142" y="97"/>
                  </a:lnTo>
                  <a:lnTo>
                    <a:pt x="136" y="103"/>
                  </a:lnTo>
                  <a:lnTo>
                    <a:pt x="126" y="103"/>
                  </a:lnTo>
                  <a:lnTo>
                    <a:pt x="122" y="107"/>
                  </a:lnTo>
                  <a:lnTo>
                    <a:pt x="117" y="107"/>
                  </a:lnTo>
                  <a:lnTo>
                    <a:pt x="113" y="111"/>
                  </a:lnTo>
                  <a:lnTo>
                    <a:pt x="115" y="116"/>
                  </a:lnTo>
                  <a:lnTo>
                    <a:pt x="107" y="120"/>
                  </a:lnTo>
                  <a:lnTo>
                    <a:pt x="111" y="124"/>
                  </a:lnTo>
                  <a:lnTo>
                    <a:pt x="107" y="134"/>
                  </a:lnTo>
                  <a:lnTo>
                    <a:pt x="99" y="134"/>
                  </a:lnTo>
                  <a:lnTo>
                    <a:pt x="90" y="128"/>
                  </a:lnTo>
                  <a:lnTo>
                    <a:pt x="84" y="124"/>
                  </a:lnTo>
                  <a:lnTo>
                    <a:pt x="74" y="113"/>
                  </a:lnTo>
                  <a:lnTo>
                    <a:pt x="71" y="105"/>
                  </a:lnTo>
                  <a:lnTo>
                    <a:pt x="69" y="99"/>
                  </a:lnTo>
                  <a:lnTo>
                    <a:pt x="73" y="94"/>
                  </a:lnTo>
                  <a:lnTo>
                    <a:pt x="78" y="88"/>
                  </a:lnTo>
                  <a:lnTo>
                    <a:pt x="80" y="84"/>
                  </a:lnTo>
                  <a:lnTo>
                    <a:pt x="74" y="84"/>
                  </a:lnTo>
                  <a:lnTo>
                    <a:pt x="65" y="80"/>
                  </a:lnTo>
                  <a:lnTo>
                    <a:pt x="80" y="80"/>
                  </a:lnTo>
                  <a:lnTo>
                    <a:pt x="71" y="76"/>
                  </a:lnTo>
                  <a:lnTo>
                    <a:pt x="74" y="74"/>
                  </a:lnTo>
                  <a:lnTo>
                    <a:pt x="67" y="76"/>
                  </a:lnTo>
                  <a:lnTo>
                    <a:pt x="63" y="76"/>
                  </a:lnTo>
                  <a:lnTo>
                    <a:pt x="63" y="73"/>
                  </a:lnTo>
                  <a:lnTo>
                    <a:pt x="65" y="69"/>
                  </a:lnTo>
                  <a:lnTo>
                    <a:pt x="57" y="59"/>
                  </a:lnTo>
                  <a:lnTo>
                    <a:pt x="51" y="51"/>
                  </a:lnTo>
                  <a:lnTo>
                    <a:pt x="44" y="50"/>
                  </a:lnTo>
                  <a:lnTo>
                    <a:pt x="28" y="50"/>
                  </a:lnTo>
                  <a:lnTo>
                    <a:pt x="13" y="48"/>
                  </a:lnTo>
                  <a:lnTo>
                    <a:pt x="17" y="46"/>
                  </a:lnTo>
                  <a:lnTo>
                    <a:pt x="5" y="44"/>
                  </a:lnTo>
                  <a:lnTo>
                    <a:pt x="27" y="40"/>
                  </a:lnTo>
                  <a:lnTo>
                    <a:pt x="13" y="40"/>
                  </a:lnTo>
                  <a:lnTo>
                    <a:pt x="0" y="36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6" name="Freeform 148"/>
            <p:cNvSpPr>
              <a:spLocks/>
            </p:cNvSpPr>
            <p:nvPr/>
          </p:nvSpPr>
          <p:spPr bwMode="auto">
            <a:xfrm>
              <a:off x="6232526" y="3794125"/>
              <a:ext cx="30163" cy="19050"/>
            </a:xfrm>
            <a:custGeom>
              <a:avLst/>
              <a:gdLst>
                <a:gd name="T0" fmla="*/ 0 w 19"/>
                <a:gd name="T1" fmla="*/ 8 h 12"/>
                <a:gd name="T2" fmla="*/ 10 w 19"/>
                <a:gd name="T3" fmla="*/ 12 h 12"/>
                <a:gd name="T4" fmla="*/ 19 w 19"/>
                <a:gd name="T5" fmla="*/ 2 h 12"/>
                <a:gd name="T6" fmla="*/ 0 w 19"/>
                <a:gd name="T7" fmla="*/ 0 h 12"/>
                <a:gd name="T8" fmla="*/ 0 w 19"/>
                <a:gd name="T9" fmla="*/ 8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0" y="8"/>
                  </a:moveTo>
                  <a:lnTo>
                    <a:pt x="10" y="12"/>
                  </a:lnTo>
                  <a:lnTo>
                    <a:pt x="19" y="2"/>
                  </a:lnTo>
                  <a:lnTo>
                    <a:pt x="0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7" name="Freeform 149"/>
            <p:cNvSpPr>
              <a:spLocks/>
            </p:cNvSpPr>
            <p:nvPr/>
          </p:nvSpPr>
          <p:spPr bwMode="auto">
            <a:xfrm>
              <a:off x="6232526" y="3794125"/>
              <a:ext cx="30163" cy="19050"/>
            </a:xfrm>
            <a:custGeom>
              <a:avLst/>
              <a:gdLst>
                <a:gd name="T0" fmla="*/ 0 w 19"/>
                <a:gd name="T1" fmla="*/ 8 h 12"/>
                <a:gd name="T2" fmla="*/ 10 w 19"/>
                <a:gd name="T3" fmla="*/ 12 h 12"/>
                <a:gd name="T4" fmla="*/ 19 w 19"/>
                <a:gd name="T5" fmla="*/ 2 h 12"/>
                <a:gd name="T6" fmla="*/ 0 w 19"/>
                <a:gd name="T7" fmla="*/ 0 h 12"/>
                <a:gd name="T8" fmla="*/ 0 w 19"/>
                <a:gd name="T9" fmla="*/ 8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2"/>
                <a:gd name="T17" fmla="*/ 19 w 1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2">
                  <a:moveTo>
                    <a:pt x="0" y="8"/>
                  </a:moveTo>
                  <a:lnTo>
                    <a:pt x="10" y="12"/>
                  </a:lnTo>
                  <a:lnTo>
                    <a:pt x="19" y="2"/>
                  </a:lnTo>
                  <a:lnTo>
                    <a:pt x="0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8" name="Freeform 150"/>
            <p:cNvSpPr>
              <a:spLocks/>
            </p:cNvSpPr>
            <p:nvPr/>
          </p:nvSpPr>
          <p:spPr bwMode="auto">
            <a:xfrm>
              <a:off x="6192838" y="3770313"/>
              <a:ext cx="28575" cy="14288"/>
            </a:xfrm>
            <a:custGeom>
              <a:avLst/>
              <a:gdLst>
                <a:gd name="T0" fmla="*/ 0 w 18"/>
                <a:gd name="T1" fmla="*/ 7 h 9"/>
                <a:gd name="T2" fmla="*/ 2 w 18"/>
                <a:gd name="T3" fmla="*/ 2 h 9"/>
                <a:gd name="T4" fmla="*/ 16 w 18"/>
                <a:gd name="T5" fmla="*/ 0 h 9"/>
                <a:gd name="T6" fmla="*/ 18 w 18"/>
                <a:gd name="T7" fmla="*/ 7 h 9"/>
                <a:gd name="T8" fmla="*/ 16 w 18"/>
                <a:gd name="T9" fmla="*/ 9 h 9"/>
                <a:gd name="T10" fmla="*/ 6 w 18"/>
                <a:gd name="T11" fmla="*/ 9 h 9"/>
                <a:gd name="T12" fmla="*/ 0 w 18"/>
                <a:gd name="T13" fmla="*/ 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9"/>
                <a:gd name="T23" fmla="*/ 18 w 18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9">
                  <a:moveTo>
                    <a:pt x="0" y="7"/>
                  </a:moveTo>
                  <a:lnTo>
                    <a:pt x="2" y="2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6" y="9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9" name="Freeform 151"/>
            <p:cNvSpPr>
              <a:spLocks/>
            </p:cNvSpPr>
            <p:nvPr/>
          </p:nvSpPr>
          <p:spPr bwMode="auto">
            <a:xfrm>
              <a:off x="6192838" y="3770313"/>
              <a:ext cx="28575" cy="14288"/>
            </a:xfrm>
            <a:custGeom>
              <a:avLst/>
              <a:gdLst>
                <a:gd name="T0" fmla="*/ 0 w 18"/>
                <a:gd name="T1" fmla="*/ 7 h 9"/>
                <a:gd name="T2" fmla="*/ 2 w 18"/>
                <a:gd name="T3" fmla="*/ 2 h 9"/>
                <a:gd name="T4" fmla="*/ 16 w 18"/>
                <a:gd name="T5" fmla="*/ 0 h 9"/>
                <a:gd name="T6" fmla="*/ 18 w 18"/>
                <a:gd name="T7" fmla="*/ 7 h 9"/>
                <a:gd name="T8" fmla="*/ 16 w 18"/>
                <a:gd name="T9" fmla="*/ 9 h 9"/>
                <a:gd name="T10" fmla="*/ 6 w 18"/>
                <a:gd name="T11" fmla="*/ 9 h 9"/>
                <a:gd name="T12" fmla="*/ 0 w 18"/>
                <a:gd name="T13" fmla="*/ 7 h 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9"/>
                <a:gd name="T23" fmla="*/ 18 w 18"/>
                <a:gd name="T24" fmla="*/ 9 h 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9">
                  <a:moveTo>
                    <a:pt x="0" y="7"/>
                  </a:moveTo>
                  <a:lnTo>
                    <a:pt x="2" y="2"/>
                  </a:lnTo>
                  <a:lnTo>
                    <a:pt x="16" y="0"/>
                  </a:lnTo>
                  <a:lnTo>
                    <a:pt x="18" y="7"/>
                  </a:lnTo>
                  <a:lnTo>
                    <a:pt x="16" y="9"/>
                  </a:lnTo>
                  <a:lnTo>
                    <a:pt x="6" y="9"/>
                  </a:lnTo>
                  <a:lnTo>
                    <a:pt x="0" y="7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0" name="Freeform 152"/>
            <p:cNvSpPr>
              <a:spLocks/>
            </p:cNvSpPr>
            <p:nvPr/>
          </p:nvSpPr>
          <p:spPr bwMode="auto">
            <a:xfrm>
              <a:off x="6192838" y="3794125"/>
              <a:ext cx="33338" cy="23813"/>
            </a:xfrm>
            <a:custGeom>
              <a:avLst/>
              <a:gdLst>
                <a:gd name="T0" fmla="*/ 0 w 21"/>
                <a:gd name="T1" fmla="*/ 8 h 15"/>
                <a:gd name="T2" fmla="*/ 8 w 21"/>
                <a:gd name="T3" fmla="*/ 0 h 15"/>
                <a:gd name="T4" fmla="*/ 19 w 21"/>
                <a:gd name="T5" fmla="*/ 4 h 15"/>
                <a:gd name="T6" fmla="*/ 16 w 21"/>
                <a:gd name="T7" fmla="*/ 8 h 15"/>
                <a:gd name="T8" fmla="*/ 21 w 21"/>
                <a:gd name="T9" fmla="*/ 8 h 15"/>
                <a:gd name="T10" fmla="*/ 21 w 21"/>
                <a:gd name="T11" fmla="*/ 13 h 15"/>
                <a:gd name="T12" fmla="*/ 12 w 21"/>
                <a:gd name="T13" fmla="*/ 15 h 15"/>
                <a:gd name="T14" fmla="*/ 0 w 21"/>
                <a:gd name="T15" fmla="*/ 8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15"/>
                <a:gd name="T26" fmla="*/ 21 w 21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15">
                  <a:moveTo>
                    <a:pt x="0" y="8"/>
                  </a:moveTo>
                  <a:lnTo>
                    <a:pt x="8" y="0"/>
                  </a:lnTo>
                  <a:lnTo>
                    <a:pt x="19" y="4"/>
                  </a:lnTo>
                  <a:lnTo>
                    <a:pt x="16" y="8"/>
                  </a:lnTo>
                  <a:lnTo>
                    <a:pt x="21" y="8"/>
                  </a:lnTo>
                  <a:lnTo>
                    <a:pt x="21" y="13"/>
                  </a:lnTo>
                  <a:lnTo>
                    <a:pt x="12" y="1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1" name="Freeform 153"/>
            <p:cNvSpPr>
              <a:spLocks/>
            </p:cNvSpPr>
            <p:nvPr/>
          </p:nvSpPr>
          <p:spPr bwMode="auto">
            <a:xfrm>
              <a:off x="6192838" y="3794125"/>
              <a:ext cx="33338" cy="23813"/>
            </a:xfrm>
            <a:custGeom>
              <a:avLst/>
              <a:gdLst>
                <a:gd name="T0" fmla="*/ 0 w 21"/>
                <a:gd name="T1" fmla="*/ 8 h 15"/>
                <a:gd name="T2" fmla="*/ 8 w 21"/>
                <a:gd name="T3" fmla="*/ 0 h 15"/>
                <a:gd name="T4" fmla="*/ 19 w 21"/>
                <a:gd name="T5" fmla="*/ 4 h 15"/>
                <a:gd name="T6" fmla="*/ 16 w 21"/>
                <a:gd name="T7" fmla="*/ 8 h 15"/>
                <a:gd name="T8" fmla="*/ 21 w 21"/>
                <a:gd name="T9" fmla="*/ 8 h 15"/>
                <a:gd name="T10" fmla="*/ 21 w 21"/>
                <a:gd name="T11" fmla="*/ 13 h 15"/>
                <a:gd name="T12" fmla="*/ 12 w 21"/>
                <a:gd name="T13" fmla="*/ 15 h 15"/>
                <a:gd name="T14" fmla="*/ 0 w 21"/>
                <a:gd name="T15" fmla="*/ 8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15"/>
                <a:gd name="T26" fmla="*/ 21 w 21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15">
                  <a:moveTo>
                    <a:pt x="0" y="8"/>
                  </a:moveTo>
                  <a:lnTo>
                    <a:pt x="8" y="0"/>
                  </a:lnTo>
                  <a:lnTo>
                    <a:pt x="19" y="4"/>
                  </a:lnTo>
                  <a:lnTo>
                    <a:pt x="16" y="8"/>
                  </a:lnTo>
                  <a:lnTo>
                    <a:pt x="21" y="8"/>
                  </a:lnTo>
                  <a:lnTo>
                    <a:pt x="21" y="13"/>
                  </a:lnTo>
                  <a:lnTo>
                    <a:pt x="12" y="15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2" name="Freeform 154"/>
            <p:cNvSpPr>
              <a:spLocks/>
            </p:cNvSpPr>
            <p:nvPr/>
          </p:nvSpPr>
          <p:spPr bwMode="auto">
            <a:xfrm>
              <a:off x="6108701" y="3767138"/>
              <a:ext cx="69850" cy="23813"/>
            </a:xfrm>
            <a:custGeom>
              <a:avLst/>
              <a:gdLst>
                <a:gd name="T0" fmla="*/ 0 w 44"/>
                <a:gd name="T1" fmla="*/ 9 h 15"/>
                <a:gd name="T2" fmla="*/ 9 w 44"/>
                <a:gd name="T3" fmla="*/ 4 h 15"/>
                <a:gd name="T4" fmla="*/ 17 w 44"/>
                <a:gd name="T5" fmla="*/ 4 h 15"/>
                <a:gd name="T6" fmla="*/ 23 w 44"/>
                <a:gd name="T7" fmla="*/ 9 h 15"/>
                <a:gd name="T8" fmla="*/ 30 w 44"/>
                <a:gd name="T9" fmla="*/ 9 h 15"/>
                <a:gd name="T10" fmla="*/ 25 w 44"/>
                <a:gd name="T11" fmla="*/ 4 h 15"/>
                <a:gd name="T12" fmla="*/ 30 w 44"/>
                <a:gd name="T13" fmla="*/ 0 h 15"/>
                <a:gd name="T14" fmla="*/ 34 w 44"/>
                <a:gd name="T15" fmla="*/ 4 h 15"/>
                <a:gd name="T16" fmla="*/ 40 w 44"/>
                <a:gd name="T17" fmla="*/ 6 h 15"/>
                <a:gd name="T18" fmla="*/ 44 w 44"/>
                <a:gd name="T19" fmla="*/ 7 h 15"/>
                <a:gd name="T20" fmla="*/ 40 w 44"/>
                <a:gd name="T21" fmla="*/ 11 h 15"/>
                <a:gd name="T22" fmla="*/ 30 w 44"/>
                <a:gd name="T23" fmla="*/ 11 h 15"/>
                <a:gd name="T24" fmla="*/ 17 w 44"/>
                <a:gd name="T25" fmla="*/ 15 h 15"/>
                <a:gd name="T26" fmla="*/ 0 w 44"/>
                <a:gd name="T27" fmla="*/ 9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15"/>
                <a:gd name="T44" fmla="*/ 44 w 44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15">
                  <a:moveTo>
                    <a:pt x="0" y="9"/>
                  </a:moveTo>
                  <a:lnTo>
                    <a:pt x="9" y="4"/>
                  </a:lnTo>
                  <a:lnTo>
                    <a:pt x="17" y="4"/>
                  </a:lnTo>
                  <a:lnTo>
                    <a:pt x="23" y="9"/>
                  </a:lnTo>
                  <a:lnTo>
                    <a:pt x="30" y="9"/>
                  </a:lnTo>
                  <a:lnTo>
                    <a:pt x="25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40" y="6"/>
                  </a:lnTo>
                  <a:lnTo>
                    <a:pt x="44" y="7"/>
                  </a:lnTo>
                  <a:lnTo>
                    <a:pt x="40" y="11"/>
                  </a:lnTo>
                  <a:lnTo>
                    <a:pt x="30" y="11"/>
                  </a:lnTo>
                  <a:lnTo>
                    <a:pt x="17" y="15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3" name="Freeform 155"/>
            <p:cNvSpPr>
              <a:spLocks/>
            </p:cNvSpPr>
            <p:nvPr/>
          </p:nvSpPr>
          <p:spPr bwMode="auto">
            <a:xfrm>
              <a:off x="6108701" y="3767138"/>
              <a:ext cx="69850" cy="23813"/>
            </a:xfrm>
            <a:custGeom>
              <a:avLst/>
              <a:gdLst>
                <a:gd name="T0" fmla="*/ 0 w 44"/>
                <a:gd name="T1" fmla="*/ 9 h 15"/>
                <a:gd name="T2" fmla="*/ 9 w 44"/>
                <a:gd name="T3" fmla="*/ 4 h 15"/>
                <a:gd name="T4" fmla="*/ 17 w 44"/>
                <a:gd name="T5" fmla="*/ 4 h 15"/>
                <a:gd name="T6" fmla="*/ 23 w 44"/>
                <a:gd name="T7" fmla="*/ 9 h 15"/>
                <a:gd name="T8" fmla="*/ 30 w 44"/>
                <a:gd name="T9" fmla="*/ 9 h 15"/>
                <a:gd name="T10" fmla="*/ 25 w 44"/>
                <a:gd name="T11" fmla="*/ 4 h 15"/>
                <a:gd name="T12" fmla="*/ 30 w 44"/>
                <a:gd name="T13" fmla="*/ 0 h 15"/>
                <a:gd name="T14" fmla="*/ 34 w 44"/>
                <a:gd name="T15" fmla="*/ 4 h 15"/>
                <a:gd name="T16" fmla="*/ 40 w 44"/>
                <a:gd name="T17" fmla="*/ 6 h 15"/>
                <a:gd name="T18" fmla="*/ 44 w 44"/>
                <a:gd name="T19" fmla="*/ 7 h 15"/>
                <a:gd name="T20" fmla="*/ 40 w 44"/>
                <a:gd name="T21" fmla="*/ 11 h 15"/>
                <a:gd name="T22" fmla="*/ 30 w 44"/>
                <a:gd name="T23" fmla="*/ 11 h 15"/>
                <a:gd name="T24" fmla="*/ 17 w 44"/>
                <a:gd name="T25" fmla="*/ 15 h 15"/>
                <a:gd name="T26" fmla="*/ 0 w 44"/>
                <a:gd name="T27" fmla="*/ 9 h 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15"/>
                <a:gd name="T44" fmla="*/ 44 w 44"/>
                <a:gd name="T45" fmla="*/ 15 h 1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15">
                  <a:moveTo>
                    <a:pt x="0" y="9"/>
                  </a:moveTo>
                  <a:lnTo>
                    <a:pt x="9" y="4"/>
                  </a:lnTo>
                  <a:lnTo>
                    <a:pt x="17" y="4"/>
                  </a:lnTo>
                  <a:lnTo>
                    <a:pt x="23" y="9"/>
                  </a:lnTo>
                  <a:lnTo>
                    <a:pt x="30" y="9"/>
                  </a:lnTo>
                  <a:lnTo>
                    <a:pt x="25" y="4"/>
                  </a:lnTo>
                  <a:lnTo>
                    <a:pt x="30" y="0"/>
                  </a:lnTo>
                  <a:lnTo>
                    <a:pt x="34" y="4"/>
                  </a:lnTo>
                  <a:lnTo>
                    <a:pt x="40" y="6"/>
                  </a:lnTo>
                  <a:lnTo>
                    <a:pt x="44" y="7"/>
                  </a:lnTo>
                  <a:lnTo>
                    <a:pt x="40" y="11"/>
                  </a:lnTo>
                  <a:lnTo>
                    <a:pt x="30" y="11"/>
                  </a:lnTo>
                  <a:lnTo>
                    <a:pt x="17" y="15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4" name="Freeform 156"/>
            <p:cNvSpPr>
              <a:spLocks/>
            </p:cNvSpPr>
            <p:nvPr/>
          </p:nvSpPr>
          <p:spPr bwMode="auto">
            <a:xfrm>
              <a:off x="6076951" y="3760788"/>
              <a:ext cx="42863" cy="15875"/>
            </a:xfrm>
            <a:custGeom>
              <a:avLst/>
              <a:gdLst>
                <a:gd name="T0" fmla="*/ 0 w 27"/>
                <a:gd name="T1" fmla="*/ 8 h 10"/>
                <a:gd name="T2" fmla="*/ 10 w 27"/>
                <a:gd name="T3" fmla="*/ 10 h 10"/>
                <a:gd name="T4" fmla="*/ 20 w 27"/>
                <a:gd name="T5" fmla="*/ 4 h 10"/>
                <a:gd name="T6" fmla="*/ 20 w 27"/>
                <a:gd name="T7" fmla="*/ 8 h 10"/>
                <a:gd name="T8" fmla="*/ 25 w 27"/>
                <a:gd name="T9" fmla="*/ 4 h 10"/>
                <a:gd name="T10" fmla="*/ 27 w 27"/>
                <a:gd name="T11" fmla="*/ 0 h 10"/>
                <a:gd name="T12" fmla="*/ 23 w 27"/>
                <a:gd name="T13" fmla="*/ 0 h 10"/>
                <a:gd name="T14" fmla="*/ 14 w 27"/>
                <a:gd name="T15" fmla="*/ 0 h 10"/>
                <a:gd name="T16" fmla="*/ 0 w 27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10"/>
                <a:gd name="T29" fmla="*/ 27 w 2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10">
                  <a:moveTo>
                    <a:pt x="0" y="8"/>
                  </a:moveTo>
                  <a:lnTo>
                    <a:pt x="10" y="10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25" y="4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5" name="Freeform 157"/>
            <p:cNvSpPr>
              <a:spLocks/>
            </p:cNvSpPr>
            <p:nvPr/>
          </p:nvSpPr>
          <p:spPr bwMode="auto">
            <a:xfrm>
              <a:off x="6076951" y="3760788"/>
              <a:ext cx="42863" cy="15875"/>
            </a:xfrm>
            <a:custGeom>
              <a:avLst/>
              <a:gdLst>
                <a:gd name="T0" fmla="*/ 0 w 27"/>
                <a:gd name="T1" fmla="*/ 8 h 10"/>
                <a:gd name="T2" fmla="*/ 10 w 27"/>
                <a:gd name="T3" fmla="*/ 10 h 10"/>
                <a:gd name="T4" fmla="*/ 20 w 27"/>
                <a:gd name="T5" fmla="*/ 4 h 10"/>
                <a:gd name="T6" fmla="*/ 20 w 27"/>
                <a:gd name="T7" fmla="*/ 8 h 10"/>
                <a:gd name="T8" fmla="*/ 25 w 27"/>
                <a:gd name="T9" fmla="*/ 4 h 10"/>
                <a:gd name="T10" fmla="*/ 27 w 27"/>
                <a:gd name="T11" fmla="*/ 0 h 10"/>
                <a:gd name="T12" fmla="*/ 23 w 27"/>
                <a:gd name="T13" fmla="*/ 0 h 10"/>
                <a:gd name="T14" fmla="*/ 14 w 27"/>
                <a:gd name="T15" fmla="*/ 0 h 10"/>
                <a:gd name="T16" fmla="*/ 0 w 27"/>
                <a:gd name="T17" fmla="*/ 8 h 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10"/>
                <a:gd name="T29" fmla="*/ 27 w 27"/>
                <a:gd name="T30" fmla="*/ 10 h 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10">
                  <a:moveTo>
                    <a:pt x="0" y="8"/>
                  </a:moveTo>
                  <a:lnTo>
                    <a:pt x="10" y="10"/>
                  </a:lnTo>
                  <a:lnTo>
                    <a:pt x="20" y="4"/>
                  </a:lnTo>
                  <a:lnTo>
                    <a:pt x="20" y="8"/>
                  </a:lnTo>
                  <a:lnTo>
                    <a:pt x="25" y="4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0" y="8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6" name="Freeform 158"/>
            <p:cNvSpPr>
              <a:spLocks/>
            </p:cNvSpPr>
            <p:nvPr/>
          </p:nvSpPr>
          <p:spPr bwMode="auto">
            <a:xfrm>
              <a:off x="6178551" y="3743325"/>
              <a:ext cx="33338" cy="14288"/>
            </a:xfrm>
            <a:custGeom>
              <a:avLst/>
              <a:gdLst>
                <a:gd name="T0" fmla="*/ 0 w 21"/>
                <a:gd name="T1" fmla="*/ 0 h 9"/>
                <a:gd name="T2" fmla="*/ 2 w 21"/>
                <a:gd name="T3" fmla="*/ 3 h 9"/>
                <a:gd name="T4" fmla="*/ 2 w 21"/>
                <a:gd name="T5" fmla="*/ 5 h 9"/>
                <a:gd name="T6" fmla="*/ 21 w 21"/>
                <a:gd name="T7" fmla="*/ 9 h 9"/>
                <a:gd name="T8" fmla="*/ 21 w 21"/>
                <a:gd name="T9" fmla="*/ 3 h 9"/>
                <a:gd name="T10" fmla="*/ 11 w 21"/>
                <a:gd name="T11" fmla="*/ 0 h 9"/>
                <a:gd name="T12" fmla="*/ 7 w 21"/>
                <a:gd name="T13" fmla="*/ 0 h 9"/>
                <a:gd name="T14" fmla="*/ 0 w 2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9"/>
                <a:gd name="T26" fmla="*/ 21 w 21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9">
                  <a:moveTo>
                    <a:pt x="0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1" y="9"/>
                  </a:lnTo>
                  <a:lnTo>
                    <a:pt x="21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7" name="Freeform 159"/>
            <p:cNvSpPr>
              <a:spLocks/>
            </p:cNvSpPr>
            <p:nvPr/>
          </p:nvSpPr>
          <p:spPr bwMode="auto">
            <a:xfrm>
              <a:off x="6178551" y="3743325"/>
              <a:ext cx="33338" cy="14288"/>
            </a:xfrm>
            <a:custGeom>
              <a:avLst/>
              <a:gdLst>
                <a:gd name="T0" fmla="*/ 0 w 21"/>
                <a:gd name="T1" fmla="*/ 0 h 9"/>
                <a:gd name="T2" fmla="*/ 2 w 21"/>
                <a:gd name="T3" fmla="*/ 3 h 9"/>
                <a:gd name="T4" fmla="*/ 2 w 21"/>
                <a:gd name="T5" fmla="*/ 5 h 9"/>
                <a:gd name="T6" fmla="*/ 21 w 21"/>
                <a:gd name="T7" fmla="*/ 9 h 9"/>
                <a:gd name="T8" fmla="*/ 21 w 21"/>
                <a:gd name="T9" fmla="*/ 3 h 9"/>
                <a:gd name="T10" fmla="*/ 11 w 21"/>
                <a:gd name="T11" fmla="*/ 0 h 9"/>
                <a:gd name="T12" fmla="*/ 7 w 21"/>
                <a:gd name="T13" fmla="*/ 0 h 9"/>
                <a:gd name="T14" fmla="*/ 0 w 21"/>
                <a:gd name="T15" fmla="*/ 0 h 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9"/>
                <a:gd name="T26" fmla="*/ 21 w 21"/>
                <a:gd name="T27" fmla="*/ 9 h 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9">
                  <a:moveTo>
                    <a:pt x="0" y="0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1" y="9"/>
                  </a:lnTo>
                  <a:lnTo>
                    <a:pt x="21" y="3"/>
                  </a:lnTo>
                  <a:lnTo>
                    <a:pt x="11" y="0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8" name="Freeform 160"/>
            <p:cNvSpPr>
              <a:spLocks/>
            </p:cNvSpPr>
            <p:nvPr/>
          </p:nvSpPr>
          <p:spPr bwMode="auto">
            <a:xfrm>
              <a:off x="6223001" y="3767138"/>
              <a:ext cx="98425" cy="23813"/>
            </a:xfrm>
            <a:custGeom>
              <a:avLst/>
              <a:gdLst>
                <a:gd name="T0" fmla="*/ 0 w 62"/>
                <a:gd name="T1" fmla="*/ 2 h 15"/>
                <a:gd name="T2" fmla="*/ 4 w 62"/>
                <a:gd name="T3" fmla="*/ 0 h 15"/>
                <a:gd name="T4" fmla="*/ 31 w 62"/>
                <a:gd name="T5" fmla="*/ 6 h 15"/>
                <a:gd name="T6" fmla="*/ 41 w 62"/>
                <a:gd name="T7" fmla="*/ 9 h 15"/>
                <a:gd name="T8" fmla="*/ 52 w 62"/>
                <a:gd name="T9" fmla="*/ 7 h 15"/>
                <a:gd name="T10" fmla="*/ 62 w 62"/>
                <a:gd name="T11" fmla="*/ 11 h 15"/>
                <a:gd name="T12" fmla="*/ 62 w 62"/>
                <a:gd name="T13" fmla="*/ 15 h 15"/>
                <a:gd name="T14" fmla="*/ 20 w 62"/>
                <a:gd name="T15" fmla="*/ 15 h 15"/>
                <a:gd name="T16" fmla="*/ 8 w 62"/>
                <a:gd name="T17" fmla="*/ 6 h 15"/>
                <a:gd name="T18" fmla="*/ 0 w 62"/>
                <a:gd name="T19" fmla="*/ 2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15"/>
                <a:gd name="T32" fmla="*/ 62 w 6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15">
                  <a:moveTo>
                    <a:pt x="0" y="2"/>
                  </a:moveTo>
                  <a:lnTo>
                    <a:pt x="4" y="0"/>
                  </a:lnTo>
                  <a:lnTo>
                    <a:pt x="31" y="6"/>
                  </a:lnTo>
                  <a:lnTo>
                    <a:pt x="41" y="9"/>
                  </a:lnTo>
                  <a:lnTo>
                    <a:pt x="52" y="7"/>
                  </a:lnTo>
                  <a:lnTo>
                    <a:pt x="62" y="11"/>
                  </a:lnTo>
                  <a:lnTo>
                    <a:pt x="62" y="15"/>
                  </a:lnTo>
                  <a:lnTo>
                    <a:pt x="20" y="15"/>
                  </a:lnTo>
                  <a:lnTo>
                    <a:pt x="8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9" name="Freeform 161"/>
            <p:cNvSpPr>
              <a:spLocks/>
            </p:cNvSpPr>
            <p:nvPr/>
          </p:nvSpPr>
          <p:spPr bwMode="auto">
            <a:xfrm>
              <a:off x="6223001" y="3767138"/>
              <a:ext cx="98425" cy="23813"/>
            </a:xfrm>
            <a:custGeom>
              <a:avLst/>
              <a:gdLst>
                <a:gd name="T0" fmla="*/ 0 w 62"/>
                <a:gd name="T1" fmla="*/ 2 h 15"/>
                <a:gd name="T2" fmla="*/ 4 w 62"/>
                <a:gd name="T3" fmla="*/ 0 h 15"/>
                <a:gd name="T4" fmla="*/ 31 w 62"/>
                <a:gd name="T5" fmla="*/ 6 h 15"/>
                <a:gd name="T6" fmla="*/ 41 w 62"/>
                <a:gd name="T7" fmla="*/ 9 h 15"/>
                <a:gd name="T8" fmla="*/ 52 w 62"/>
                <a:gd name="T9" fmla="*/ 7 h 15"/>
                <a:gd name="T10" fmla="*/ 62 w 62"/>
                <a:gd name="T11" fmla="*/ 11 h 15"/>
                <a:gd name="T12" fmla="*/ 62 w 62"/>
                <a:gd name="T13" fmla="*/ 15 h 15"/>
                <a:gd name="T14" fmla="*/ 20 w 62"/>
                <a:gd name="T15" fmla="*/ 15 h 15"/>
                <a:gd name="T16" fmla="*/ 8 w 62"/>
                <a:gd name="T17" fmla="*/ 6 h 15"/>
                <a:gd name="T18" fmla="*/ 0 w 62"/>
                <a:gd name="T19" fmla="*/ 2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2"/>
                <a:gd name="T31" fmla="*/ 0 h 15"/>
                <a:gd name="T32" fmla="*/ 62 w 62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2" h="15">
                  <a:moveTo>
                    <a:pt x="0" y="2"/>
                  </a:moveTo>
                  <a:lnTo>
                    <a:pt x="4" y="0"/>
                  </a:lnTo>
                  <a:lnTo>
                    <a:pt x="31" y="6"/>
                  </a:lnTo>
                  <a:lnTo>
                    <a:pt x="41" y="9"/>
                  </a:lnTo>
                  <a:lnTo>
                    <a:pt x="52" y="7"/>
                  </a:lnTo>
                  <a:lnTo>
                    <a:pt x="62" y="11"/>
                  </a:lnTo>
                  <a:lnTo>
                    <a:pt x="62" y="15"/>
                  </a:lnTo>
                  <a:lnTo>
                    <a:pt x="20" y="15"/>
                  </a:lnTo>
                  <a:lnTo>
                    <a:pt x="8" y="6"/>
                  </a:lnTo>
                  <a:lnTo>
                    <a:pt x="0" y="2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0" name="Freeform 162"/>
            <p:cNvSpPr>
              <a:spLocks/>
            </p:cNvSpPr>
            <p:nvPr/>
          </p:nvSpPr>
          <p:spPr bwMode="auto">
            <a:xfrm>
              <a:off x="6254751" y="3700463"/>
              <a:ext cx="173038" cy="73025"/>
            </a:xfrm>
            <a:custGeom>
              <a:avLst/>
              <a:gdLst>
                <a:gd name="T0" fmla="*/ 0 w 109"/>
                <a:gd name="T1" fmla="*/ 9 h 46"/>
                <a:gd name="T2" fmla="*/ 7 w 109"/>
                <a:gd name="T3" fmla="*/ 9 h 46"/>
                <a:gd name="T4" fmla="*/ 7 w 109"/>
                <a:gd name="T5" fmla="*/ 15 h 46"/>
                <a:gd name="T6" fmla="*/ 15 w 109"/>
                <a:gd name="T7" fmla="*/ 17 h 46"/>
                <a:gd name="T8" fmla="*/ 49 w 109"/>
                <a:gd name="T9" fmla="*/ 11 h 46"/>
                <a:gd name="T10" fmla="*/ 28 w 109"/>
                <a:gd name="T11" fmla="*/ 19 h 46"/>
                <a:gd name="T12" fmla="*/ 19 w 109"/>
                <a:gd name="T13" fmla="*/ 19 h 46"/>
                <a:gd name="T14" fmla="*/ 19 w 109"/>
                <a:gd name="T15" fmla="*/ 23 h 46"/>
                <a:gd name="T16" fmla="*/ 28 w 109"/>
                <a:gd name="T17" fmla="*/ 28 h 46"/>
                <a:gd name="T18" fmla="*/ 36 w 109"/>
                <a:gd name="T19" fmla="*/ 28 h 46"/>
                <a:gd name="T20" fmla="*/ 30 w 109"/>
                <a:gd name="T21" fmla="*/ 30 h 46"/>
                <a:gd name="T22" fmla="*/ 23 w 109"/>
                <a:gd name="T23" fmla="*/ 28 h 46"/>
                <a:gd name="T24" fmla="*/ 17 w 109"/>
                <a:gd name="T25" fmla="*/ 30 h 46"/>
                <a:gd name="T26" fmla="*/ 15 w 109"/>
                <a:gd name="T27" fmla="*/ 34 h 46"/>
                <a:gd name="T28" fmla="*/ 21 w 109"/>
                <a:gd name="T29" fmla="*/ 36 h 46"/>
                <a:gd name="T30" fmla="*/ 11 w 109"/>
                <a:gd name="T31" fmla="*/ 36 h 46"/>
                <a:gd name="T32" fmla="*/ 17 w 109"/>
                <a:gd name="T33" fmla="*/ 40 h 46"/>
                <a:gd name="T34" fmla="*/ 7 w 109"/>
                <a:gd name="T35" fmla="*/ 42 h 46"/>
                <a:gd name="T36" fmla="*/ 9 w 109"/>
                <a:gd name="T37" fmla="*/ 46 h 46"/>
                <a:gd name="T38" fmla="*/ 17 w 109"/>
                <a:gd name="T39" fmla="*/ 44 h 46"/>
                <a:gd name="T40" fmla="*/ 21 w 109"/>
                <a:gd name="T41" fmla="*/ 46 h 46"/>
                <a:gd name="T42" fmla="*/ 23 w 109"/>
                <a:gd name="T43" fmla="*/ 44 h 46"/>
                <a:gd name="T44" fmla="*/ 38 w 109"/>
                <a:gd name="T45" fmla="*/ 46 h 46"/>
                <a:gd name="T46" fmla="*/ 46 w 109"/>
                <a:gd name="T47" fmla="*/ 46 h 46"/>
                <a:gd name="T48" fmla="*/ 49 w 109"/>
                <a:gd name="T49" fmla="*/ 38 h 46"/>
                <a:gd name="T50" fmla="*/ 48 w 109"/>
                <a:gd name="T51" fmla="*/ 36 h 46"/>
                <a:gd name="T52" fmla="*/ 55 w 109"/>
                <a:gd name="T53" fmla="*/ 36 h 46"/>
                <a:gd name="T54" fmla="*/ 61 w 109"/>
                <a:gd name="T55" fmla="*/ 30 h 46"/>
                <a:gd name="T56" fmla="*/ 49 w 109"/>
                <a:gd name="T57" fmla="*/ 28 h 46"/>
                <a:gd name="T58" fmla="*/ 65 w 109"/>
                <a:gd name="T59" fmla="*/ 25 h 46"/>
                <a:gd name="T60" fmla="*/ 61 w 109"/>
                <a:gd name="T61" fmla="*/ 23 h 46"/>
                <a:gd name="T62" fmla="*/ 71 w 109"/>
                <a:gd name="T63" fmla="*/ 25 h 46"/>
                <a:gd name="T64" fmla="*/ 78 w 109"/>
                <a:gd name="T65" fmla="*/ 19 h 46"/>
                <a:gd name="T66" fmla="*/ 95 w 109"/>
                <a:gd name="T67" fmla="*/ 11 h 46"/>
                <a:gd name="T68" fmla="*/ 76 w 109"/>
                <a:gd name="T69" fmla="*/ 15 h 46"/>
                <a:gd name="T70" fmla="*/ 88 w 109"/>
                <a:gd name="T71" fmla="*/ 11 h 46"/>
                <a:gd name="T72" fmla="*/ 78 w 109"/>
                <a:gd name="T73" fmla="*/ 9 h 46"/>
                <a:gd name="T74" fmla="*/ 92 w 109"/>
                <a:gd name="T75" fmla="*/ 9 h 46"/>
                <a:gd name="T76" fmla="*/ 109 w 109"/>
                <a:gd name="T77" fmla="*/ 6 h 46"/>
                <a:gd name="T78" fmla="*/ 99 w 109"/>
                <a:gd name="T79" fmla="*/ 2 h 46"/>
                <a:gd name="T80" fmla="*/ 80 w 109"/>
                <a:gd name="T81" fmla="*/ 4 h 46"/>
                <a:gd name="T82" fmla="*/ 88 w 109"/>
                <a:gd name="T83" fmla="*/ 0 h 46"/>
                <a:gd name="T84" fmla="*/ 48 w 109"/>
                <a:gd name="T85" fmla="*/ 0 h 46"/>
                <a:gd name="T86" fmla="*/ 38 w 109"/>
                <a:gd name="T87" fmla="*/ 0 h 46"/>
                <a:gd name="T88" fmla="*/ 28 w 109"/>
                <a:gd name="T89" fmla="*/ 6 h 46"/>
                <a:gd name="T90" fmla="*/ 19 w 109"/>
                <a:gd name="T91" fmla="*/ 4 h 46"/>
                <a:gd name="T92" fmla="*/ 15 w 109"/>
                <a:gd name="T93" fmla="*/ 6 h 46"/>
                <a:gd name="T94" fmla="*/ 11 w 109"/>
                <a:gd name="T95" fmla="*/ 7 h 46"/>
                <a:gd name="T96" fmla="*/ 0 w 109"/>
                <a:gd name="T97" fmla="*/ 9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6"/>
                <a:gd name="T149" fmla="*/ 109 w 109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6">
                  <a:moveTo>
                    <a:pt x="0" y="9"/>
                  </a:moveTo>
                  <a:lnTo>
                    <a:pt x="7" y="9"/>
                  </a:lnTo>
                  <a:lnTo>
                    <a:pt x="7" y="15"/>
                  </a:lnTo>
                  <a:lnTo>
                    <a:pt x="15" y="17"/>
                  </a:lnTo>
                  <a:lnTo>
                    <a:pt x="49" y="11"/>
                  </a:lnTo>
                  <a:lnTo>
                    <a:pt x="28" y="19"/>
                  </a:lnTo>
                  <a:lnTo>
                    <a:pt x="19" y="19"/>
                  </a:lnTo>
                  <a:lnTo>
                    <a:pt x="19" y="23"/>
                  </a:lnTo>
                  <a:lnTo>
                    <a:pt x="28" y="28"/>
                  </a:lnTo>
                  <a:lnTo>
                    <a:pt x="36" y="28"/>
                  </a:lnTo>
                  <a:lnTo>
                    <a:pt x="30" y="30"/>
                  </a:lnTo>
                  <a:lnTo>
                    <a:pt x="23" y="28"/>
                  </a:lnTo>
                  <a:lnTo>
                    <a:pt x="17" y="30"/>
                  </a:lnTo>
                  <a:lnTo>
                    <a:pt x="15" y="34"/>
                  </a:lnTo>
                  <a:lnTo>
                    <a:pt x="21" y="36"/>
                  </a:lnTo>
                  <a:lnTo>
                    <a:pt x="11" y="36"/>
                  </a:lnTo>
                  <a:lnTo>
                    <a:pt x="17" y="40"/>
                  </a:lnTo>
                  <a:lnTo>
                    <a:pt x="7" y="42"/>
                  </a:lnTo>
                  <a:lnTo>
                    <a:pt x="9" y="46"/>
                  </a:lnTo>
                  <a:lnTo>
                    <a:pt x="17" y="44"/>
                  </a:lnTo>
                  <a:lnTo>
                    <a:pt x="21" y="46"/>
                  </a:lnTo>
                  <a:lnTo>
                    <a:pt x="23" y="44"/>
                  </a:lnTo>
                  <a:lnTo>
                    <a:pt x="38" y="46"/>
                  </a:lnTo>
                  <a:lnTo>
                    <a:pt x="46" y="46"/>
                  </a:lnTo>
                  <a:lnTo>
                    <a:pt x="49" y="38"/>
                  </a:lnTo>
                  <a:lnTo>
                    <a:pt x="48" y="36"/>
                  </a:lnTo>
                  <a:lnTo>
                    <a:pt x="55" y="36"/>
                  </a:lnTo>
                  <a:lnTo>
                    <a:pt x="61" y="30"/>
                  </a:lnTo>
                  <a:lnTo>
                    <a:pt x="49" y="28"/>
                  </a:lnTo>
                  <a:lnTo>
                    <a:pt x="65" y="25"/>
                  </a:lnTo>
                  <a:lnTo>
                    <a:pt x="61" y="23"/>
                  </a:lnTo>
                  <a:lnTo>
                    <a:pt x="71" y="25"/>
                  </a:lnTo>
                  <a:lnTo>
                    <a:pt x="78" y="19"/>
                  </a:lnTo>
                  <a:lnTo>
                    <a:pt x="95" y="11"/>
                  </a:lnTo>
                  <a:lnTo>
                    <a:pt x="76" y="15"/>
                  </a:lnTo>
                  <a:lnTo>
                    <a:pt x="88" y="11"/>
                  </a:lnTo>
                  <a:lnTo>
                    <a:pt x="78" y="9"/>
                  </a:lnTo>
                  <a:lnTo>
                    <a:pt x="92" y="9"/>
                  </a:lnTo>
                  <a:lnTo>
                    <a:pt x="109" y="6"/>
                  </a:lnTo>
                  <a:lnTo>
                    <a:pt x="99" y="2"/>
                  </a:lnTo>
                  <a:lnTo>
                    <a:pt x="80" y="4"/>
                  </a:lnTo>
                  <a:lnTo>
                    <a:pt x="8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8" y="6"/>
                  </a:lnTo>
                  <a:lnTo>
                    <a:pt x="19" y="4"/>
                  </a:lnTo>
                  <a:lnTo>
                    <a:pt x="15" y="6"/>
                  </a:lnTo>
                  <a:lnTo>
                    <a:pt x="11" y="7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1" name="Freeform 163"/>
            <p:cNvSpPr>
              <a:spLocks/>
            </p:cNvSpPr>
            <p:nvPr/>
          </p:nvSpPr>
          <p:spPr bwMode="auto">
            <a:xfrm>
              <a:off x="6254751" y="3700463"/>
              <a:ext cx="173038" cy="73025"/>
            </a:xfrm>
            <a:custGeom>
              <a:avLst/>
              <a:gdLst>
                <a:gd name="T0" fmla="*/ 0 w 109"/>
                <a:gd name="T1" fmla="*/ 9 h 46"/>
                <a:gd name="T2" fmla="*/ 7 w 109"/>
                <a:gd name="T3" fmla="*/ 9 h 46"/>
                <a:gd name="T4" fmla="*/ 7 w 109"/>
                <a:gd name="T5" fmla="*/ 15 h 46"/>
                <a:gd name="T6" fmla="*/ 15 w 109"/>
                <a:gd name="T7" fmla="*/ 17 h 46"/>
                <a:gd name="T8" fmla="*/ 49 w 109"/>
                <a:gd name="T9" fmla="*/ 11 h 46"/>
                <a:gd name="T10" fmla="*/ 28 w 109"/>
                <a:gd name="T11" fmla="*/ 19 h 46"/>
                <a:gd name="T12" fmla="*/ 19 w 109"/>
                <a:gd name="T13" fmla="*/ 19 h 46"/>
                <a:gd name="T14" fmla="*/ 19 w 109"/>
                <a:gd name="T15" fmla="*/ 23 h 46"/>
                <a:gd name="T16" fmla="*/ 28 w 109"/>
                <a:gd name="T17" fmla="*/ 28 h 46"/>
                <a:gd name="T18" fmla="*/ 36 w 109"/>
                <a:gd name="T19" fmla="*/ 28 h 46"/>
                <a:gd name="T20" fmla="*/ 30 w 109"/>
                <a:gd name="T21" fmla="*/ 30 h 46"/>
                <a:gd name="T22" fmla="*/ 23 w 109"/>
                <a:gd name="T23" fmla="*/ 28 h 46"/>
                <a:gd name="T24" fmla="*/ 17 w 109"/>
                <a:gd name="T25" fmla="*/ 30 h 46"/>
                <a:gd name="T26" fmla="*/ 15 w 109"/>
                <a:gd name="T27" fmla="*/ 34 h 46"/>
                <a:gd name="T28" fmla="*/ 21 w 109"/>
                <a:gd name="T29" fmla="*/ 36 h 46"/>
                <a:gd name="T30" fmla="*/ 11 w 109"/>
                <a:gd name="T31" fmla="*/ 36 h 46"/>
                <a:gd name="T32" fmla="*/ 17 w 109"/>
                <a:gd name="T33" fmla="*/ 40 h 46"/>
                <a:gd name="T34" fmla="*/ 7 w 109"/>
                <a:gd name="T35" fmla="*/ 42 h 46"/>
                <a:gd name="T36" fmla="*/ 9 w 109"/>
                <a:gd name="T37" fmla="*/ 46 h 46"/>
                <a:gd name="T38" fmla="*/ 17 w 109"/>
                <a:gd name="T39" fmla="*/ 44 h 46"/>
                <a:gd name="T40" fmla="*/ 21 w 109"/>
                <a:gd name="T41" fmla="*/ 46 h 46"/>
                <a:gd name="T42" fmla="*/ 23 w 109"/>
                <a:gd name="T43" fmla="*/ 44 h 46"/>
                <a:gd name="T44" fmla="*/ 38 w 109"/>
                <a:gd name="T45" fmla="*/ 46 h 46"/>
                <a:gd name="T46" fmla="*/ 46 w 109"/>
                <a:gd name="T47" fmla="*/ 46 h 46"/>
                <a:gd name="T48" fmla="*/ 49 w 109"/>
                <a:gd name="T49" fmla="*/ 38 h 46"/>
                <a:gd name="T50" fmla="*/ 48 w 109"/>
                <a:gd name="T51" fmla="*/ 36 h 46"/>
                <a:gd name="T52" fmla="*/ 55 w 109"/>
                <a:gd name="T53" fmla="*/ 36 h 46"/>
                <a:gd name="T54" fmla="*/ 61 w 109"/>
                <a:gd name="T55" fmla="*/ 30 h 46"/>
                <a:gd name="T56" fmla="*/ 49 w 109"/>
                <a:gd name="T57" fmla="*/ 28 h 46"/>
                <a:gd name="T58" fmla="*/ 65 w 109"/>
                <a:gd name="T59" fmla="*/ 25 h 46"/>
                <a:gd name="T60" fmla="*/ 61 w 109"/>
                <a:gd name="T61" fmla="*/ 23 h 46"/>
                <a:gd name="T62" fmla="*/ 71 w 109"/>
                <a:gd name="T63" fmla="*/ 25 h 46"/>
                <a:gd name="T64" fmla="*/ 78 w 109"/>
                <a:gd name="T65" fmla="*/ 19 h 46"/>
                <a:gd name="T66" fmla="*/ 95 w 109"/>
                <a:gd name="T67" fmla="*/ 11 h 46"/>
                <a:gd name="T68" fmla="*/ 76 w 109"/>
                <a:gd name="T69" fmla="*/ 15 h 46"/>
                <a:gd name="T70" fmla="*/ 88 w 109"/>
                <a:gd name="T71" fmla="*/ 11 h 46"/>
                <a:gd name="T72" fmla="*/ 78 w 109"/>
                <a:gd name="T73" fmla="*/ 9 h 46"/>
                <a:gd name="T74" fmla="*/ 92 w 109"/>
                <a:gd name="T75" fmla="*/ 9 h 46"/>
                <a:gd name="T76" fmla="*/ 109 w 109"/>
                <a:gd name="T77" fmla="*/ 6 h 46"/>
                <a:gd name="T78" fmla="*/ 99 w 109"/>
                <a:gd name="T79" fmla="*/ 2 h 46"/>
                <a:gd name="T80" fmla="*/ 80 w 109"/>
                <a:gd name="T81" fmla="*/ 4 h 46"/>
                <a:gd name="T82" fmla="*/ 88 w 109"/>
                <a:gd name="T83" fmla="*/ 0 h 46"/>
                <a:gd name="T84" fmla="*/ 48 w 109"/>
                <a:gd name="T85" fmla="*/ 0 h 46"/>
                <a:gd name="T86" fmla="*/ 38 w 109"/>
                <a:gd name="T87" fmla="*/ 0 h 46"/>
                <a:gd name="T88" fmla="*/ 28 w 109"/>
                <a:gd name="T89" fmla="*/ 6 h 46"/>
                <a:gd name="T90" fmla="*/ 19 w 109"/>
                <a:gd name="T91" fmla="*/ 4 h 46"/>
                <a:gd name="T92" fmla="*/ 15 w 109"/>
                <a:gd name="T93" fmla="*/ 6 h 46"/>
                <a:gd name="T94" fmla="*/ 11 w 109"/>
                <a:gd name="T95" fmla="*/ 7 h 46"/>
                <a:gd name="T96" fmla="*/ 0 w 109"/>
                <a:gd name="T97" fmla="*/ 9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9"/>
                <a:gd name="T148" fmla="*/ 0 h 46"/>
                <a:gd name="T149" fmla="*/ 109 w 109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9" h="46">
                  <a:moveTo>
                    <a:pt x="0" y="9"/>
                  </a:moveTo>
                  <a:lnTo>
                    <a:pt x="7" y="9"/>
                  </a:lnTo>
                  <a:lnTo>
                    <a:pt x="7" y="15"/>
                  </a:lnTo>
                  <a:lnTo>
                    <a:pt x="15" y="17"/>
                  </a:lnTo>
                  <a:lnTo>
                    <a:pt x="49" y="11"/>
                  </a:lnTo>
                  <a:lnTo>
                    <a:pt x="28" y="19"/>
                  </a:lnTo>
                  <a:lnTo>
                    <a:pt x="19" y="19"/>
                  </a:lnTo>
                  <a:lnTo>
                    <a:pt x="19" y="23"/>
                  </a:lnTo>
                  <a:lnTo>
                    <a:pt x="28" y="28"/>
                  </a:lnTo>
                  <a:lnTo>
                    <a:pt x="36" y="28"/>
                  </a:lnTo>
                  <a:lnTo>
                    <a:pt x="30" y="30"/>
                  </a:lnTo>
                  <a:lnTo>
                    <a:pt x="23" y="28"/>
                  </a:lnTo>
                  <a:lnTo>
                    <a:pt x="17" y="30"/>
                  </a:lnTo>
                  <a:lnTo>
                    <a:pt x="15" y="34"/>
                  </a:lnTo>
                  <a:lnTo>
                    <a:pt x="21" y="36"/>
                  </a:lnTo>
                  <a:lnTo>
                    <a:pt x="11" y="36"/>
                  </a:lnTo>
                  <a:lnTo>
                    <a:pt x="17" y="40"/>
                  </a:lnTo>
                  <a:lnTo>
                    <a:pt x="7" y="42"/>
                  </a:lnTo>
                  <a:lnTo>
                    <a:pt x="9" y="46"/>
                  </a:lnTo>
                  <a:lnTo>
                    <a:pt x="17" y="44"/>
                  </a:lnTo>
                  <a:lnTo>
                    <a:pt x="21" y="46"/>
                  </a:lnTo>
                  <a:lnTo>
                    <a:pt x="23" y="44"/>
                  </a:lnTo>
                  <a:lnTo>
                    <a:pt x="38" y="46"/>
                  </a:lnTo>
                  <a:lnTo>
                    <a:pt x="46" y="46"/>
                  </a:lnTo>
                  <a:lnTo>
                    <a:pt x="49" y="38"/>
                  </a:lnTo>
                  <a:lnTo>
                    <a:pt x="48" y="36"/>
                  </a:lnTo>
                  <a:lnTo>
                    <a:pt x="55" y="36"/>
                  </a:lnTo>
                  <a:lnTo>
                    <a:pt x="61" y="30"/>
                  </a:lnTo>
                  <a:lnTo>
                    <a:pt x="49" y="28"/>
                  </a:lnTo>
                  <a:lnTo>
                    <a:pt x="65" y="25"/>
                  </a:lnTo>
                  <a:lnTo>
                    <a:pt x="61" y="23"/>
                  </a:lnTo>
                  <a:lnTo>
                    <a:pt x="71" y="25"/>
                  </a:lnTo>
                  <a:lnTo>
                    <a:pt x="78" y="19"/>
                  </a:lnTo>
                  <a:lnTo>
                    <a:pt x="95" y="11"/>
                  </a:lnTo>
                  <a:lnTo>
                    <a:pt x="76" y="15"/>
                  </a:lnTo>
                  <a:lnTo>
                    <a:pt x="88" y="11"/>
                  </a:lnTo>
                  <a:lnTo>
                    <a:pt x="78" y="9"/>
                  </a:lnTo>
                  <a:lnTo>
                    <a:pt x="92" y="9"/>
                  </a:lnTo>
                  <a:lnTo>
                    <a:pt x="109" y="6"/>
                  </a:lnTo>
                  <a:lnTo>
                    <a:pt x="99" y="2"/>
                  </a:lnTo>
                  <a:lnTo>
                    <a:pt x="80" y="4"/>
                  </a:lnTo>
                  <a:lnTo>
                    <a:pt x="88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8" y="6"/>
                  </a:lnTo>
                  <a:lnTo>
                    <a:pt x="19" y="4"/>
                  </a:lnTo>
                  <a:lnTo>
                    <a:pt x="15" y="6"/>
                  </a:lnTo>
                  <a:lnTo>
                    <a:pt x="11" y="7"/>
                  </a:lnTo>
                  <a:lnTo>
                    <a:pt x="0" y="9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2" name="Freeform 164"/>
            <p:cNvSpPr>
              <a:spLocks/>
            </p:cNvSpPr>
            <p:nvPr/>
          </p:nvSpPr>
          <p:spPr bwMode="auto">
            <a:xfrm>
              <a:off x="6229351" y="3724275"/>
              <a:ext cx="61913" cy="30163"/>
            </a:xfrm>
            <a:custGeom>
              <a:avLst/>
              <a:gdLst>
                <a:gd name="T0" fmla="*/ 0 w 39"/>
                <a:gd name="T1" fmla="*/ 4 h 19"/>
                <a:gd name="T2" fmla="*/ 10 w 39"/>
                <a:gd name="T3" fmla="*/ 4 h 19"/>
                <a:gd name="T4" fmla="*/ 4 w 39"/>
                <a:gd name="T5" fmla="*/ 0 h 19"/>
                <a:gd name="T6" fmla="*/ 18 w 39"/>
                <a:gd name="T7" fmla="*/ 0 h 19"/>
                <a:gd name="T8" fmla="*/ 19 w 39"/>
                <a:gd name="T9" fmla="*/ 4 h 19"/>
                <a:gd name="T10" fmla="*/ 31 w 39"/>
                <a:gd name="T11" fmla="*/ 4 h 19"/>
                <a:gd name="T12" fmla="*/ 31 w 39"/>
                <a:gd name="T13" fmla="*/ 10 h 19"/>
                <a:gd name="T14" fmla="*/ 37 w 39"/>
                <a:gd name="T15" fmla="*/ 10 h 19"/>
                <a:gd name="T16" fmla="*/ 39 w 39"/>
                <a:gd name="T17" fmla="*/ 12 h 19"/>
                <a:gd name="T18" fmla="*/ 29 w 39"/>
                <a:gd name="T19" fmla="*/ 13 h 19"/>
                <a:gd name="T20" fmla="*/ 27 w 39"/>
                <a:gd name="T21" fmla="*/ 19 h 19"/>
                <a:gd name="T22" fmla="*/ 16 w 39"/>
                <a:gd name="T23" fmla="*/ 19 h 19"/>
                <a:gd name="T24" fmla="*/ 8 w 39"/>
                <a:gd name="T25" fmla="*/ 13 h 19"/>
                <a:gd name="T26" fmla="*/ 21 w 39"/>
                <a:gd name="T27" fmla="*/ 12 h 19"/>
                <a:gd name="T28" fmla="*/ 6 w 39"/>
                <a:gd name="T29" fmla="*/ 12 h 19"/>
                <a:gd name="T30" fmla="*/ 0 w 39"/>
                <a:gd name="T31" fmla="*/ 4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"/>
                <a:gd name="T49" fmla="*/ 0 h 19"/>
                <a:gd name="T50" fmla="*/ 39 w 39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" h="19">
                  <a:moveTo>
                    <a:pt x="0" y="4"/>
                  </a:moveTo>
                  <a:lnTo>
                    <a:pt x="10" y="4"/>
                  </a:lnTo>
                  <a:lnTo>
                    <a:pt x="4" y="0"/>
                  </a:lnTo>
                  <a:lnTo>
                    <a:pt x="18" y="0"/>
                  </a:lnTo>
                  <a:lnTo>
                    <a:pt x="19" y="4"/>
                  </a:lnTo>
                  <a:lnTo>
                    <a:pt x="31" y="4"/>
                  </a:lnTo>
                  <a:lnTo>
                    <a:pt x="31" y="10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29" y="13"/>
                  </a:lnTo>
                  <a:lnTo>
                    <a:pt x="27" y="19"/>
                  </a:lnTo>
                  <a:lnTo>
                    <a:pt x="16" y="19"/>
                  </a:lnTo>
                  <a:lnTo>
                    <a:pt x="8" y="13"/>
                  </a:lnTo>
                  <a:lnTo>
                    <a:pt x="21" y="12"/>
                  </a:lnTo>
                  <a:lnTo>
                    <a:pt x="6" y="1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3" name="Freeform 165"/>
            <p:cNvSpPr>
              <a:spLocks/>
            </p:cNvSpPr>
            <p:nvPr/>
          </p:nvSpPr>
          <p:spPr bwMode="auto">
            <a:xfrm>
              <a:off x="6229351" y="3724275"/>
              <a:ext cx="61913" cy="30163"/>
            </a:xfrm>
            <a:custGeom>
              <a:avLst/>
              <a:gdLst>
                <a:gd name="T0" fmla="*/ 0 w 39"/>
                <a:gd name="T1" fmla="*/ 4 h 19"/>
                <a:gd name="T2" fmla="*/ 10 w 39"/>
                <a:gd name="T3" fmla="*/ 4 h 19"/>
                <a:gd name="T4" fmla="*/ 4 w 39"/>
                <a:gd name="T5" fmla="*/ 0 h 19"/>
                <a:gd name="T6" fmla="*/ 18 w 39"/>
                <a:gd name="T7" fmla="*/ 0 h 19"/>
                <a:gd name="T8" fmla="*/ 19 w 39"/>
                <a:gd name="T9" fmla="*/ 4 h 19"/>
                <a:gd name="T10" fmla="*/ 31 w 39"/>
                <a:gd name="T11" fmla="*/ 4 h 19"/>
                <a:gd name="T12" fmla="*/ 31 w 39"/>
                <a:gd name="T13" fmla="*/ 10 h 19"/>
                <a:gd name="T14" fmla="*/ 37 w 39"/>
                <a:gd name="T15" fmla="*/ 10 h 19"/>
                <a:gd name="T16" fmla="*/ 39 w 39"/>
                <a:gd name="T17" fmla="*/ 12 h 19"/>
                <a:gd name="T18" fmla="*/ 29 w 39"/>
                <a:gd name="T19" fmla="*/ 13 h 19"/>
                <a:gd name="T20" fmla="*/ 27 w 39"/>
                <a:gd name="T21" fmla="*/ 19 h 19"/>
                <a:gd name="T22" fmla="*/ 16 w 39"/>
                <a:gd name="T23" fmla="*/ 19 h 19"/>
                <a:gd name="T24" fmla="*/ 8 w 39"/>
                <a:gd name="T25" fmla="*/ 13 h 19"/>
                <a:gd name="T26" fmla="*/ 21 w 39"/>
                <a:gd name="T27" fmla="*/ 12 h 19"/>
                <a:gd name="T28" fmla="*/ 6 w 39"/>
                <a:gd name="T29" fmla="*/ 12 h 19"/>
                <a:gd name="T30" fmla="*/ 0 w 39"/>
                <a:gd name="T31" fmla="*/ 4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9"/>
                <a:gd name="T49" fmla="*/ 0 h 19"/>
                <a:gd name="T50" fmla="*/ 39 w 39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9" h="19">
                  <a:moveTo>
                    <a:pt x="0" y="4"/>
                  </a:moveTo>
                  <a:lnTo>
                    <a:pt x="10" y="4"/>
                  </a:lnTo>
                  <a:lnTo>
                    <a:pt x="4" y="0"/>
                  </a:lnTo>
                  <a:lnTo>
                    <a:pt x="18" y="0"/>
                  </a:lnTo>
                  <a:lnTo>
                    <a:pt x="19" y="4"/>
                  </a:lnTo>
                  <a:lnTo>
                    <a:pt x="31" y="4"/>
                  </a:lnTo>
                  <a:lnTo>
                    <a:pt x="31" y="10"/>
                  </a:lnTo>
                  <a:lnTo>
                    <a:pt x="37" y="10"/>
                  </a:lnTo>
                  <a:lnTo>
                    <a:pt x="39" y="12"/>
                  </a:lnTo>
                  <a:lnTo>
                    <a:pt x="29" y="13"/>
                  </a:lnTo>
                  <a:lnTo>
                    <a:pt x="27" y="19"/>
                  </a:lnTo>
                  <a:lnTo>
                    <a:pt x="16" y="19"/>
                  </a:lnTo>
                  <a:lnTo>
                    <a:pt x="8" y="13"/>
                  </a:lnTo>
                  <a:lnTo>
                    <a:pt x="21" y="12"/>
                  </a:lnTo>
                  <a:lnTo>
                    <a:pt x="6" y="12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4" name="Freeform 166"/>
            <p:cNvSpPr>
              <a:spLocks/>
            </p:cNvSpPr>
            <p:nvPr/>
          </p:nvSpPr>
          <p:spPr bwMode="auto">
            <a:xfrm>
              <a:off x="6262688" y="3797300"/>
              <a:ext cx="161925" cy="96838"/>
            </a:xfrm>
            <a:custGeom>
              <a:avLst/>
              <a:gdLst>
                <a:gd name="T0" fmla="*/ 0 w 102"/>
                <a:gd name="T1" fmla="*/ 13 h 61"/>
                <a:gd name="T2" fmla="*/ 0 w 102"/>
                <a:gd name="T3" fmla="*/ 6 h 61"/>
                <a:gd name="T4" fmla="*/ 14 w 102"/>
                <a:gd name="T5" fmla="*/ 0 h 61"/>
                <a:gd name="T6" fmla="*/ 20 w 102"/>
                <a:gd name="T7" fmla="*/ 0 h 61"/>
                <a:gd name="T8" fmla="*/ 14 w 102"/>
                <a:gd name="T9" fmla="*/ 8 h 61"/>
                <a:gd name="T10" fmla="*/ 18 w 102"/>
                <a:gd name="T11" fmla="*/ 11 h 61"/>
                <a:gd name="T12" fmla="*/ 20 w 102"/>
                <a:gd name="T13" fmla="*/ 8 h 61"/>
                <a:gd name="T14" fmla="*/ 23 w 102"/>
                <a:gd name="T15" fmla="*/ 2 h 61"/>
                <a:gd name="T16" fmla="*/ 31 w 102"/>
                <a:gd name="T17" fmla="*/ 0 h 61"/>
                <a:gd name="T18" fmla="*/ 33 w 102"/>
                <a:gd name="T19" fmla="*/ 11 h 61"/>
                <a:gd name="T20" fmla="*/ 44 w 102"/>
                <a:gd name="T21" fmla="*/ 6 h 61"/>
                <a:gd name="T22" fmla="*/ 54 w 102"/>
                <a:gd name="T23" fmla="*/ 8 h 61"/>
                <a:gd name="T24" fmla="*/ 56 w 102"/>
                <a:gd name="T25" fmla="*/ 11 h 61"/>
                <a:gd name="T26" fmla="*/ 60 w 102"/>
                <a:gd name="T27" fmla="*/ 13 h 61"/>
                <a:gd name="T28" fmla="*/ 64 w 102"/>
                <a:gd name="T29" fmla="*/ 11 h 61"/>
                <a:gd name="T30" fmla="*/ 69 w 102"/>
                <a:gd name="T31" fmla="*/ 15 h 61"/>
                <a:gd name="T32" fmla="*/ 71 w 102"/>
                <a:gd name="T33" fmla="*/ 19 h 61"/>
                <a:gd name="T34" fmla="*/ 79 w 102"/>
                <a:gd name="T35" fmla="*/ 19 h 61"/>
                <a:gd name="T36" fmla="*/ 83 w 102"/>
                <a:gd name="T37" fmla="*/ 21 h 61"/>
                <a:gd name="T38" fmla="*/ 77 w 102"/>
                <a:gd name="T39" fmla="*/ 23 h 61"/>
                <a:gd name="T40" fmla="*/ 85 w 102"/>
                <a:gd name="T41" fmla="*/ 25 h 61"/>
                <a:gd name="T42" fmla="*/ 79 w 102"/>
                <a:gd name="T43" fmla="*/ 29 h 61"/>
                <a:gd name="T44" fmla="*/ 87 w 102"/>
                <a:gd name="T45" fmla="*/ 32 h 61"/>
                <a:gd name="T46" fmla="*/ 90 w 102"/>
                <a:gd name="T47" fmla="*/ 31 h 61"/>
                <a:gd name="T48" fmla="*/ 102 w 102"/>
                <a:gd name="T49" fmla="*/ 38 h 61"/>
                <a:gd name="T50" fmla="*/ 96 w 102"/>
                <a:gd name="T51" fmla="*/ 44 h 61"/>
                <a:gd name="T52" fmla="*/ 94 w 102"/>
                <a:gd name="T53" fmla="*/ 48 h 61"/>
                <a:gd name="T54" fmla="*/ 83 w 102"/>
                <a:gd name="T55" fmla="*/ 38 h 61"/>
                <a:gd name="T56" fmla="*/ 79 w 102"/>
                <a:gd name="T57" fmla="*/ 40 h 61"/>
                <a:gd name="T58" fmla="*/ 85 w 102"/>
                <a:gd name="T59" fmla="*/ 48 h 61"/>
                <a:gd name="T60" fmla="*/ 90 w 102"/>
                <a:gd name="T61" fmla="*/ 48 h 61"/>
                <a:gd name="T62" fmla="*/ 90 w 102"/>
                <a:gd name="T63" fmla="*/ 59 h 61"/>
                <a:gd name="T64" fmla="*/ 77 w 102"/>
                <a:gd name="T65" fmla="*/ 53 h 61"/>
                <a:gd name="T66" fmla="*/ 87 w 102"/>
                <a:gd name="T67" fmla="*/ 61 h 61"/>
                <a:gd name="T68" fmla="*/ 67 w 102"/>
                <a:gd name="T69" fmla="*/ 57 h 61"/>
                <a:gd name="T70" fmla="*/ 56 w 102"/>
                <a:gd name="T71" fmla="*/ 50 h 61"/>
                <a:gd name="T72" fmla="*/ 48 w 102"/>
                <a:gd name="T73" fmla="*/ 50 h 61"/>
                <a:gd name="T74" fmla="*/ 46 w 102"/>
                <a:gd name="T75" fmla="*/ 44 h 61"/>
                <a:gd name="T76" fmla="*/ 60 w 102"/>
                <a:gd name="T77" fmla="*/ 44 h 61"/>
                <a:gd name="T78" fmla="*/ 56 w 102"/>
                <a:gd name="T79" fmla="*/ 40 h 61"/>
                <a:gd name="T80" fmla="*/ 64 w 102"/>
                <a:gd name="T81" fmla="*/ 34 h 61"/>
                <a:gd name="T82" fmla="*/ 58 w 102"/>
                <a:gd name="T83" fmla="*/ 29 h 61"/>
                <a:gd name="T84" fmla="*/ 48 w 102"/>
                <a:gd name="T85" fmla="*/ 29 h 61"/>
                <a:gd name="T86" fmla="*/ 48 w 102"/>
                <a:gd name="T87" fmla="*/ 27 h 61"/>
                <a:gd name="T88" fmla="*/ 52 w 102"/>
                <a:gd name="T89" fmla="*/ 25 h 61"/>
                <a:gd name="T90" fmla="*/ 44 w 102"/>
                <a:gd name="T91" fmla="*/ 23 h 61"/>
                <a:gd name="T92" fmla="*/ 39 w 102"/>
                <a:gd name="T93" fmla="*/ 19 h 61"/>
                <a:gd name="T94" fmla="*/ 41 w 102"/>
                <a:gd name="T95" fmla="*/ 21 h 61"/>
                <a:gd name="T96" fmla="*/ 33 w 102"/>
                <a:gd name="T97" fmla="*/ 23 h 61"/>
                <a:gd name="T98" fmla="*/ 6 w 102"/>
                <a:gd name="T99" fmla="*/ 19 h 61"/>
                <a:gd name="T100" fmla="*/ 2 w 102"/>
                <a:gd name="T101" fmla="*/ 15 h 61"/>
                <a:gd name="T102" fmla="*/ 10 w 102"/>
                <a:gd name="T103" fmla="*/ 15 h 61"/>
                <a:gd name="T104" fmla="*/ 0 w 102"/>
                <a:gd name="T105" fmla="*/ 13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"/>
                <a:gd name="T160" fmla="*/ 0 h 61"/>
                <a:gd name="T161" fmla="*/ 102 w 102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" h="61">
                  <a:moveTo>
                    <a:pt x="0" y="13"/>
                  </a:moveTo>
                  <a:lnTo>
                    <a:pt x="0" y="6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14" y="8"/>
                  </a:lnTo>
                  <a:lnTo>
                    <a:pt x="18" y="11"/>
                  </a:lnTo>
                  <a:lnTo>
                    <a:pt x="20" y="8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33" y="11"/>
                  </a:lnTo>
                  <a:lnTo>
                    <a:pt x="44" y="6"/>
                  </a:lnTo>
                  <a:lnTo>
                    <a:pt x="54" y="8"/>
                  </a:lnTo>
                  <a:lnTo>
                    <a:pt x="56" y="11"/>
                  </a:lnTo>
                  <a:lnTo>
                    <a:pt x="60" y="13"/>
                  </a:lnTo>
                  <a:lnTo>
                    <a:pt x="64" y="11"/>
                  </a:lnTo>
                  <a:lnTo>
                    <a:pt x="69" y="15"/>
                  </a:lnTo>
                  <a:lnTo>
                    <a:pt x="71" y="19"/>
                  </a:lnTo>
                  <a:lnTo>
                    <a:pt x="79" y="19"/>
                  </a:lnTo>
                  <a:lnTo>
                    <a:pt x="83" y="21"/>
                  </a:lnTo>
                  <a:lnTo>
                    <a:pt x="77" y="23"/>
                  </a:lnTo>
                  <a:lnTo>
                    <a:pt x="85" y="25"/>
                  </a:lnTo>
                  <a:lnTo>
                    <a:pt x="79" y="29"/>
                  </a:lnTo>
                  <a:lnTo>
                    <a:pt x="87" y="32"/>
                  </a:lnTo>
                  <a:lnTo>
                    <a:pt x="90" y="31"/>
                  </a:lnTo>
                  <a:lnTo>
                    <a:pt x="102" y="38"/>
                  </a:lnTo>
                  <a:lnTo>
                    <a:pt x="96" y="44"/>
                  </a:lnTo>
                  <a:lnTo>
                    <a:pt x="94" y="48"/>
                  </a:lnTo>
                  <a:lnTo>
                    <a:pt x="83" y="38"/>
                  </a:lnTo>
                  <a:lnTo>
                    <a:pt x="79" y="40"/>
                  </a:lnTo>
                  <a:lnTo>
                    <a:pt x="85" y="48"/>
                  </a:lnTo>
                  <a:lnTo>
                    <a:pt x="90" y="48"/>
                  </a:lnTo>
                  <a:lnTo>
                    <a:pt x="90" y="59"/>
                  </a:lnTo>
                  <a:lnTo>
                    <a:pt x="77" y="53"/>
                  </a:lnTo>
                  <a:lnTo>
                    <a:pt x="87" y="61"/>
                  </a:lnTo>
                  <a:lnTo>
                    <a:pt x="67" y="57"/>
                  </a:lnTo>
                  <a:lnTo>
                    <a:pt x="56" y="50"/>
                  </a:lnTo>
                  <a:lnTo>
                    <a:pt x="48" y="50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56" y="40"/>
                  </a:lnTo>
                  <a:lnTo>
                    <a:pt x="64" y="34"/>
                  </a:lnTo>
                  <a:lnTo>
                    <a:pt x="58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52" y="25"/>
                  </a:lnTo>
                  <a:lnTo>
                    <a:pt x="44" y="23"/>
                  </a:lnTo>
                  <a:lnTo>
                    <a:pt x="39" y="19"/>
                  </a:lnTo>
                  <a:lnTo>
                    <a:pt x="41" y="21"/>
                  </a:lnTo>
                  <a:lnTo>
                    <a:pt x="33" y="23"/>
                  </a:lnTo>
                  <a:lnTo>
                    <a:pt x="6" y="19"/>
                  </a:lnTo>
                  <a:lnTo>
                    <a:pt x="2" y="15"/>
                  </a:lnTo>
                  <a:lnTo>
                    <a:pt x="10" y="15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8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5" name="Freeform 167"/>
            <p:cNvSpPr>
              <a:spLocks/>
            </p:cNvSpPr>
            <p:nvPr/>
          </p:nvSpPr>
          <p:spPr bwMode="auto">
            <a:xfrm>
              <a:off x="6262688" y="3797300"/>
              <a:ext cx="161925" cy="96838"/>
            </a:xfrm>
            <a:custGeom>
              <a:avLst/>
              <a:gdLst>
                <a:gd name="T0" fmla="*/ 0 w 102"/>
                <a:gd name="T1" fmla="*/ 13 h 61"/>
                <a:gd name="T2" fmla="*/ 0 w 102"/>
                <a:gd name="T3" fmla="*/ 6 h 61"/>
                <a:gd name="T4" fmla="*/ 14 w 102"/>
                <a:gd name="T5" fmla="*/ 0 h 61"/>
                <a:gd name="T6" fmla="*/ 20 w 102"/>
                <a:gd name="T7" fmla="*/ 0 h 61"/>
                <a:gd name="T8" fmla="*/ 14 w 102"/>
                <a:gd name="T9" fmla="*/ 8 h 61"/>
                <a:gd name="T10" fmla="*/ 18 w 102"/>
                <a:gd name="T11" fmla="*/ 11 h 61"/>
                <a:gd name="T12" fmla="*/ 20 w 102"/>
                <a:gd name="T13" fmla="*/ 8 h 61"/>
                <a:gd name="T14" fmla="*/ 23 w 102"/>
                <a:gd name="T15" fmla="*/ 2 h 61"/>
                <a:gd name="T16" fmla="*/ 31 w 102"/>
                <a:gd name="T17" fmla="*/ 0 h 61"/>
                <a:gd name="T18" fmla="*/ 33 w 102"/>
                <a:gd name="T19" fmla="*/ 11 h 61"/>
                <a:gd name="T20" fmla="*/ 44 w 102"/>
                <a:gd name="T21" fmla="*/ 6 h 61"/>
                <a:gd name="T22" fmla="*/ 54 w 102"/>
                <a:gd name="T23" fmla="*/ 8 h 61"/>
                <a:gd name="T24" fmla="*/ 56 w 102"/>
                <a:gd name="T25" fmla="*/ 11 h 61"/>
                <a:gd name="T26" fmla="*/ 60 w 102"/>
                <a:gd name="T27" fmla="*/ 13 h 61"/>
                <a:gd name="T28" fmla="*/ 64 w 102"/>
                <a:gd name="T29" fmla="*/ 11 h 61"/>
                <a:gd name="T30" fmla="*/ 69 w 102"/>
                <a:gd name="T31" fmla="*/ 15 h 61"/>
                <a:gd name="T32" fmla="*/ 71 w 102"/>
                <a:gd name="T33" fmla="*/ 19 h 61"/>
                <a:gd name="T34" fmla="*/ 79 w 102"/>
                <a:gd name="T35" fmla="*/ 19 h 61"/>
                <a:gd name="T36" fmla="*/ 83 w 102"/>
                <a:gd name="T37" fmla="*/ 21 h 61"/>
                <a:gd name="T38" fmla="*/ 77 w 102"/>
                <a:gd name="T39" fmla="*/ 23 h 61"/>
                <a:gd name="T40" fmla="*/ 85 w 102"/>
                <a:gd name="T41" fmla="*/ 25 h 61"/>
                <a:gd name="T42" fmla="*/ 79 w 102"/>
                <a:gd name="T43" fmla="*/ 29 h 61"/>
                <a:gd name="T44" fmla="*/ 87 w 102"/>
                <a:gd name="T45" fmla="*/ 32 h 61"/>
                <a:gd name="T46" fmla="*/ 90 w 102"/>
                <a:gd name="T47" fmla="*/ 31 h 61"/>
                <a:gd name="T48" fmla="*/ 102 w 102"/>
                <a:gd name="T49" fmla="*/ 38 h 61"/>
                <a:gd name="T50" fmla="*/ 96 w 102"/>
                <a:gd name="T51" fmla="*/ 44 h 61"/>
                <a:gd name="T52" fmla="*/ 94 w 102"/>
                <a:gd name="T53" fmla="*/ 48 h 61"/>
                <a:gd name="T54" fmla="*/ 83 w 102"/>
                <a:gd name="T55" fmla="*/ 38 h 61"/>
                <a:gd name="T56" fmla="*/ 79 w 102"/>
                <a:gd name="T57" fmla="*/ 40 h 61"/>
                <a:gd name="T58" fmla="*/ 85 w 102"/>
                <a:gd name="T59" fmla="*/ 48 h 61"/>
                <a:gd name="T60" fmla="*/ 90 w 102"/>
                <a:gd name="T61" fmla="*/ 48 h 61"/>
                <a:gd name="T62" fmla="*/ 90 w 102"/>
                <a:gd name="T63" fmla="*/ 59 h 61"/>
                <a:gd name="T64" fmla="*/ 77 w 102"/>
                <a:gd name="T65" fmla="*/ 53 h 61"/>
                <a:gd name="T66" fmla="*/ 87 w 102"/>
                <a:gd name="T67" fmla="*/ 61 h 61"/>
                <a:gd name="T68" fmla="*/ 67 w 102"/>
                <a:gd name="T69" fmla="*/ 57 h 61"/>
                <a:gd name="T70" fmla="*/ 56 w 102"/>
                <a:gd name="T71" fmla="*/ 50 h 61"/>
                <a:gd name="T72" fmla="*/ 48 w 102"/>
                <a:gd name="T73" fmla="*/ 50 h 61"/>
                <a:gd name="T74" fmla="*/ 46 w 102"/>
                <a:gd name="T75" fmla="*/ 44 h 61"/>
                <a:gd name="T76" fmla="*/ 60 w 102"/>
                <a:gd name="T77" fmla="*/ 44 h 61"/>
                <a:gd name="T78" fmla="*/ 56 w 102"/>
                <a:gd name="T79" fmla="*/ 40 h 61"/>
                <a:gd name="T80" fmla="*/ 64 w 102"/>
                <a:gd name="T81" fmla="*/ 34 h 61"/>
                <a:gd name="T82" fmla="*/ 58 w 102"/>
                <a:gd name="T83" fmla="*/ 29 h 61"/>
                <a:gd name="T84" fmla="*/ 48 w 102"/>
                <a:gd name="T85" fmla="*/ 29 h 61"/>
                <a:gd name="T86" fmla="*/ 48 w 102"/>
                <a:gd name="T87" fmla="*/ 27 h 61"/>
                <a:gd name="T88" fmla="*/ 52 w 102"/>
                <a:gd name="T89" fmla="*/ 25 h 61"/>
                <a:gd name="T90" fmla="*/ 44 w 102"/>
                <a:gd name="T91" fmla="*/ 23 h 61"/>
                <a:gd name="T92" fmla="*/ 39 w 102"/>
                <a:gd name="T93" fmla="*/ 19 h 61"/>
                <a:gd name="T94" fmla="*/ 41 w 102"/>
                <a:gd name="T95" fmla="*/ 21 h 61"/>
                <a:gd name="T96" fmla="*/ 33 w 102"/>
                <a:gd name="T97" fmla="*/ 23 h 61"/>
                <a:gd name="T98" fmla="*/ 6 w 102"/>
                <a:gd name="T99" fmla="*/ 19 h 61"/>
                <a:gd name="T100" fmla="*/ 2 w 102"/>
                <a:gd name="T101" fmla="*/ 15 h 61"/>
                <a:gd name="T102" fmla="*/ 10 w 102"/>
                <a:gd name="T103" fmla="*/ 15 h 61"/>
                <a:gd name="T104" fmla="*/ 0 w 102"/>
                <a:gd name="T105" fmla="*/ 13 h 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02"/>
                <a:gd name="T160" fmla="*/ 0 h 61"/>
                <a:gd name="T161" fmla="*/ 102 w 102"/>
                <a:gd name="T162" fmla="*/ 61 h 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02" h="61">
                  <a:moveTo>
                    <a:pt x="0" y="13"/>
                  </a:moveTo>
                  <a:lnTo>
                    <a:pt x="0" y="6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14" y="8"/>
                  </a:lnTo>
                  <a:lnTo>
                    <a:pt x="18" y="11"/>
                  </a:lnTo>
                  <a:lnTo>
                    <a:pt x="20" y="8"/>
                  </a:lnTo>
                  <a:lnTo>
                    <a:pt x="23" y="2"/>
                  </a:lnTo>
                  <a:lnTo>
                    <a:pt x="31" y="0"/>
                  </a:lnTo>
                  <a:lnTo>
                    <a:pt x="33" y="11"/>
                  </a:lnTo>
                  <a:lnTo>
                    <a:pt x="44" y="6"/>
                  </a:lnTo>
                  <a:lnTo>
                    <a:pt x="54" y="8"/>
                  </a:lnTo>
                  <a:lnTo>
                    <a:pt x="56" y="11"/>
                  </a:lnTo>
                  <a:lnTo>
                    <a:pt x="60" y="13"/>
                  </a:lnTo>
                  <a:lnTo>
                    <a:pt x="64" y="11"/>
                  </a:lnTo>
                  <a:lnTo>
                    <a:pt x="69" y="15"/>
                  </a:lnTo>
                  <a:lnTo>
                    <a:pt x="71" y="19"/>
                  </a:lnTo>
                  <a:lnTo>
                    <a:pt x="79" y="19"/>
                  </a:lnTo>
                  <a:lnTo>
                    <a:pt x="83" y="21"/>
                  </a:lnTo>
                  <a:lnTo>
                    <a:pt x="77" y="23"/>
                  </a:lnTo>
                  <a:lnTo>
                    <a:pt x="85" y="25"/>
                  </a:lnTo>
                  <a:lnTo>
                    <a:pt x="79" y="29"/>
                  </a:lnTo>
                  <a:lnTo>
                    <a:pt x="87" y="32"/>
                  </a:lnTo>
                  <a:lnTo>
                    <a:pt x="90" y="31"/>
                  </a:lnTo>
                  <a:lnTo>
                    <a:pt x="102" y="38"/>
                  </a:lnTo>
                  <a:lnTo>
                    <a:pt x="96" y="44"/>
                  </a:lnTo>
                  <a:lnTo>
                    <a:pt x="94" y="48"/>
                  </a:lnTo>
                  <a:lnTo>
                    <a:pt x="83" y="38"/>
                  </a:lnTo>
                  <a:lnTo>
                    <a:pt x="79" y="40"/>
                  </a:lnTo>
                  <a:lnTo>
                    <a:pt x="85" y="48"/>
                  </a:lnTo>
                  <a:lnTo>
                    <a:pt x="90" y="48"/>
                  </a:lnTo>
                  <a:lnTo>
                    <a:pt x="90" y="59"/>
                  </a:lnTo>
                  <a:lnTo>
                    <a:pt x="77" y="53"/>
                  </a:lnTo>
                  <a:lnTo>
                    <a:pt x="87" y="61"/>
                  </a:lnTo>
                  <a:lnTo>
                    <a:pt x="67" y="57"/>
                  </a:lnTo>
                  <a:lnTo>
                    <a:pt x="56" y="50"/>
                  </a:lnTo>
                  <a:lnTo>
                    <a:pt x="48" y="50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56" y="40"/>
                  </a:lnTo>
                  <a:lnTo>
                    <a:pt x="64" y="34"/>
                  </a:lnTo>
                  <a:lnTo>
                    <a:pt x="58" y="29"/>
                  </a:lnTo>
                  <a:lnTo>
                    <a:pt x="48" y="29"/>
                  </a:lnTo>
                  <a:lnTo>
                    <a:pt x="48" y="27"/>
                  </a:lnTo>
                  <a:lnTo>
                    <a:pt x="52" y="25"/>
                  </a:lnTo>
                  <a:lnTo>
                    <a:pt x="44" y="23"/>
                  </a:lnTo>
                  <a:lnTo>
                    <a:pt x="39" y="19"/>
                  </a:lnTo>
                  <a:lnTo>
                    <a:pt x="41" y="21"/>
                  </a:lnTo>
                  <a:lnTo>
                    <a:pt x="33" y="23"/>
                  </a:lnTo>
                  <a:lnTo>
                    <a:pt x="6" y="19"/>
                  </a:lnTo>
                  <a:lnTo>
                    <a:pt x="2" y="15"/>
                  </a:lnTo>
                  <a:lnTo>
                    <a:pt x="10" y="15"/>
                  </a:lnTo>
                  <a:lnTo>
                    <a:pt x="0" y="13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" name="Gruppieren 2"/>
          <p:cNvGrpSpPr/>
          <p:nvPr/>
        </p:nvGrpSpPr>
        <p:grpSpPr>
          <a:xfrm>
            <a:off x="899592" y="3208338"/>
            <a:ext cx="1490663" cy="1444625"/>
            <a:chOff x="1271588" y="3208338"/>
            <a:chExt cx="1490663" cy="1444625"/>
          </a:xfrm>
        </p:grpSpPr>
        <p:sp>
          <p:nvSpPr>
            <p:cNvPr id="5295" name="Freeform 177"/>
            <p:cNvSpPr>
              <a:spLocks/>
            </p:cNvSpPr>
            <p:nvPr/>
          </p:nvSpPr>
          <p:spPr bwMode="auto">
            <a:xfrm>
              <a:off x="1271588" y="3208338"/>
              <a:ext cx="1490663" cy="1444625"/>
            </a:xfrm>
            <a:custGeom>
              <a:avLst/>
              <a:gdLst>
                <a:gd name="T0" fmla="*/ 517 w 939"/>
                <a:gd name="T1" fmla="*/ 2 h 910"/>
                <a:gd name="T2" fmla="*/ 586 w 939"/>
                <a:gd name="T3" fmla="*/ 14 h 910"/>
                <a:gd name="T4" fmla="*/ 651 w 939"/>
                <a:gd name="T5" fmla="*/ 35 h 910"/>
                <a:gd name="T6" fmla="*/ 712 w 939"/>
                <a:gd name="T7" fmla="*/ 65 h 910"/>
                <a:gd name="T8" fmla="*/ 768 w 939"/>
                <a:gd name="T9" fmla="*/ 103 h 910"/>
                <a:gd name="T10" fmla="*/ 816 w 939"/>
                <a:gd name="T11" fmla="*/ 149 h 910"/>
                <a:gd name="T12" fmla="*/ 858 w 939"/>
                <a:gd name="T13" fmla="*/ 201 h 910"/>
                <a:gd name="T14" fmla="*/ 893 w 939"/>
                <a:gd name="T15" fmla="*/ 258 h 910"/>
                <a:gd name="T16" fmla="*/ 918 w 939"/>
                <a:gd name="T17" fmla="*/ 319 h 910"/>
                <a:gd name="T18" fmla="*/ 933 w 939"/>
                <a:gd name="T19" fmla="*/ 386 h 910"/>
                <a:gd name="T20" fmla="*/ 939 w 939"/>
                <a:gd name="T21" fmla="*/ 455 h 910"/>
                <a:gd name="T22" fmla="*/ 933 w 939"/>
                <a:gd name="T23" fmla="*/ 524 h 910"/>
                <a:gd name="T24" fmla="*/ 918 w 939"/>
                <a:gd name="T25" fmla="*/ 589 h 910"/>
                <a:gd name="T26" fmla="*/ 893 w 939"/>
                <a:gd name="T27" fmla="*/ 652 h 910"/>
                <a:gd name="T28" fmla="*/ 858 w 939"/>
                <a:gd name="T29" fmla="*/ 709 h 910"/>
                <a:gd name="T30" fmla="*/ 816 w 939"/>
                <a:gd name="T31" fmla="*/ 761 h 910"/>
                <a:gd name="T32" fmla="*/ 768 w 939"/>
                <a:gd name="T33" fmla="*/ 805 h 910"/>
                <a:gd name="T34" fmla="*/ 712 w 939"/>
                <a:gd name="T35" fmla="*/ 843 h 910"/>
                <a:gd name="T36" fmla="*/ 651 w 939"/>
                <a:gd name="T37" fmla="*/ 874 h 910"/>
                <a:gd name="T38" fmla="*/ 586 w 939"/>
                <a:gd name="T39" fmla="*/ 895 h 910"/>
                <a:gd name="T40" fmla="*/ 517 w 939"/>
                <a:gd name="T41" fmla="*/ 908 h 910"/>
                <a:gd name="T42" fmla="*/ 444 w 939"/>
                <a:gd name="T43" fmla="*/ 910 h 910"/>
                <a:gd name="T44" fmla="*/ 373 w 939"/>
                <a:gd name="T45" fmla="*/ 900 h 910"/>
                <a:gd name="T46" fmla="*/ 308 w 939"/>
                <a:gd name="T47" fmla="*/ 881 h 910"/>
                <a:gd name="T48" fmla="*/ 245 w 939"/>
                <a:gd name="T49" fmla="*/ 854 h 910"/>
                <a:gd name="T50" fmla="*/ 187 w 939"/>
                <a:gd name="T51" fmla="*/ 820 h 910"/>
                <a:gd name="T52" fmla="*/ 138 w 939"/>
                <a:gd name="T53" fmla="*/ 776 h 910"/>
                <a:gd name="T54" fmla="*/ 92 w 939"/>
                <a:gd name="T55" fmla="*/ 726 h 910"/>
                <a:gd name="T56" fmla="*/ 55 w 939"/>
                <a:gd name="T57" fmla="*/ 671 h 910"/>
                <a:gd name="T58" fmla="*/ 26 w 939"/>
                <a:gd name="T59" fmla="*/ 612 h 910"/>
                <a:gd name="T60" fmla="*/ 9 w 939"/>
                <a:gd name="T61" fmla="*/ 547 h 910"/>
                <a:gd name="T62" fmla="*/ 0 w 939"/>
                <a:gd name="T63" fmla="*/ 478 h 910"/>
                <a:gd name="T64" fmla="*/ 1 w 939"/>
                <a:gd name="T65" fmla="*/ 407 h 910"/>
                <a:gd name="T66" fmla="*/ 13 w 939"/>
                <a:gd name="T67" fmla="*/ 340 h 910"/>
                <a:gd name="T68" fmla="*/ 36 w 939"/>
                <a:gd name="T69" fmla="*/ 277 h 910"/>
                <a:gd name="T70" fmla="*/ 67 w 939"/>
                <a:gd name="T71" fmla="*/ 218 h 910"/>
                <a:gd name="T72" fmla="*/ 107 w 939"/>
                <a:gd name="T73" fmla="*/ 165 h 910"/>
                <a:gd name="T74" fmla="*/ 153 w 939"/>
                <a:gd name="T75" fmla="*/ 119 h 910"/>
                <a:gd name="T76" fmla="*/ 207 w 939"/>
                <a:gd name="T77" fmla="*/ 77 h 910"/>
                <a:gd name="T78" fmla="*/ 266 w 939"/>
                <a:gd name="T79" fmla="*/ 44 h 910"/>
                <a:gd name="T80" fmla="*/ 329 w 939"/>
                <a:gd name="T81" fmla="*/ 19 h 910"/>
                <a:gd name="T82" fmla="*/ 398 w 939"/>
                <a:gd name="T83" fmla="*/ 4 h 910"/>
                <a:gd name="T84" fmla="*/ 469 w 939"/>
                <a:gd name="T85" fmla="*/ 0 h 9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9"/>
                <a:gd name="T130" fmla="*/ 0 h 910"/>
                <a:gd name="T131" fmla="*/ 939 w 939"/>
                <a:gd name="T132" fmla="*/ 910 h 9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9" h="910">
                  <a:moveTo>
                    <a:pt x="469" y="0"/>
                  </a:moveTo>
                  <a:lnTo>
                    <a:pt x="492" y="0"/>
                  </a:lnTo>
                  <a:lnTo>
                    <a:pt x="517" y="2"/>
                  </a:lnTo>
                  <a:lnTo>
                    <a:pt x="540" y="4"/>
                  </a:lnTo>
                  <a:lnTo>
                    <a:pt x="563" y="8"/>
                  </a:lnTo>
                  <a:lnTo>
                    <a:pt x="586" y="14"/>
                  </a:lnTo>
                  <a:lnTo>
                    <a:pt x="609" y="19"/>
                  </a:lnTo>
                  <a:lnTo>
                    <a:pt x="630" y="27"/>
                  </a:lnTo>
                  <a:lnTo>
                    <a:pt x="651" y="35"/>
                  </a:lnTo>
                  <a:lnTo>
                    <a:pt x="672" y="44"/>
                  </a:lnTo>
                  <a:lnTo>
                    <a:pt x="693" y="54"/>
                  </a:lnTo>
                  <a:lnTo>
                    <a:pt x="712" y="65"/>
                  </a:lnTo>
                  <a:lnTo>
                    <a:pt x="732" y="77"/>
                  </a:lnTo>
                  <a:lnTo>
                    <a:pt x="749" y="90"/>
                  </a:lnTo>
                  <a:lnTo>
                    <a:pt x="768" y="103"/>
                  </a:lnTo>
                  <a:lnTo>
                    <a:pt x="785" y="119"/>
                  </a:lnTo>
                  <a:lnTo>
                    <a:pt x="801" y="132"/>
                  </a:lnTo>
                  <a:lnTo>
                    <a:pt x="816" y="149"/>
                  </a:lnTo>
                  <a:lnTo>
                    <a:pt x="831" y="165"/>
                  </a:lnTo>
                  <a:lnTo>
                    <a:pt x="845" y="182"/>
                  </a:lnTo>
                  <a:lnTo>
                    <a:pt x="858" y="201"/>
                  </a:lnTo>
                  <a:lnTo>
                    <a:pt x="870" y="218"/>
                  </a:lnTo>
                  <a:lnTo>
                    <a:pt x="881" y="237"/>
                  </a:lnTo>
                  <a:lnTo>
                    <a:pt x="893" y="258"/>
                  </a:lnTo>
                  <a:lnTo>
                    <a:pt x="902" y="277"/>
                  </a:lnTo>
                  <a:lnTo>
                    <a:pt x="910" y="298"/>
                  </a:lnTo>
                  <a:lnTo>
                    <a:pt x="918" y="319"/>
                  </a:lnTo>
                  <a:lnTo>
                    <a:pt x="923" y="340"/>
                  </a:lnTo>
                  <a:lnTo>
                    <a:pt x="929" y="363"/>
                  </a:lnTo>
                  <a:lnTo>
                    <a:pt x="933" y="386"/>
                  </a:lnTo>
                  <a:lnTo>
                    <a:pt x="937" y="407"/>
                  </a:lnTo>
                  <a:lnTo>
                    <a:pt x="939" y="432"/>
                  </a:lnTo>
                  <a:lnTo>
                    <a:pt x="939" y="455"/>
                  </a:lnTo>
                  <a:lnTo>
                    <a:pt x="939" y="478"/>
                  </a:lnTo>
                  <a:lnTo>
                    <a:pt x="937" y="501"/>
                  </a:lnTo>
                  <a:lnTo>
                    <a:pt x="933" y="524"/>
                  </a:lnTo>
                  <a:lnTo>
                    <a:pt x="929" y="547"/>
                  </a:lnTo>
                  <a:lnTo>
                    <a:pt x="923" y="568"/>
                  </a:lnTo>
                  <a:lnTo>
                    <a:pt x="918" y="589"/>
                  </a:lnTo>
                  <a:lnTo>
                    <a:pt x="910" y="612"/>
                  </a:lnTo>
                  <a:lnTo>
                    <a:pt x="902" y="631"/>
                  </a:lnTo>
                  <a:lnTo>
                    <a:pt x="893" y="652"/>
                  </a:lnTo>
                  <a:lnTo>
                    <a:pt x="881" y="671"/>
                  </a:lnTo>
                  <a:lnTo>
                    <a:pt x="870" y="690"/>
                  </a:lnTo>
                  <a:lnTo>
                    <a:pt x="858" y="709"/>
                  </a:lnTo>
                  <a:lnTo>
                    <a:pt x="845" y="726"/>
                  </a:lnTo>
                  <a:lnTo>
                    <a:pt x="831" y="744"/>
                  </a:lnTo>
                  <a:lnTo>
                    <a:pt x="816" y="761"/>
                  </a:lnTo>
                  <a:lnTo>
                    <a:pt x="801" y="776"/>
                  </a:lnTo>
                  <a:lnTo>
                    <a:pt x="785" y="791"/>
                  </a:lnTo>
                  <a:lnTo>
                    <a:pt x="768" y="805"/>
                  </a:lnTo>
                  <a:lnTo>
                    <a:pt x="749" y="820"/>
                  </a:lnTo>
                  <a:lnTo>
                    <a:pt x="732" y="831"/>
                  </a:lnTo>
                  <a:lnTo>
                    <a:pt x="712" y="843"/>
                  </a:lnTo>
                  <a:lnTo>
                    <a:pt x="693" y="854"/>
                  </a:lnTo>
                  <a:lnTo>
                    <a:pt x="672" y="864"/>
                  </a:lnTo>
                  <a:lnTo>
                    <a:pt x="651" y="874"/>
                  </a:lnTo>
                  <a:lnTo>
                    <a:pt x="630" y="881"/>
                  </a:lnTo>
                  <a:lnTo>
                    <a:pt x="609" y="889"/>
                  </a:lnTo>
                  <a:lnTo>
                    <a:pt x="586" y="895"/>
                  </a:lnTo>
                  <a:lnTo>
                    <a:pt x="563" y="900"/>
                  </a:lnTo>
                  <a:lnTo>
                    <a:pt x="540" y="904"/>
                  </a:lnTo>
                  <a:lnTo>
                    <a:pt x="517" y="908"/>
                  </a:lnTo>
                  <a:lnTo>
                    <a:pt x="492" y="910"/>
                  </a:lnTo>
                  <a:lnTo>
                    <a:pt x="469" y="910"/>
                  </a:lnTo>
                  <a:lnTo>
                    <a:pt x="444" y="910"/>
                  </a:lnTo>
                  <a:lnTo>
                    <a:pt x="421" y="908"/>
                  </a:lnTo>
                  <a:lnTo>
                    <a:pt x="398" y="904"/>
                  </a:lnTo>
                  <a:lnTo>
                    <a:pt x="373" y="900"/>
                  </a:lnTo>
                  <a:lnTo>
                    <a:pt x="352" y="895"/>
                  </a:lnTo>
                  <a:lnTo>
                    <a:pt x="329" y="889"/>
                  </a:lnTo>
                  <a:lnTo>
                    <a:pt x="308" y="881"/>
                  </a:lnTo>
                  <a:lnTo>
                    <a:pt x="285" y="874"/>
                  </a:lnTo>
                  <a:lnTo>
                    <a:pt x="266" y="864"/>
                  </a:lnTo>
                  <a:lnTo>
                    <a:pt x="245" y="854"/>
                  </a:lnTo>
                  <a:lnTo>
                    <a:pt x="226" y="843"/>
                  </a:lnTo>
                  <a:lnTo>
                    <a:pt x="207" y="831"/>
                  </a:lnTo>
                  <a:lnTo>
                    <a:pt x="187" y="820"/>
                  </a:lnTo>
                  <a:lnTo>
                    <a:pt x="170" y="805"/>
                  </a:lnTo>
                  <a:lnTo>
                    <a:pt x="153" y="791"/>
                  </a:lnTo>
                  <a:lnTo>
                    <a:pt x="138" y="776"/>
                  </a:lnTo>
                  <a:lnTo>
                    <a:pt x="120" y="761"/>
                  </a:lnTo>
                  <a:lnTo>
                    <a:pt x="107" y="744"/>
                  </a:lnTo>
                  <a:lnTo>
                    <a:pt x="92" y="726"/>
                  </a:lnTo>
                  <a:lnTo>
                    <a:pt x="80" y="709"/>
                  </a:lnTo>
                  <a:lnTo>
                    <a:pt x="67" y="690"/>
                  </a:lnTo>
                  <a:lnTo>
                    <a:pt x="55" y="671"/>
                  </a:lnTo>
                  <a:lnTo>
                    <a:pt x="46" y="652"/>
                  </a:lnTo>
                  <a:lnTo>
                    <a:pt x="36" y="631"/>
                  </a:lnTo>
                  <a:lnTo>
                    <a:pt x="26" y="612"/>
                  </a:lnTo>
                  <a:lnTo>
                    <a:pt x="21" y="589"/>
                  </a:lnTo>
                  <a:lnTo>
                    <a:pt x="13" y="568"/>
                  </a:lnTo>
                  <a:lnTo>
                    <a:pt x="9" y="547"/>
                  </a:lnTo>
                  <a:lnTo>
                    <a:pt x="3" y="524"/>
                  </a:lnTo>
                  <a:lnTo>
                    <a:pt x="1" y="501"/>
                  </a:lnTo>
                  <a:lnTo>
                    <a:pt x="0" y="478"/>
                  </a:lnTo>
                  <a:lnTo>
                    <a:pt x="0" y="455"/>
                  </a:lnTo>
                  <a:lnTo>
                    <a:pt x="0" y="432"/>
                  </a:lnTo>
                  <a:lnTo>
                    <a:pt x="1" y="407"/>
                  </a:lnTo>
                  <a:lnTo>
                    <a:pt x="3" y="386"/>
                  </a:lnTo>
                  <a:lnTo>
                    <a:pt x="9" y="363"/>
                  </a:lnTo>
                  <a:lnTo>
                    <a:pt x="13" y="340"/>
                  </a:lnTo>
                  <a:lnTo>
                    <a:pt x="21" y="319"/>
                  </a:lnTo>
                  <a:lnTo>
                    <a:pt x="26" y="298"/>
                  </a:lnTo>
                  <a:lnTo>
                    <a:pt x="36" y="277"/>
                  </a:lnTo>
                  <a:lnTo>
                    <a:pt x="46" y="258"/>
                  </a:lnTo>
                  <a:lnTo>
                    <a:pt x="55" y="237"/>
                  </a:lnTo>
                  <a:lnTo>
                    <a:pt x="67" y="218"/>
                  </a:lnTo>
                  <a:lnTo>
                    <a:pt x="80" y="201"/>
                  </a:lnTo>
                  <a:lnTo>
                    <a:pt x="92" y="182"/>
                  </a:lnTo>
                  <a:lnTo>
                    <a:pt x="107" y="165"/>
                  </a:lnTo>
                  <a:lnTo>
                    <a:pt x="120" y="149"/>
                  </a:lnTo>
                  <a:lnTo>
                    <a:pt x="138" y="132"/>
                  </a:lnTo>
                  <a:lnTo>
                    <a:pt x="153" y="119"/>
                  </a:lnTo>
                  <a:lnTo>
                    <a:pt x="170" y="103"/>
                  </a:lnTo>
                  <a:lnTo>
                    <a:pt x="187" y="90"/>
                  </a:lnTo>
                  <a:lnTo>
                    <a:pt x="207" y="77"/>
                  </a:lnTo>
                  <a:lnTo>
                    <a:pt x="226" y="65"/>
                  </a:lnTo>
                  <a:lnTo>
                    <a:pt x="245" y="54"/>
                  </a:lnTo>
                  <a:lnTo>
                    <a:pt x="266" y="44"/>
                  </a:lnTo>
                  <a:lnTo>
                    <a:pt x="285" y="35"/>
                  </a:lnTo>
                  <a:lnTo>
                    <a:pt x="308" y="27"/>
                  </a:lnTo>
                  <a:lnTo>
                    <a:pt x="329" y="19"/>
                  </a:lnTo>
                  <a:lnTo>
                    <a:pt x="352" y="14"/>
                  </a:lnTo>
                  <a:lnTo>
                    <a:pt x="373" y="8"/>
                  </a:lnTo>
                  <a:lnTo>
                    <a:pt x="398" y="4"/>
                  </a:lnTo>
                  <a:lnTo>
                    <a:pt x="421" y="2"/>
                  </a:lnTo>
                  <a:lnTo>
                    <a:pt x="444" y="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6" name="Freeform 178"/>
            <p:cNvSpPr>
              <a:spLocks/>
            </p:cNvSpPr>
            <p:nvPr/>
          </p:nvSpPr>
          <p:spPr bwMode="auto">
            <a:xfrm>
              <a:off x="1271588" y="3208338"/>
              <a:ext cx="1490663" cy="1444625"/>
            </a:xfrm>
            <a:custGeom>
              <a:avLst/>
              <a:gdLst>
                <a:gd name="T0" fmla="*/ 517 w 939"/>
                <a:gd name="T1" fmla="*/ 2 h 910"/>
                <a:gd name="T2" fmla="*/ 586 w 939"/>
                <a:gd name="T3" fmla="*/ 14 h 910"/>
                <a:gd name="T4" fmla="*/ 651 w 939"/>
                <a:gd name="T5" fmla="*/ 35 h 910"/>
                <a:gd name="T6" fmla="*/ 712 w 939"/>
                <a:gd name="T7" fmla="*/ 65 h 910"/>
                <a:gd name="T8" fmla="*/ 768 w 939"/>
                <a:gd name="T9" fmla="*/ 103 h 910"/>
                <a:gd name="T10" fmla="*/ 816 w 939"/>
                <a:gd name="T11" fmla="*/ 149 h 910"/>
                <a:gd name="T12" fmla="*/ 858 w 939"/>
                <a:gd name="T13" fmla="*/ 201 h 910"/>
                <a:gd name="T14" fmla="*/ 893 w 939"/>
                <a:gd name="T15" fmla="*/ 258 h 910"/>
                <a:gd name="T16" fmla="*/ 918 w 939"/>
                <a:gd name="T17" fmla="*/ 319 h 910"/>
                <a:gd name="T18" fmla="*/ 933 w 939"/>
                <a:gd name="T19" fmla="*/ 386 h 910"/>
                <a:gd name="T20" fmla="*/ 939 w 939"/>
                <a:gd name="T21" fmla="*/ 455 h 910"/>
                <a:gd name="T22" fmla="*/ 933 w 939"/>
                <a:gd name="T23" fmla="*/ 524 h 910"/>
                <a:gd name="T24" fmla="*/ 918 w 939"/>
                <a:gd name="T25" fmla="*/ 589 h 910"/>
                <a:gd name="T26" fmla="*/ 893 w 939"/>
                <a:gd name="T27" fmla="*/ 652 h 910"/>
                <a:gd name="T28" fmla="*/ 858 w 939"/>
                <a:gd name="T29" fmla="*/ 709 h 910"/>
                <a:gd name="T30" fmla="*/ 816 w 939"/>
                <a:gd name="T31" fmla="*/ 761 h 910"/>
                <a:gd name="T32" fmla="*/ 768 w 939"/>
                <a:gd name="T33" fmla="*/ 805 h 910"/>
                <a:gd name="T34" fmla="*/ 712 w 939"/>
                <a:gd name="T35" fmla="*/ 843 h 910"/>
                <a:gd name="T36" fmla="*/ 651 w 939"/>
                <a:gd name="T37" fmla="*/ 874 h 910"/>
                <a:gd name="T38" fmla="*/ 586 w 939"/>
                <a:gd name="T39" fmla="*/ 895 h 910"/>
                <a:gd name="T40" fmla="*/ 517 w 939"/>
                <a:gd name="T41" fmla="*/ 908 h 910"/>
                <a:gd name="T42" fmla="*/ 444 w 939"/>
                <a:gd name="T43" fmla="*/ 910 h 910"/>
                <a:gd name="T44" fmla="*/ 373 w 939"/>
                <a:gd name="T45" fmla="*/ 900 h 910"/>
                <a:gd name="T46" fmla="*/ 308 w 939"/>
                <a:gd name="T47" fmla="*/ 881 h 910"/>
                <a:gd name="T48" fmla="*/ 245 w 939"/>
                <a:gd name="T49" fmla="*/ 854 h 910"/>
                <a:gd name="T50" fmla="*/ 187 w 939"/>
                <a:gd name="T51" fmla="*/ 820 h 910"/>
                <a:gd name="T52" fmla="*/ 138 w 939"/>
                <a:gd name="T53" fmla="*/ 776 h 910"/>
                <a:gd name="T54" fmla="*/ 92 w 939"/>
                <a:gd name="T55" fmla="*/ 726 h 910"/>
                <a:gd name="T56" fmla="*/ 55 w 939"/>
                <a:gd name="T57" fmla="*/ 671 h 910"/>
                <a:gd name="T58" fmla="*/ 26 w 939"/>
                <a:gd name="T59" fmla="*/ 612 h 910"/>
                <a:gd name="T60" fmla="*/ 9 w 939"/>
                <a:gd name="T61" fmla="*/ 547 h 910"/>
                <a:gd name="T62" fmla="*/ 0 w 939"/>
                <a:gd name="T63" fmla="*/ 478 h 910"/>
                <a:gd name="T64" fmla="*/ 1 w 939"/>
                <a:gd name="T65" fmla="*/ 407 h 910"/>
                <a:gd name="T66" fmla="*/ 13 w 939"/>
                <a:gd name="T67" fmla="*/ 340 h 910"/>
                <a:gd name="T68" fmla="*/ 36 w 939"/>
                <a:gd name="T69" fmla="*/ 277 h 910"/>
                <a:gd name="T70" fmla="*/ 67 w 939"/>
                <a:gd name="T71" fmla="*/ 218 h 910"/>
                <a:gd name="T72" fmla="*/ 107 w 939"/>
                <a:gd name="T73" fmla="*/ 165 h 910"/>
                <a:gd name="T74" fmla="*/ 153 w 939"/>
                <a:gd name="T75" fmla="*/ 119 h 910"/>
                <a:gd name="T76" fmla="*/ 207 w 939"/>
                <a:gd name="T77" fmla="*/ 77 h 910"/>
                <a:gd name="T78" fmla="*/ 266 w 939"/>
                <a:gd name="T79" fmla="*/ 44 h 910"/>
                <a:gd name="T80" fmla="*/ 329 w 939"/>
                <a:gd name="T81" fmla="*/ 19 h 910"/>
                <a:gd name="T82" fmla="*/ 398 w 939"/>
                <a:gd name="T83" fmla="*/ 4 h 910"/>
                <a:gd name="T84" fmla="*/ 469 w 939"/>
                <a:gd name="T85" fmla="*/ 0 h 9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39"/>
                <a:gd name="T130" fmla="*/ 0 h 910"/>
                <a:gd name="T131" fmla="*/ 939 w 939"/>
                <a:gd name="T132" fmla="*/ 910 h 9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39" h="910">
                  <a:moveTo>
                    <a:pt x="469" y="0"/>
                  </a:moveTo>
                  <a:lnTo>
                    <a:pt x="492" y="0"/>
                  </a:lnTo>
                  <a:lnTo>
                    <a:pt x="517" y="2"/>
                  </a:lnTo>
                  <a:lnTo>
                    <a:pt x="540" y="4"/>
                  </a:lnTo>
                  <a:lnTo>
                    <a:pt x="563" y="8"/>
                  </a:lnTo>
                  <a:lnTo>
                    <a:pt x="586" y="14"/>
                  </a:lnTo>
                  <a:lnTo>
                    <a:pt x="609" y="19"/>
                  </a:lnTo>
                  <a:lnTo>
                    <a:pt x="630" y="27"/>
                  </a:lnTo>
                  <a:lnTo>
                    <a:pt x="651" y="35"/>
                  </a:lnTo>
                  <a:lnTo>
                    <a:pt x="672" y="44"/>
                  </a:lnTo>
                  <a:lnTo>
                    <a:pt x="693" y="54"/>
                  </a:lnTo>
                  <a:lnTo>
                    <a:pt x="712" y="65"/>
                  </a:lnTo>
                  <a:lnTo>
                    <a:pt x="732" y="77"/>
                  </a:lnTo>
                  <a:lnTo>
                    <a:pt x="749" y="90"/>
                  </a:lnTo>
                  <a:lnTo>
                    <a:pt x="768" y="103"/>
                  </a:lnTo>
                  <a:lnTo>
                    <a:pt x="785" y="119"/>
                  </a:lnTo>
                  <a:lnTo>
                    <a:pt x="801" y="132"/>
                  </a:lnTo>
                  <a:lnTo>
                    <a:pt x="816" y="149"/>
                  </a:lnTo>
                  <a:lnTo>
                    <a:pt x="831" y="165"/>
                  </a:lnTo>
                  <a:lnTo>
                    <a:pt x="845" y="182"/>
                  </a:lnTo>
                  <a:lnTo>
                    <a:pt x="858" y="201"/>
                  </a:lnTo>
                  <a:lnTo>
                    <a:pt x="870" y="218"/>
                  </a:lnTo>
                  <a:lnTo>
                    <a:pt x="881" y="237"/>
                  </a:lnTo>
                  <a:lnTo>
                    <a:pt x="893" y="258"/>
                  </a:lnTo>
                  <a:lnTo>
                    <a:pt x="902" y="277"/>
                  </a:lnTo>
                  <a:lnTo>
                    <a:pt x="910" y="298"/>
                  </a:lnTo>
                  <a:lnTo>
                    <a:pt x="918" y="319"/>
                  </a:lnTo>
                  <a:lnTo>
                    <a:pt x="923" y="340"/>
                  </a:lnTo>
                  <a:lnTo>
                    <a:pt x="929" y="363"/>
                  </a:lnTo>
                  <a:lnTo>
                    <a:pt x="933" y="386"/>
                  </a:lnTo>
                  <a:lnTo>
                    <a:pt x="937" y="407"/>
                  </a:lnTo>
                  <a:lnTo>
                    <a:pt x="939" y="432"/>
                  </a:lnTo>
                  <a:lnTo>
                    <a:pt x="939" y="455"/>
                  </a:lnTo>
                  <a:lnTo>
                    <a:pt x="939" y="478"/>
                  </a:lnTo>
                  <a:lnTo>
                    <a:pt x="937" y="501"/>
                  </a:lnTo>
                  <a:lnTo>
                    <a:pt x="933" y="524"/>
                  </a:lnTo>
                  <a:lnTo>
                    <a:pt x="929" y="547"/>
                  </a:lnTo>
                  <a:lnTo>
                    <a:pt x="923" y="568"/>
                  </a:lnTo>
                  <a:lnTo>
                    <a:pt x="918" y="589"/>
                  </a:lnTo>
                  <a:lnTo>
                    <a:pt x="910" y="612"/>
                  </a:lnTo>
                  <a:lnTo>
                    <a:pt x="902" y="631"/>
                  </a:lnTo>
                  <a:lnTo>
                    <a:pt x="893" y="652"/>
                  </a:lnTo>
                  <a:lnTo>
                    <a:pt x="881" y="671"/>
                  </a:lnTo>
                  <a:lnTo>
                    <a:pt x="870" y="690"/>
                  </a:lnTo>
                  <a:lnTo>
                    <a:pt x="858" y="709"/>
                  </a:lnTo>
                  <a:lnTo>
                    <a:pt x="845" y="726"/>
                  </a:lnTo>
                  <a:lnTo>
                    <a:pt x="831" y="744"/>
                  </a:lnTo>
                  <a:lnTo>
                    <a:pt x="816" y="761"/>
                  </a:lnTo>
                  <a:lnTo>
                    <a:pt x="801" y="776"/>
                  </a:lnTo>
                  <a:lnTo>
                    <a:pt x="785" y="791"/>
                  </a:lnTo>
                  <a:lnTo>
                    <a:pt x="768" y="805"/>
                  </a:lnTo>
                  <a:lnTo>
                    <a:pt x="749" y="820"/>
                  </a:lnTo>
                  <a:lnTo>
                    <a:pt x="732" y="831"/>
                  </a:lnTo>
                  <a:lnTo>
                    <a:pt x="712" y="843"/>
                  </a:lnTo>
                  <a:lnTo>
                    <a:pt x="693" y="854"/>
                  </a:lnTo>
                  <a:lnTo>
                    <a:pt x="672" y="864"/>
                  </a:lnTo>
                  <a:lnTo>
                    <a:pt x="651" y="874"/>
                  </a:lnTo>
                  <a:lnTo>
                    <a:pt x="630" y="881"/>
                  </a:lnTo>
                  <a:lnTo>
                    <a:pt x="609" y="889"/>
                  </a:lnTo>
                  <a:lnTo>
                    <a:pt x="586" y="895"/>
                  </a:lnTo>
                  <a:lnTo>
                    <a:pt x="563" y="900"/>
                  </a:lnTo>
                  <a:lnTo>
                    <a:pt x="540" y="904"/>
                  </a:lnTo>
                  <a:lnTo>
                    <a:pt x="517" y="908"/>
                  </a:lnTo>
                  <a:lnTo>
                    <a:pt x="492" y="910"/>
                  </a:lnTo>
                  <a:lnTo>
                    <a:pt x="469" y="910"/>
                  </a:lnTo>
                  <a:lnTo>
                    <a:pt x="444" y="910"/>
                  </a:lnTo>
                  <a:lnTo>
                    <a:pt x="421" y="908"/>
                  </a:lnTo>
                  <a:lnTo>
                    <a:pt x="398" y="904"/>
                  </a:lnTo>
                  <a:lnTo>
                    <a:pt x="373" y="900"/>
                  </a:lnTo>
                  <a:lnTo>
                    <a:pt x="352" y="895"/>
                  </a:lnTo>
                  <a:lnTo>
                    <a:pt x="329" y="889"/>
                  </a:lnTo>
                  <a:lnTo>
                    <a:pt x="308" y="881"/>
                  </a:lnTo>
                  <a:lnTo>
                    <a:pt x="285" y="874"/>
                  </a:lnTo>
                  <a:lnTo>
                    <a:pt x="266" y="864"/>
                  </a:lnTo>
                  <a:lnTo>
                    <a:pt x="245" y="854"/>
                  </a:lnTo>
                  <a:lnTo>
                    <a:pt x="226" y="843"/>
                  </a:lnTo>
                  <a:lnTo>
                    <a:pt x="207" y="831"/>
                  </a:lnTo>
                  <a:lnTo>
                    <a:pt x="187" y="820"/>
                  </a:lnTo>
                  <a:lnTo>
                    <a:pt x="170" y="805"/>
                  </a:lnTo>
                  <a:lnTo>
                    <a:pt x="153" y="791"/>
                  </a:lnTo>
                  <a:lnTo>
                    <a:pt x="138" y="776"/>
                  </a:lnTo>
                  <a:lnTo>
                    <a:pt x="120" y="761"/>
                  </a:lnTo>
                  <a:lnTo>
                    <a:pt x="107" y="744"/>
                  </a:lnTo>
                  <a:lnTo>
                    <a:pt x="92" y="726"/>
                  </a:lnTo>
                  <a:lnTo>
                    <a:pt x="80" y="709"/>
                  </a:lnTo>
                  <a:lnTo>
                    <a:pt x="67" y="690"/>
                  </a:lnTo>
                  <a:lnTo>
                    <a:pt x="55" y="671"/>
                  </a:lnTo>
                  <a:lnTo>
                    <a:pt x="46" y="652"/>
                  </a:lnTo>
                  <a:lnTo>
                    <a:pt x="36" y="631"/>
                  </a:lnTo>
                  <a:lnTo>
                    <a:pt x="26" y="612"/>
                  </a:lnTo>
                  <a:lnTo>
                    <a:pt x="21" y="589"/>
                  </a:lnTo>
                  <a:lnTo>
                    <a:pt x="13" y="568"/>
                  </a:lnTo>
                  <a:lnTo>
                    <a:pt x="9" y="547"/>
                  </a:lnTo>
                  <a:lnTo>
                    <a:pt x="3" y="524"/>
                  </a:lnTo>
                  <a:lnTo>
                    <a:pt x="1" y="501"/>
                  </a:lnTo>
                  <a:lnTo>
                    <a:pt x="0" y="478"/>
                  </a:lnTo>
                  <a:lnTo>
                    <a:pt x="0" y="455"/>
                  </a:lnTo>
                  <a:lnTo>
                    <a:pt x="0" y="432"/>
                  </a:lnTo>
                  <a:lnTo>
                    <a:pt x="1" y="407"/>
                  </a:lnTo>
                  <a:lnTo>
                    <a:pt x="3" y="386"/>
                  </a:lnTo>
                  <a:lnTo>
                    <a:pt x="9" y="363"/>
                  </a:lnTo>
                  <a:lnTo>
                    <a:pt x="13" y="340"/>
                  </a:lnTo>
                  <a:lnTo>
                    <a:pt x="21" y="319"/>
                  </a:lnTo>
                  <a:lnTo>
                    <a:pt x="26" y="298"/>
                  </a:lnTo>
                  <a:lnTo>
                    <a:pt x="36" y="277"/>
                  </a:lnTo>
                  <a:lnTo>
                    <a:pt x="46" y="258"/>
                  </a:lnTo>
                  <a:lnTo>
                    <a:pt x="55" y="237"/>
                  </a:lnTo>
                  <a:lnTo>
                    <a:pt x="67" y="218"/>
                  </a:lnTo>
                  <a:lnTo>
                    <a:pt x="80" y="201"/>
                  </a:lnTo>
                  <a:lnTo>
                    <a:pt x="92" y="182"/>
                  </a:lnTo>
                  <a:lnTo>
                    <a:pt x="107" y="165"/>
                  </a:lnTo>
                  <a:lnTo>
                    <a:pt x="120" y="149"/>
                  </a:lnTo>
                  <a:lnTo>
                    <a:pt x="138" y="132"/>
                  </a:lnTo>
                  <a:lnTo>
                    <a:pt x="153" y="119"/>
                  </a:lnTo>
                  <a:lnTo>
                    <a:pt x="170" y="103"/>
                  </a:lnTo>
                  <a:lnTo>
                    <a:pt x="187" y="90"/>
                  </a:lnTo>
                  <a:lnTo>
                    <a:pt x="207" y="77"/>
                  </a:lnTo>
                  <a:lnTo>
                    <a:pt x="226" y="65"/>
                  </a:lnTo>
                  <a:lnTo>
                    <a:pt x="245" y="54"/>
                  </a:lnTo>
                  <a:lnTo>
                    <a:pt x="266" y="44"/>
                  </a:lnTo>
                  <a:lnTo>
                    <a:pt x="285" y="35"/>
                  </a:lnTo>
                  <a:lnTo>
                    <a:pt x="308" y="27"/>
                  </a:lnTo>
                  <a:lnTo>
                    <a:pt x="329" y="19"/>
                  </a:lnTo>
                  <a:lnTo>
                    <a:pt x="352" y="14"/>
                  </a:lnTo>
                  <a:lnTo>
                    <a:pt x="373" y="8"/>
                  </a:lnTo>
                  <a:lnTo>
                    <a:pt x="398" y="4"/>
                  </a:lnTo>
                  <a:lnTo>
                    <a:pt x="421" y="2"/>
                  </a:lnTo>
                  <a:lnTo>
                    <a:pt x="444" y="0"/>
                  </a:lnTo>
                  <a:lnTo>
                    <a:pt x="469" y="0"/>
                  </a:lnTo>
                </a:path>
              </a:pathLst>
            </a:custGeom>
            <a:noFill/>
            <a:ln w="0">
              <a:solidFill>
                <a:srgbClr val="02828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7" name="Freeform 179"/>
            <p:cNvSpPr>
              <a:spLocks/>
            </p:cNvSpPr>
            <p:nvPr/>
          </p:nvSpPr>
          <p:spPr bwMode="auto">
            <a:xfrm>
              <a:off x="1508126" y="3208338"/>
              <a:ext cx="1147763" cy="369888"/>
            </a:xfrm>
            <a:custGeom>
              <a:avLst/>
              <a:gdLst>
                <a:gd name="T0" fmla="*/ 46 w 723"/>
                <a:gd name="T1" fmla="*/ 102 h 233"/>
                <a:gd name="T2" fmla="*/ 84 w 723"/>
                <a:gd name="T3" fmla="*/ 77 h 233"/>
                <a:gd name="T4" fmla="*/ 71 w 723"/>
                <a:gd name="T5" fmla="*/ 109 h 233"/>
                <a:gd name="T6" fmla="*/ 54 w 723"/>
                <a:gd name="T7" fmla="*/ 136 h 233"/>
                <a:gd name="T8" fmla="*/ 15 w 723"/>
                <a:gd name="T9" fmla="*/ 153 h 233"/>
                <a:gd name="T10" fmla="*/ 59 w 723"/>
                <a:gd name="T11" fmla="*/ 144 h 233"/>
                <a:gd name="T12" fmla="*/ 79 w 723"/>
                <a:gd name="T13" fmla="*/ 170 h 233"/>
                <a:gd name="T14" fmla="*/ 98 w 723"/>
                <a:gd name="T15" fmla="*/ 163 h 233"/>
                <a:gd name="T16" fmla="*/ 119 w 723"/>
                <a:gd name="T17" fmla="*/ 189 h 233"/>
                <a:gd name="T18" fmla="*/ 136 w 723"/>
                <a:gd name="T19" fmla="*/ 145 h 233"/>
                <a:gd name="T20" fmla="*/ 134 w 723"/>
                <a:gd name="T21" fmla="*/ 117 h 233"/>
                <a:gd name="T22" fmla="*/ 155 w 723"/>
                <a:gd name="T23" fmla="*/ 86 h 233"/>
                <a:gd name="T24" fmla="*/ 186 w 723"/>
                <a:gd name="T25" fmla="*/ 63 h 233"/>
                <a:gd name="T26" fmla="*/ 217 w 723"/>
                <a:gd name="T27" fmla="*/ 48 h 233"/>
                <a:gd name="T28" fmla="*/ 249 w 723"/>
                <a:gd name="T29" fmla="*/ 42 h 233"/>
                <a:gd name="T30" fmla="*/ 253 w 723"/>
                <a:gd name="T31" fmla="*/ 38 h 233"/>
                <a:gd name="T32" fmla="*/ 266 w 723"/>
                <a:gd name="T33" fmla="*/ 40 h 233"/>
                <a:gd name="T34" fmla="*/ 301 w 723"/>
                <a:gd name="T35" fmla="*/ 52 h 233"/>
                <a:gd name="T36" fmla="*/ 278 w 723"/>
                <a:gd name="T37" fmla="*/ 42 h 233"/>
                <a:gd name="T38" fmla="*/ 291 w 723"/>
                <a:gd name="T39" fmla="*/ 31 h 233"/>
                <a:gd name="T40" fmla="*/ 293 w 723"/>
                <a:gd name="T41" fmla="*/ 10 h 233"/>
                <a:gd name="T42" fmla="*/ 320 w 723"/>
                <a:gd name="T43" fmla="*/ 16 h 233"/>
                <a:gd name="T44" fmla="*/ 343 w 723"/>
                <a:gd name="T45" fmla="*/ 8 h 233"/>
                <a:gd name="T46" fmla="*/ 355 w 723"/>
                <a:gd name="T47" fmla="*/ 12 h 233"/>
                <a:gd name="T48" fmla="*/ 353 w 723"/>
                <a:gd name="T49" fmla="*/ 29 h 233"/>
                <a:gd name="T50" fmla="*/ 364 w 723"/>
                <a:gd name="T51" fmla="*/ 35 h 233"/>
                <a:gd name="T52" fmla="*/ 385 w 723"/>
                <a:gd name="T53" fmla="*/ 21 h 233"/>
                <a:gd name="T54" fmla="*/ 376 w 723"/>
                <a:gd name="T55" fmla="*/ 10 h 233"/>
                <a:gd name="T56" fmla="*/ 414 w 723"/>
                <a:gd name="T57" fmla="*/ 29 h 233"/>
                <a:gd name="T58" fmla="*/ 433 w 723"/>
                <a:gd name="T59" fmla="*/ 23 h 233"/>
                <a:gd name="T60" fmla="*/ 456 w 723"/>
                <a:gd name="T61" fmla="*/ 35 h 233"/>
                <a:gd name="T62" fmla="*/ 443 w 723"/>
                <a:gd name="T63" fmla="*/ 31 h 233"/>
                <a:gd name="T64" fmla="*/ 477 w 723"/>
                <a:gd name="T65" fmla="*/ 63 h 233"/>
                <a:gd name="T66" fmla="*/ 552 w 723"/>
                <a:gd name="T67" fmla="*/ 96 h 233"/>
                <a:gd name="T68" fmla="*/ 565 w 723"/>
                <a:gd name="T69" fmla="*/ 82 h 233"/>
                <a:gd name="T70" fmla="*/ 491 w 723"/>
                <a:gd name="T71" fmla="*/ 59 h 233"/>
                <a:gd name="T72" fmla="*/ 510 w 723"/>
                <a:gd name="T73" fmla="*/ 46 h 233"/>
                <a:gd name="T74" fmla="*/ 575 w 723"/>
                <a:gd name="T75" fmla="*/ 84 h 233"/>
                <a:gd name="T76" fmla="*/ 608 w 723"/>
                <a:gd name="T77" fmla="*/ 121 h 233"/>
                <a:gd name="T78" fmla="*/ 646 w 723"/>
                <a:gd name="T79" fmla="*/ 157 h 233"/>
                <a:gd name="T80" fmla="*/ 655 w 723"/>
                <a:gd name="T81" fmla="*/ 172 h 233"/>
                <a:gd name="T82" fmla="*/ 684 w 723"/>
                <a:gd name="T83" fmla="*/ 207 h 233"/>
                <a:gd name="T84" fmla="*/ 719 w 723"/>
                <a:gd name="T85" fmla="*/ 233 h 233"/>
                <a:gd name="T86" fmla="*/ 709 w 723"/>
                <a:gd name="T87" fmla="*/ 201 h 233"/>
                <a:gd name="T88" fmla="*/ 675 w 723"/>
                <a:gd name="T89" fmla="*/ 161 h 233"/>
                <a:gd name="T90" fmla="*/ 629 w 723"/>
                <a:gd name="T91" fmla="*/ 117 h 233"/>
                <a:gd name="T92" fmla="*/ 579 w 723"/>
                <a:gd name="T93" fmla="*/ 81 h 233"/>
                <a:gd name="T94" fmla="*/ 527 w 723"/>
                <a:gd name="T95" fmla="*/ 50 h 233"/>
                <a:gd name="T96" fmla="*/ 406 w 723"/>
                <a:gd name="T97" fmla="*/ 10 h 233"/>
                <a:gd name="T98" fmla="*/ 268 w 723"/>
                <a:gd name="T99" fmla="*/ 2 h 233"/>
                <a:gd name="T100" fmla="*/ 102 w 723"/>
                <a:gd name="T101" fmla="*/ 52 h 233"/>
                <a:gd name="T102" fmla="*/ 25 w 723"/>
                <a:gd name="T103" fmla="*/ 102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23"/>
                <a:gd name="T157" fmla="*/ 0 h 233"/>
                <a:gd name="T158" fmla="*/ 723 w 723"/>
                <a:gd name="T159" fmla="*/ 233 h 2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23" h="233">
                  <a:moveTo>
                    <a:pt x="0" y="123"/>
                  </a:moveTo>
                  <a:lnTo>
                    <a:pt x="31" y="109"/>
                  </a:lnTo>
                  <a:lnTo>
                    <a:pt x="46" y="102"/>
                  </a:lnTo>
                  <a:lnTo>
                    <a:pt x="59" y="96"/>
                  </a:lnTo>
                  <a:lnTo>
                    <a:pt x="61" y="86"/>
                  </a:lnTo>
                  <a:lnTo>
                    <a:pt x="84" y="77"/>
                  </a:lnTo>
                  <a:lnTo>
                    <a:pt x="88" y="92"/>
                  </a:lnTo>
                  <a:lnTo>
                    <a:pt x="82" y="105"/>
                  </a:lnTo>
                  <a:lnTo>
                    <a:pt x="71" y="109"/>
                  </a:lnTo>
                  <a:lnTo>
                    <a:pt x="77" y="121"/>
                  </a:lnTo>
                  <a:lnTo>
                    <a:pt x="73" y="138"/>
                  </a:lnTo>
                  <a:lnTo>
                    <a:pt x="54" y="136"/>
                  </a:lnTo>
                  <a:lnTo>
                    <a:pt x="31" y="136"/>
                  </a:lnTo>
                  <a:lnTo>
                    <a:pt x="10" y="147"/>
                  </a:lnTo>
                  <a:lnTo>
                    <a:pt x="15" y="153"/>
                  </a:lnTo>
                  <a:lnTo>
                    <a:pt x="33" y="153"/>
                  </a:lnTo>
                  <a:lnTo>
                    <a:pt x="44" y="144"/>
                  </a:lnTo>
                  <a:lnTo>
                    <a:pt x="59" y="144"/>
                  </a:lnTo>
                  <a:lnTo>
                    <a:pt x="59" y="159"/>
                  </a:lnTo>
                  <a:lnTo>
                    <a:pt x="65" y="168"/>
                  </a:lnTo>
                  <a:lnTo>
                    <a:pt x="79" y="170"/>
                  </a:lnTo>
                  <a:lnTo>
                    <a:pt x="81" y="180"/>
                  </a:lnTo>
                  <a:lnTo>
                    <a:pt x="88" y="180"/>
                  </a:lnTo>
                  <a:lnTo>
                    <a:pt x="98" y="163"/>
                  </a:lnTo>
                  <a:lnTo>
                    <a:pt x="111" y="174"/>
                  </a:lnTo>
                  <a:lnTo>
                    <a:pt x="109" y="184"/>
                  </a:lnTo>
                  <a:lnTo>
                    <a:pt x="119" y="189"/>
                  </a:lnTo>
                  <a:lnTo>
                    <a:pt x="127" y="180"/>
                  </a:lnTo>
                  <a:lnTo>
                    <a:pt x="127" y="159"/>
                  </a:lnTo>
                  <a:lnTo>
                    <a:pt x="136" y="145"/>
                  </a:lnTo>
                  <a:lnTo>
                    <a:pt x="138" y="134"/>
                  </a:lnTo>
                  <a:lnTo>
                    <a:pt x="128" y="132"/>
                  </a:lnTo>
                  <a:lnTo>
                    <a:pt x="134" y="117"/>
                  </a:lnTo>
                  <a:lnTo>
                    <a:pt x="148" y="109"/>
                  </a:lnTo>
                  <a:lnTo>
                    <a:pt x="155" y="98"/>
                  </a:lnTo>
                  <a:lnTo>
                    <a:pt x="155" y="86"/>
                  </a:lnTo>
                  <a:lnTo>
                    <a:pt x="174" y="79"/>
                  </a:lnTo>
                  <a:lnTo>
                    <a:pt x="176" y="63"/>
                  </a:lnTo>
                  <a:lnTo>
                    <a:pt x="186" y="63"/>
                  </a:lnTo>
                  <a:lnTo>
                    <a:pt x="190" y="58"/>
                  </a:lnTo>
                  <a:lnTo>
                    <a:pt x="199" y="58"/>
                  </a:lnTo>
                  <a:lnTo>
                    <a:pt x="217" y="48"/>
                  </a:lnTo>
                  <a:lnTo>
                    <a:pt x="222" y="42"/>
                  </a:lnTo>
                  <a:lnTo>
                    <a:pt x="234" y="42"/>
                  </a:lnTo>
                  <a:lnTo>
                    <a:pt x="249" y="42"/>
                  </a:lnTo>
                  <a:lnTo>
                    <a:pt x="247" y="31"/>
                  </a:lnTo>
                  <a:lnTo>
                    <a:pt x="253" y="31"/>
                  </a:lnTo>
                  <a:lnTo>
                    <a:pt x="253" y="38"/>
                  </a:lnTo>
                  <a:lnTo>
                    <a:pt x="253" y="44"/>
                  </a:lnTo>
                  <a:lnTo>
                    <a:pt x="263" y="42"/>
                  </a:lnTo>
                  <a:lnTo>
                    <a:pt x="266" y="40"/>
                  </a:lnTo>
                  <a:lnTo>
                    <a:pt x="278" y="46"/>
                  </a:lnTo>
                  <a:lnTo>
                    <a:pt x="293" y="46"/>
                  </a:lnTo>
                  <a:lnTo>
                    <a:pt x="301" y="52"/>
                  </a:lnTo>
                  <a:lnTo>
                    <a:pt x="301" y="44"/>
                  </a:lnTo>
                  <a:lnTo>
                    <a:pt x="295" y="42"/>
                  </a:lnTo>
                  <a:lnTo>
                    <a:pt x="278" y="42"/>
                  </a:lnTo>
                  <a:lnTo>
                    <a:pt x="276" y="35"/>
                  </a:lnTo>
                  <a:lnTo>
                    <a:pt x="282" y="31"/>
                  </a:lnTo>
                  <a:lnTo>
                    <a:pt x="291" y="31"/>
                  </a:lnTo>
                  <a:lnTo>
                    <a:pt x="307" y="19"/>
                  </a:lnTo>
                  <a:lnTo>
                    <a:pt x="297" y="16"/>
                  </a:lnTo>
                  <a:lnTo>
                    <a:pt x="293" y="10"/>
                  </a:lnTo>
                  <a:lnTo>
                    <a:pt x="295" y="6"/>
                  </a:lnTo>
                  <a:lnTo>
                    <a:pt x="307" y="14"/>
                  </a:lnTo>
                  <a:lnTo>
                    <a:pt x="320" y="16"/>
                  </a:lnTo>
                  <a:lnTo>
                    <a:pt x="334" y="19"/>
                  </a:lnTo>
                  <a:lnTo>
                    <a:pt x="343" y="16"/>
                  </a:lnTo>
                  <a:lnTo>
                    <a:pt x="343" y="8"/>
                  </a:lnTo>
                  <a:lnTo>
                    <a:pt x="322" y="6"/>
                  </a:lnTo>
                  <a:lnTo>
                    <a:pt x="341" y="6"/>
                  </a:lnTo>
                  <a:lnTo>
                    <a:pt x="355" y="12"/>
                  </a:lnTo>
                  <a:lnTo>
                    <a:pt x="364" y="16"/>
                  </a:lnTo>
                  <a:lnTo>
                    <a:pt x="366" y="25"/>
                  </a:lnTo>
                  <a:lnTo>
                    <a:pt x="353" y="29"/>
                  </a:lnTo>
                  <a:lnTo>
                    <a:pt x="345" y="35"/>
                  </a:lnTo>
                  <a:lnTo>
                    <a:pt x="345" y="38"/>
                  </a:lnTo>
                  <a:lnTo>
                    <a:pt x="364" y="35"/>
                  </a:lnTo>
                  <a:lnTo>
                    <a:pt x="374" y="31"/>
                  </a:lnTo>
                  <a:lnTo>
                    <a:pt x="376" y="23"/>
                  </a:lnTo>
                  <a:lnTo>
                    <a:pt x="385" y="21"/>
                  </a:lnTo>
                  <a:lnTo>
                    <a:pt x="376" y="19"/>
                  </a:lnTo>
                  <a:lnTo>
                    <a:pt x="374" y="16"/>
                  </a:lnTo>
                  <a:lnTo>
                    <a:pt x="376" y="10"/>
                  </a:lnTo>
                  <a:lnTo>
                    <a:pt x="403" y="16"/>
                  </a:lnTo>
                  <a:lnTo>
                    <a:pt x="412" y="23"/>
                  </a:lnTo>
                  <a:lnTo>
                    <a:pt x="414" y="29"/>
                  </a:lnTo>
                  <a:lnTo>
                    <a:pt x="424" y="29"/>
                  </a:lnTo>
                  <a:lnTo>
                    <a:pt x="429" y="23"/>
                  </a:lnTo>
                  <a:lnTo>
                    <a:pt x="433" y="23"/>
                  </a:lnTo>
                  <a:lnTo>
                    <a:pt x="443" y="27"/>
                  </a:lnTo>
                  <a:lnTo>
                    <a:pt x="462" y="29"/>
                  </a:lnTo>
                  <a:lnTo>
                    <a:pt x="456" y="35"/>
                  </a:lnTo>
                  <a:lnTo>
                    <a:pt x="450" y="33"/>
                  </a:lnTo>
                  <a:lnTo>
                    <a:pt x="447" y="31"/>
                  </a:lnTo>
                  <a:lnTo>
                    <a:pt x="443" y="31"/>
                  </a:lnTo>
                  <a:lnTo>
                    <a:pt x="437" y="31"/>
                  </a:lnTo>
                  <a:lnTo>
                    <a:pt x="452" y="46"/>
                  </a:lnTo>
                  <a:lnTo>
                    <a:pt x="477" y="63"/>
                  </a:lnTo>
                  <a:lnTo>
                    <a:pt x="500" y="63"/>
                  </a:lnTo>
                  <a:lnTo>
                    <a:pt x="525" y="82"/>
                  </a:lnTo>
                  <a:lnTo>
                    <a:pt x="552" y="96"/>
                  </a:lnTo>
                  <a:lnTo>
                    <a:pt x="577" y="96"/>
                  </a:lnTo>
                  <a:lnTo>
                    <a:pt x="569" y="88"/>
                  </a:lnTo>
                  <a:lnTo>
                    <a:pt x="565" y="82"/>
                  </a:lnTo>
                  <a:lnTo>
                    <a:pt x="540" y="71"/>
                  </a:lnTo>
                  <a:lnTo>
                    <a:pt x="516" y="67"/>
                  </a:lnTo>
                  <a:lnTo>
                    <a:pt x="491" y="59"/>
                  </a:lnTo>
                  <a:lnTo>
                    <a:pt x="483" y="52"/>
                  </a:lnTo>
                  <a:lnTo>
                    <a:pt x="485" y="44"/>
                  </a:lnTo>
                  <a:lnTo>
                    <a:pt x="510" y="46"/>
                  </a:lnTo>
                  <a:lnTo>
                    <a:pt x="529" y="52"/>
                  </a:lnTo>
                  <a:lnTo>
                    <a:pt x="546" y="65"/>
                  </a:lnTo>
                  <a:lnTo>
                    <a:pt x="575" y="84"/>
                  </a:lnTo>
                  <a:lnTo>
                    <a:pt x="596" y="100"/>
                  </a:lnTo>
                  <a:lnTo>
                    <a:pt x="596" y="113"/>
                  </a:lnTo>
                  <a:lnTo>
                    <a:pt x="608" y="121"/>
                  </a:lnTo>
                  <a:lnTo>
                    <a:pt x="621" y="126"/>
                  </a:lnTo>
                  <a:lnTo>
                    <a:pt x="629" y="144"/>
                  </a:lnTo>
                  <a:lnTo>
                    <a:pt x="646" y="157"/>
                  </a:lnTo>
                  <a:lnTo>
                    <a:pt x="659" y="157"/>
                  </a:lnTo>
                  <a:lnTo>
                    <a:pt x="659" y="166"/>
                  </a:lnTo>
                  <a:lnTo>
                    <a:pt x="655" y="172"/>
                  </a:lnTo>
                  <a:lnTo>
                    <a:pt x="677" y="174"/>
                  </a:lnTo>
                  <a:lnTo>
                    <a:pt x="680" y="199"/>
                  </a:lnTo>
                  <a:lnTo>
                    <a:pt x="684" y="207"/>
                  </a:lnTo>
                  <a:lnTo>
                    <a:pt x="692" y="199"/>
                  </a:lnTo>
                  <a:lnTo>
                    <a:pt x="700" y="216"/>
                  </a:lnTo>
                  <a:lnTo>
                    <a:pt x="719" y="233"/>
                  </a:lnTo>
                  <a:lnTo>
                    <a:pt x="723" y="230"/>
                  </a:lnTo>
                  <a:lnTo>
                    <a:pt x="721" y="218"/>
                  </a:lnTo>
                  <a:lnTo>
                    <a:pt x="709" y="201"/>
                  </a:lnTo>
                  <a:lnTo>
                    <a:pt x="696" y="184"/>
                  </a:lnTo>
                  <a:lnTo>
                    <a:pt x="686" y="174"/>
                  </a:lnTo>
                  <a:lnTo>
                    <a:pt x="675" y="161"/>
                  </a:lnTo>
                  <a:lnTo>
                    <a:pt x="667" y="151"/>
                  </a:lnTo>
                  <a:lnTo>
                    <a:pt x="646" y="132"/>
                  </a:lnTo>
                  <a:lnTo>
                    <a:pt x="629" y="117"/>
                  </a:lnTo>
                  <a:lnTo>
                    <a:pt x="615" y="102"/>
                  </a:lnTo>
                  <a:lnTo>
                    <a:pt x="592" y="86"/>
                  </a:lnTo>
                  <a:lnTo>
                    <a:pt x="579" y="81"/>
                  </a:lnTo>
                  <a:lnTo>
                    <a:pt x="563" y="71"/>
                  </a:lnTo>
                  <a:lnTo>
                    <a:pt x="548" y="61"/>
                  </a:lnTo>
                  <a:lnTo>
                    <a:pt x="527" y="50"/>
                  </a:lnTo>
                  <a:lnTo>
                    <a:pt x="496" y="35"/>
                  </a:lnTo>
                  <a:lnTo>
                    <a:pt x="485" y="31"/>
                  </a:lnTo>
                  <a:lnTo>
                    <a:pt x="406" y="10"/>
                  </a:lnTo>
                  <a:lnTo>
                    <a:pt x="334" y="0"/>
                  </a:lnTo>
                  <a:lnTo>
                    <a:pt x="301" y="0"/>
                  </a:lnTo>
                  <a:lnTo>
                    <a:pt x="268" y="2"/>
                  </a:lnTo>
                  <a:lnTo>
                    <a:pt x="213" y="12"/>
                  </a:lnTo>
                  <a:lnTo>
                    <a:pt x="130" y="37"/>
                  </a:lnTo>
                  <a:lnTo>
                    <a:pt x="102" y="52"/>
                  </a:lnTo>
                  <a:lnTo>
                    <a:pt x="73" y="69"/>
                  </a:lnTo>
                  <a:lnTo>
                    <a:pt x="56" y="82"/>
                  </a:lnTo>
                  <a:lnTo>
                    <a:pt x="25" y="102"/>
                  </a:lnTo>
                  <a:lnTo>
                    <a:pt x="6" y="117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028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8" name="Freeform 180"/>
            <p:cNvSpPr>
              <a:spLocks/>
            </p:cNvSpPr>
            <p:nvPr/>
          </p:nvSpPr>
          <p:spPr bwMode="auto">
            <a:xfrm>
              <a:off x="1508126" y="3208338"/>
              <a:ext cx="1147763" cy="369888"/>
            </a:xfrm>
            <a:custGeom>
              <a:avLst/>
              <a:gdLst>
                <a:gd name="T0" fmla="*/ 46 w 723"/>
                <a:gd name="T1" fmla="*/ 102 h 233"/>
                <a:gd name="T2" fmla="*/ 84 w 723"/>
                <a:gd name="T3" fmla="*/ 77 h 233"/>
                <a:gd name="T4" fmla="*/ 71 w 723"/>
                <a:gd name="T5" fmla="*/ 109 h 233"/>
                <a:gd name="T6" fmla="*/ 54 w 723"/>
                <a:gd name="T7" fmla="*/ 136 h 233"/>
                <a:gd name="T8" fmla="*/ 15 w 723"/>
                <a:gd name="T9" fmla="*/ 153 h 233"/>
                <a:gd name="T10" fmla="*/ 59 w 723"/>
                <a:gd name="T11" fmla="*/ 144 h 233"/>
                <a:gd name="T12" fmla="*/ 79 w 723"/>
                <a:gd name="T13" fmla="*/ 170 h 233"/>
                <a:gd name="T14" fmla="*/ 98 w 723"/>
                <a:gd name="T15" fmla="*/ 163 h 233"/>
                <a:gd name="T16" fmla="*/ 119 w 723"/>
                <a:gd name="T17" fmla="*/ 189 h 233"/>
                <a:gd name="T18" fmla="*/ 136 w 723"/>
                <a:gd name="T19" fmla="*/ 145 h 233"/>
                <a:gd name="T20" fmla="*/ 134 w 723"/>
                <a:gd name="T21" fmla="*/ 117 h 233"/>
                <a:gd name="T22" fmla="*/ 155 w 723"/>
                <a:gd name="T23" fmla="*/ 86 h 233"/>
                <a:gd name="T24" fmla="*/ 186 w 723"/>
                <a:gd name="T25" fmla="*/ 63 h 233"/>
                <a:gd name="T26" fmla="*/ 217 w 723"/>
                <a:gd name="T27" fmla="*/ 48 h 233"/>
                <a:gd name="T28" fmla="*/ 249 w 723"/>
                <a:gd name="T29" fmla="*/ 42 h 233"/>
                <a:gd name="T30" fmla="*/ 253 w 723"/>
                <a:gd name="T31" fmla="*/ 38 h 233"/>
                <a:gd name="T32" fmla="*/ 266 w 723"/>
                <a:gd name="T33" fmla="*/ 40 h 233"/>
                <a:gd name="T34" fmla="*/ 301 w 723"/>
                <a:gd name="T35" fmla="*/ 52 h 233"/>
                <a:gd name="T36" fmla="*/ 278 w 723"/>
                <a:gd name="T37" fmla="*/ 42 h 233"/>
                <a:gd name="T38" fmla="*/ 291 w 723"/>
                <a:gd name="T39" fmla="*/ 31 h 233"/>
                <a:gd name="T40" fmla="*/ 293 w 723"/>
                <a:gd name="T41" fmla="*/ 10 h 233"/>
                <a:gd name="T42" fmla="*/ 320 w 723"/>
                <a:gd name="T43" fmla="*/ 16 h 233"/>
                <a:gd name="T44" fmla="*/ 343 w 723"/>
                <a:gd name="T45" fmla="*/ 8 h 233"/>
                <a:gd name="T46" fmla="*/ 355 w 723"/>
                <a:gd name="T47" fmla="*/ 12 h 233"/>
                <a:gd name="T48" fmla="*/ 353 w 723"/>
                <a:gd name="T49" fmla="*/ 29 h 233"/>
                <a:gd name="T50" fmla="*/ 364 w 723"/>
                <a:gd name="T51" fmla="*/ 35 h 233"/>
                <a:gd name="T52" fmla="*/ 385 w 723"/>
                <a:gd name="T53" fmla="*/ 21 h 233"/>
                <a:gd name="T54" fmla="*/ 376 w 723"/>
                <a:gd name="T55" fmla="*/ 10 h 233"/>
                <a:gd name="T56" fmla="*/ 414 w 723"/>
                <a:gd name="T57" fmla="*/ 29 h 233"/>
                <a:gd name="T58" fmla="*/ 433 w 723"/>
                <a:gd name="T59" fmla="*/ 23 h 233"/>
                <a:gd name="T60" fmla="*/ 456 w 723"/>
                <a:gd name="T61" fmla="*/ 35 h 233"/>
                <a:gd name="T62" fmla="*/ 443 w 723"/>
                <a:gd name="T63" fmla="*/ 31 h 233"/>
                <a:gd name="T64" fmla="*/ 477 w 723"/>
                <a:gd name="T65" fmla="*/ 63 h 233"/>
                <a:gd name="T66" fmla="*/ 552 w 723"/>
                <a:gd name="T67" fmla="*/ 96 h 233"/>
                <a:gd name="T68" fmla="*/ 565 w 723"/>
                <a:gd name="T69" fmla="*/ 82 h 233"/>
                <a:gd name="T70" fmla="*/ 491 w 723"/>
                <a:gd name="T71" fmla="*/ 59 h 233"/>
                <a:gd name="T72" fmla="*/ 510 w 723"/>
                <a:gd name="T73" fmla="*/ 46 h 233"/>
                <a:gd name="T74" fmla="*/ 575 w 723"/>
                <a:gd name="T75" fmla="*/ 84 h 233"/>
                <a:gd name="T76" fmla="*/ 608 w 723"/>
                <a:gd name="T77" fmla="*/ 121 h 233"/>
                <a:gd name="T78" fmla="*/ 646 w 723"/>
                <a:gd name="T79" fmla="*/ 157 h 233"/>
                <a:gd name="T80" fmla="*/ 655 w 723"/>
                <a:gd name="T81" fmla="*/ 172 h 233"/>
                <a:gd name="T82" fmla="*/ 684 w 723"/>
                <a:gd name="T83" fmla="*/ 207 h 233"/>
                <a:gd name="T84" fmla="*/ 719 w 723"/>
                <a:gd name="T85" fmla="*/ 233 h 233"/>
                <a:gd name="T86" fmla="*/ 709 w 723"/>
                <a:gd name="T87" fmla="*/ 201 h 233"/>
                <a:gd name="T88" fmla="*/ 675 w 723"/>
                <a:gd name="T89" fmla="*/ 161 h 233"/>
                <a:gd name="T90" fmla="*/ 629 w 723"/>
                <a:gd name="T91" fmla="*/ 117 h 233"/>
                <a:gd name="T92" fmla="*/ 579 w 723"/>
                <a:gd name="T93" fmla="*/ 81 h 233"/>
                <a:gd name="T94" fmla="*/ 527 w 723"/>
                <a:gd name="T95" fmla="*/ 50 h 233"/>
                <a:gd name="T96" fmla="*/ 406 w 723"/>
                <a:gd name="T97" fmla="*/ 10 h 233"/>
                <a:gd name="T98" fmla="*/ 268 w 723"/>
                <a:gd name="T99" fmla="*/ 2 h 233"/>
                <a:gd name="T100" fmla="*/ 102 w 723"/>
                <a:gd name="T101" fmla="*/ 52 h 233"/>
                <a:gd name="T102" fmla="*/ 25 w 723"/>
                <a:gd name="T103" fmla="*/ 102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23"/>
                <a:gd name="T157" fmla="*/ 0 h 233"/>
                <a:gd name="T158" fmla="*/ 723 w 723"/>
                <a:gd name="T159" fmla="*/ 233 h 23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23" h="233">
                  <a:moveTo>
                    <a:pt x="0" y="123"/>
                  </a:moveTo>
                  <a:lnTo>
                    <a:pt x="31" y="109"/>
                  </a:lnTo>
                  <a:lnTo>
                    <a:pt x="46" y="102"/>
                  </a:lnTo>
                  <a:lnTo>
                    <a:pt x="59" y="96"/>
                  </a:lnTo>
                  <a:lnTo>
                    <a:pt x="61" y="86"/>
                  </a:lnTo>
                  <a:lnTo>
                    <a:pt x="84" y="77"/>
                  </a:lnTo>
                  <a:lnTo>
                    <a:pt x="88" y="92"/>
                  </a:lnTo>
                  <a:lnTo>
                    <a:pt x="82" y="105"/>
                  </a:lnTo>
                  <a:lnTo>
                    <a:pt x="71" y="109"/>
                  </a:lnTo>
                  <a:lnTo>
                    <a:pt x="77" y="121"/>
                  </a:lnTo>
                  <a:lnTo>
                    <a:pt x="73" y="138"/>
                  </a:lnTo>
                  <a:lnTo>
                    <a:pt x="54" y="136"/>
                  </a:lnTo>
                  <a:lnTo>
                    <a:pt x="31" y="136"/>
                  </a:lnTo>
                  <a:lnTo>
                    <a:pt x="10" y="147"/>
                  </a:lnTo>
                  <a:lnTo>
                    <a:pt x="15" y="153"/>
                  </a:lnTo>
                  <a:lnTo>
                    <a:pt x="33" y="153"/>
                  </a:lnTo>
                  <a:lnTo>
                    <a:pt x="44" y="144"/>
                  </a:lnTo>
                  <a:lnTo>
                    <a:pt x="59" y="144"/>
                  </a:lnTo>
                  <a:lnTo>
                    <a:pt x="59" y="159"/>
                  </a:lnTo>
                  <a:lnTo>
                    <a:pt x="65" y="168"/>
                  </a:lnTo>
                  <a:lnTo>
                    <a:pt x="79" y="170"/>
                  </a:lnTo>
                  <a:lnTo>
                    <a:pt x="81" y="180"/>
                  </a:lnTo>
                  <a:lnTo>
                    <a:pt x="88" y="180"/>
                  </a:lnTo>
                  <a:lnTo>
                    <a:pt x="98" y="163"/>
                  </a:lnTo>
                  <a:lnTo>
                    <a:pt x="111" y="174"/>
                  </a:lnTo>
                  <a:lnTo>
                    <a:pt x="109" y="184"/>
                  </a:lnTo>
                  <a:lnTo>
                    <a:pt x="119" y="189"/>
                  </a:lnTo>
                  <a:lnTo>
                    <a:pt x="127" y="180"/>
                  </a:lnTo>
                  <a:lnTo>
                    <a:pt x="127" y="159"/>
                  </a:lnTo>
                  <a:lnTo>
                    <a:pt x="136" y="145"/>
                  </a:lnTo>
                  <a:lnTo>
                    <a:pt x="138" y="134"/>
                  </a:lnTo>
                  <a:lnTo>
                    <a:pt x="128" y="132"/>
                  </a:lnTo>
                  <a:lnTo>
                    <a:pt x="134" y="117"/>
                  </a:lnTo>
                  <a:lnTo>
                    <a:pt x="148" y="109"/>
                  </a:lnTo>
                  <a:lnTo>
                    <a:pt x="155" y="98"/>
                  </a:lnTo>
                  <a:lnTo>
                    <a:pt x="155" y="86"/>
                  </a:lnTo>
                  <a:lnTo>
                    <a:pt x="174" y="79"/>
                  </a:lnTo>
                  <a:lnTo>
                    <a:pt x="176" y="63"/>
                  </a:lnTo>
                  <a:lnTo>
                    <a:pt x="186" y="63"/>
                  </a:lnTo>
                  <a:lnTo>
                    <a:pt x="190" y="58"/>
                  </a:lnTo>
                  <a:lnTo>
                    <a:pt x="199" y="58"/>
                  </a:lnTo>
                  <a:lnTo>
                    <a:pt x="217" y="48"/>
                  </a:lnTo>
                  <a:lnTo>
                    <a:pt x="222" y="42"/>
                  </a:lnTo>
                  <a:lnTo>
                    <a:pt x="234" y="42"/>
                  </a:lnTo>
                  <a:lnTo>
                    <a:pt x="249" y="42"/>
                  </a:lnTo>
                  <a:lnTo>
                    <a:pt x="247" y="31"/>
                  </a:lnTo>
                  <a:lnTo>
                    <a:pt x="253" y="31"/>
                  </a:lnTo>
                  <a:lnTo>
                    <a:pt x="253" y="38"/>
                  </a:lnTo>
                  <a:lnTo>
                    <a:pt x="253" y="44"/>
                  </a:lnTo>
                  <a:lnTo>
                    <a:pt x="263" y="42"/>
                  </a:lnTo>
                  <a:lnTo>
                    <a:pt x="266" y="40"/>
                  </a:lnTo>
                  <a:lnTo>
                    <a:pt x="278" y="46"/>
                  </a:lnTo>
                  <a:lnTo>
                    <a:pt x="293" y="46"/>
                  </a:lnTo>
                  <a:lnTo>
                    <a:pt x="301" y="52"/>
                  </a:lnTo>
                  <a:lnTo>
                    <a:pt x="301" y="44"/>
                  </a:lnTo>
                  <a:lnTo>
                    <a:pt x="295" y="42"/>
                  </a:lnTo>
                  <a:lnTo>
                    <a:pt x="278" y="42"/>
                  </a:lnTo>
                  <a:lnTo>
                    <a:pt x="276" y="35"/>
                  </a:lnTo>
                  <a:lnTo>
                    <a:pt x="282" y="31"/>
                  </a:lnTo>
                  <a:lnTo>
                    <a:pt x="291" y="31"/>
                  </a:lnTo>
                  <a:lnTo>
                    <a:pt x="307" y="19"/>
                  </a:lnTo>
                  <a:lnTo>
                    <a:pt x="297" y="16"/>
                  </a:lnTo>
                  <a:lnTo>
                    <a:pt x="293" y="10"/>
                  </a:lnTo>
                  <a:lnTo>
                    <a:pt x="295" y="6"/>
                  </a:lnTo>
                  <a:lnTo>
                    <a:pt x="307" y="14"/>
                  </a:lnTo>
                  <a:lnTo>
                    <a:pt x="320" y="16"/>
                  </a:lnTo>
                  <a:lnTo>
                    <a:pt x="334" y="19"/>
                  </a:lnTo>
                  <a:lnTo>
                    <a:pt x="343" y="16"/>
                  </a:lnTo>
                  <a:lnTo>
                    <a:pt x="343" y="8"/>
                  </a:lnTo>
                  <a:lnTo>
                    <a:pt x="322" y="6"/>
                  </a:lnTo>
                  <a:lnTo>
                    <a:pt x="341" y="6"/>
                  </a:lnTo>
                  <a:lnTo>
                    <a:pt x="355" y="12"/>
                  </a:lnTo>
                  <a:lnTo>
                    <a:pt x="364" y="16"/>
                  </a:lnTo>
                  <a:lnTo>
                    <a:pt x="366" y="25"/>
                  </a:lnTo>
                  <a:lnTo>
                    <a:pt x="353" y="29"/>
                  </a:lnTo>
                  <a:lnTo>
                    <a:pt x="345" y="35"/>
                  </a:lnTo>
                  <a:lnTo>
                    <a:pt x="345" y="38"/>
                  </a:lnTo>
                  <a:lnTo>
                    <a:pt x="364" y="35"/>
                  </a:lnTo>
                  <a:lnTo>
                    <a:pt x="374" y="31"/>
                  </a:lnTo>
                  <a:lnTo>
                    <a:pt x="376" y="23"/>
                  </a:lnTo>
                  <a:lnTo>
                    <a:pt x="385" y="21"/>
                  </a:lnTo>
                  <a:lnTo>
                    <a:pt x="376" y="19"/>
                  </a:lnTo>
                  <a:lnTo>
                    <a:pt x="374" y="16"/>
                  </a:lnTo>
                  <a:lnTo>
                    <a:pt x="376" y="10"/>
                  </a:lnTo>
                  <a:lnTo>
                    <a:pt x="403" y="16"/>
                  </a:lnTo>
                  <a:lnTo>
                    <a:pt x="412" y="23"/>
                  </a:lnTo>
                  <a:lnTo>
                    <a:pt x="414" y="29"/>
                  </a:lnTo>
                  <a:lnTo>
                    <a:pt x="424" y="29"/>
                  </a:lnTo>
                  <a:lnTo>
                    <a:pt x="429" y="23"/>
                  </a:lnTo>
                  <a:lnTo>
                    <a:pt x="433" y="23"/>
                  </a:lnTo>
                  <a:lnTo>
                    <a:pt x="443" y="27"/>
                  </a:lnTo>
                  <a:lnTo>
                    <a:pt x="462" y="29"/>
                  </a:lnTo>
                  <a:lnTo>
                    <a:pt x="456" y="35"/>
                  </a:lnTo>
                  <a:lnTo>
                    <a:pt x="450" y="33"/>
                  </a:lnTo>
                  <a:lnTo>
                    <a:pt x="447" y="31"/>
                  </a:lnTo>
                  <a:lnTo>
                    <a:pt x="443" y="31"/>
                  </a:lnTo>
                  <a:lnTo>
                    <a:pt x="437" y="31"/>
                  </a:lnTo>
                  <a:lnTo>
                    <a:pt x="452" y="46"/>
                  </a:lnTo>
                  <a:lnTo>
                    <a:pt x="477" y="63"/>
                  </a:lnTo>
                  <a:lnTo>
                    <a:pt x="500" y="63"/>
                  </a:lnTo>
                  <a:lnTo>
                    <a:pt x="525" y="82"/>
                  </a:lnTo>
                  <a:lnTo>
                    <a:pt x="552" y="96"/>
                  </a:lnTo>
                  <a:lnTo>
                    <a:pt x="577" y="96"/>
                  </a:lnTo>
                  <a:lnTo>
                    <a:pt x="569" y="88"/>
                  </a:lnTo>
                  <a:lnTo>
                    <a:pt x="565" y="82"/>
                  </a:lnTo>
                  <a:lnTo>
                    <a:pt x="540" y="71"/>
                  </a:lnTo>
                  <a:lnTo>
                    <a:pt x="516" y="67"/>
                  </a:lnTo>
                  <a:lnTo>
                    <a:pt x="491" y="59"/>
                  </a:lnTo>
                  <a:lnTo>
                    <a:pt x="483" y="52"/>
                  </a:lnTo>
                  <a:lnTo>
                    <a:pt x="485" y="44"/>
                  </a:lnTo>
                  <a:lnTo>
                    <a:pt x="510" y="46"/>
                  </a:lnTo>
                  <a:lnTo>
                    <a:pt x="529" y="52"/>
                  </a:lnTo>
                  <a:lnTo>
                    <a:pt x="546" y="65"/>
                  </a:lnTo>
                  <a:lnTo>
                    <a:pt x="575" y="84"/>
                  </a:lnTo>
                  <a:lnTo>
                    <a:pt x="596" y="100"/>
                  </a:lnTo>
                  <a:lnTo>
                    <a:pt x="596" y="113"/>
                  </a:lnTo>
                  <a:lnTo>
                    <a:pt x="608" y="121"/>
                  </a:lnTo>
                  <a:lnTo>
                    <a:pt x="621" y="126"/>
                  </a:lnTo>
                  <a:lnTo>
                    <a:pt x="629" y="144"/>
                  </a:lnTo>
                  <a:lnTo>
                    <a:pt x="646" y="157"/>
                  </a:lnTo>
                  <a:lnTo>
                    <a:pt x="659" y="157"/>
                  </a:lnTo>
                  <a:lnTo>
                    <a:pt x="659" y="166"/>
                  </a:lnTo>
                  <a:lnTo>
                    <a:pt x="655" y="172"/>
                  </a:lnTo>
                  <a:lnTo>
                    <a:pt x="677" y="174"/>
                  </a:lnTo>
                  <a:lnTo>
                    <a:pt x="680" y="199"/>
                  </a:lnTo>
                  <a:lnTo>
                    <a:pt x="684" y="207"/>
                  </a:lnTo>
                  <a:lnTo>
                    <a:pt x="692" y="199"/>
                  </a:lnTo>
                  <a:lnTo>
                    <a:pt x="700" y="216"/>
                  </a:lnTo>
                  <a:lnTo>
                    <a:pt x="719" y="233"/>
                  </a:lnTo>
                  <a:lnTo>
                    <a:pt x="723" y="230"/>
                  </a:lnTo>
                  <a:lnTo>
                    <a:pt x="721" y="218"/>
                  </a:lnTo>
                  <a:lnTo>
                    <a:pt x="709" y="201"/>
                  </a:lnTo>
                  <a:lnTo>
                    <a:pt x="696" y="184"/>
                  </a:lnTo>
                  <a:lnTo>
                    <a:pt x="686" y="174"/>
                  </a:lnTo>
                  <a:lnTo>
                    <a:pt x="675" y="161"/>
                  </a:lnTo>
                  <a:lnTo>
                    <a:pt x="667" y="151"/>
                  </a:lnTo>
                  <a:lnTo>
                    <a:pt x="646" y="132"/>
                  </a:lnTo>
                  <a:lnTo>
                    <a:pt x="629" y="117"/>
                  </a:lnTo>
                  <a:lnTo>
                    <a:pt x="615" y="102"/>
                  </a:lnTo>
                  <a:lnTo>
                    <a:pt x="592" y="86"/>
                  </a:lnTo>
                  <a:lnTo>
                    <a:pt x="579" y="81"/>
                  </a:lnTo>
                  <a:lnTo>
                    <a:pt x="563" y="71"/>
                  </a:lnTo>
                  <a:lnTo>
                    <a:pt x="548" y="61"/>
                  </a:lnTo>
                  <a:lnTo>
                    <a:pt x="527" y="50"/>
                  </a:lnTo>
                  <a:lnTo>
                    <a:pt x="496" y="35"/>
                  </a:lnTo>
                  <a:lnTo>
                    <a:pt x="485" y="31"/>
                  </a:lnTo>
                  <a:lnTo>
                    <a:pt x="406" y="10"/>
                  </a:lnTo>
                  <a:lnTo>
                    <a:pt x="334" y="0"/>
                  </a:lnTo>
                  <a:lnTo>
                    <a:pt x="301" y="0"/>
                  </a:lnTo>
                  <a:lnTo>
                    <a:pt x="268" y="2"/>
                  </a:lnTo>
                  <a:lnTo>
                    <a:pt x="213" y="12"/>
                  </a:lnTo>
                  <a:lnTo>
                    <a:pt x="130" y="37"/>
                  </a:lnTo>
                  <a:lnTo>
                    <a:pt x="102" y="52"/>
                  </a:lnTo>
                  <a:lnTo>
                    <a:pt x="73" y="69"/>
                  </a:lnTo>
                  <a:lnTo>
                    <a:pt x="56" y="82"/>
                  </a:lnTo>
                  <a:lnTo>
                    <a:pt x="25" y="102"/>
                  </a:lnTo>
                  <a:lnTo>
                    <a:pt x="6" y="117"/>
                  </a:lnTo>
                  <a:lnTo>
                    <a:pt x="0" y="123"/>
                  </a:lnTo>
                </a:path>
              </a:pathLst>
            </a:custGeom>
            <a:noFill/>
            <a:ln w="0">
              <a:solidFill>
                <a:srgbClr val="02820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9" name="Freeform 181"/>
            <p:cNvSpPr>
              <a:spLocks/>
            </p:cNvSpPr>
            <p:nvPr/>
          </p:nvSpPr>
          <p:spPr bwMode="auto">
            <a:xfrm>
              <a:off x="2132013" y="3308350"/>
              <a:ext cx="42863" cy="25400"/>
            </a:xfrm>
            <a:custGeom>
              <a:avLst/>
              <a:gdLst>
                <a:gd name="T0" fmla="*/ 0 w 27"/>
                <a:gd name="T1" fmla="*/ 4 h 16"/>
                <a:gd name="T2" fmla="*/ 8 w 27"/>
                <a:gd name="T3" fmla="*/ 0 h 16"/>
                <a:gd name="T4" fmla="*/ 21 w 27"/>
                <a:gd name="T5" fmla="*/ 8 h 16"/>
                <a:gd name="T6" fmla="*/ 27 w 27"/>
                <a:gd name="T7" fmla="*/ 14 h 16"/>
                <a:gd name="T8" fmla="*/ 8 w 27"/>
                <a:gd name="T9" fmla="*/ 16 h 16"/>
                <a:gd name="T10" fmla="*/ 8 w 27"/>
                <a:gd name="T11" fmla="*/ 12 h 16"/>
                <a:gd name="T12" fmla="*/ 2 w 27"/>
                <a:gd name="T13" fmla="*/ 8 h 16"/>
                <a:gd name="T14" fmla="*/ 0 w 27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6"/>
                <a:gd name="T26" fmla="*/ 27 w 27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6">
                  <a:moveTo>
                    <a:pt x="0" y="4"/>
                  </a:moveTo>
                  <a:lnTo>
                    <a:pt x="8" y="0"/>
                  </a:lnTo>
                  <a:lnTo>
                    <a:pt x="21" y="8"/>
                  </a:lnTo>
                  <a:lnTo>
                    <a:pt x="27" y="1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2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28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0" name="Freeform 182"/>
            <p:cNvSpPr>
              <a:spLocks/>
            </p:cNvSpPr>
            <p:nvPr/>
          </p:nvSpPr>
          <p:spPr bwMode="auto">
            <a:xfrm>
              <a:off x="2132013" y="3308350"/>
              <a:ext cx="42863" cy="25400"/>
            </a:xfrm>
            <a:custGeom>
              <a:avLst/>
              <a:gdLst>
                <a:gd name="T0" fmla="*/ 0 w 27"/>
                <a:gd name="T1" fmla="*/ 4 h 16"/>
                <a:gd name="T2" fmla="*/ 8 w 27"/>
                <a:gd name="T3" fmla="*/ 0 h 16"/>
                <a:gd name="T4" fmla="*/ 21 w 27"/>
                <a:gd name="T5" fmla="*/ 8 h 16"/>
                <a:gd name="T6" fmla="*/ 27 w 27"/>
                <a:gd name="T7" fmla="*/ 14 h 16"/>
                <a:gd name="T8" fmla="*/ 8 w 27"/>
                <a:gd name="T9" fmla="*/ 16 h 16"/>
                <a:gd name="T10" fmla="*/ 8 w 27"/>
                <a:gd name="T11" fmla="*/ 12 h 16"/>
                <a:gd name="T12" fmla="*/ 2 w 27"/>
                <a:gd name="T13" fmla="*/ 8 h 16"/>
                <a:gd name="T14" fmla="*/ 0 w 27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16"/>
                <a:gd name="T26" fmla="*/ 27 w 27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16">
                  <a:moveTo>
                    <a:pt x="0" y="4"/>
                  </a:moveTo>
                  <a:lnTo>
                    <a:pt x="8" y="0"/>
                  </a:lnTo>
                  <a:lnTo>
                    <a:pt x="21" y="8"/>
                  </a:lnTo>
                  <a:lnTo>
                    <a:pt x="27" y="14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2" y="8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2820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1" name="Freeform 183"/>
            <p:cNvSpPr>
              <a:spLocks/>
            </p:cNvSpPr>
            <p:nvPr/>
          </p:nvSpPr>
          <p:spPr bwMode="auto">
            <a:xfrm>
              <a:off x="2344738" y="3427413"/>
              <a:ext cx="33338" cy="39688"/>
            </a:xfrm>
            <a:custGeom>
              <a:avLst/>
              <a:gdLst>
                <a:gd name="T0" fmla="*/ 6 w 21"/>
                <a:gd name="T1" fmla="*/ 0 h 25"/>
                <a:gd name="T2" fmla="*/ 17 w 21"/>
                <a:gd name="T3" fmla="*/ 7 h 25"/>
                <a:gd name="T4" fmla="*/ 21 w 21"/>
                <a:gd name="T5" fmla="*/ 17 h 25"/>
                <a:gd name="T6" fmla="*/ 17 w 21"/>
                <a:gd name="T7" fmla="*/ 21 h 25"/>
                <a:gd name="T8" fmla="*/ 10 w 21"/>
                <a:gd name="T9" fmla="*/ 21 h 25"/>
                <a:gd name="T10" fmla="*/ 6 w 21"/>
                <a:gd name="T11" fmla="*/ 25 h 25"/>
                <a:gd name="T12" fmla="*/ 0 w 21"/>
                <a:gd name="T13" fmla="*/ 25 h 25"/>
                <a:gd name="T14" fmla="*/ 2 w 21"/>
                <a:gd name="T15" fmla="*/ 15 h 25"/>
                <a:gd name="T16" fmla="*/ 6 w 21"/>
                <a:gd name="T17" fmla="*/ 9 h 25"/>
                <a:gd name="T18" fmla="*/ 2 w 21"/>
                <a:gd name="T19" fmla="*/ 4 h 25"/>
                <a:gd name="T20" fmla="*/ 6 w 21"/>
                <a:gd name="T21" fmla="*/ 0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5"/>
                <a:gd name="T35" fmla="*/ 21 w 21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5">
                  <a:moveTo>
                    <a:pt x="6" y="0"/>
                  </a:moveTo>
                  <a:lnTo>
                    <a:pt x="17" y="7"/>
                  </a:lnTo>
                  <a:lnTo>
                    <a:pt x="21" y="17"/>
                  </a:lnTo>
                  <a:lnTo>
                    <a:pt x="17" y="21"/>
                  </a:lnTo>
                  <a:lnTo>
                    <a:pt x="10" y="21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6" y="9"/>
                  </a:lnTo>
                  <a:lnTo>
                    <a:pt x="2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28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2" name="Freeform 184"/>
            <p:cNvSpPr>
              <a:spLocks/>
            </p:cNvSpPr>
            <p:nvPr/>
          </p:nvSpPr>
          <p:spPr bwMode="auto">
            <a:xfrm>
              <a:off x="2344738" y="3427413"/>
              <a:ext cx="33338" cy="39688"/>
            </a:xfrm>
            <a:custGeom>
              <a:avLst/>
              <a:gdLst>
                <a:gd name="T0" fmla="*/ 6 w 21"/>
                <a:gd name="T1" fmla="*/ 0 h 25"/>
                <a:gd name="T2" fmla="*/ 17 w 21"/>
                <a:gd name="T3" fmla="*/ 7 h 25"/>
                <a:gd name="T4" fmla="*/ 21 w 21"/>
                <a:gd name="T5" fmla="*/ 17 h 25"/>
                <a:gd name="T6" fmla="*/ 17 w 21"/>
                <a:gd name="T7" fmla="*/ 21 h 25"/>
                <a:gd name="T8" fmla="*/ 10 w 21"/>
                <a:gd name="T9" fmla="*/ 21 h 25"/>
                <a:gd name="T10" fmla="*/ 6 w 21"/>
                <a:gd name="T11" fmla="*/ 25 h 25"/>
                <a:gd name="T12" fmla="*/ 0 w 21"/>
                <a:gd name="T13" fmla="*/ 25 h 25"/>
                <a:gd name="T14" fmla="*/ 2 w 21"/>
                <a:gd name="T15" fmla="*/ 15 h 25"/>
                <a:gd name="T16" fmla="*/ 6 w 21"/>
                <a:gd name="T17" fmla="*/ 9 h 25"/>
                <a:gd name="T18" fmla="*/ 2 w 21"/>
                <a:gd name="T19" fmla="*/ 4 h 25"/>
                <a:gd name="T20" fmla="*/ 6 w 21"/>
                <a:gd name="T21" fmla="*/ 0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5"/>
                <a:gd name="T35" fmla="*/ 21 w 21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5">
                  <a:moveTo>
                    <a:pt x="6" y="0"/>
                  </a:moveTo>
                  <a:lnTo>
                    <a:pt x="17" y="7"/>
                  </a:lnTo>
                  <a:lnTo>
                    <a:pt x="21" y="17"/>
                  </a:lnTo>
                  <a:lnTo>
                    <a:pt x="17" y="21"/>
                  </a:lnTo>
                  <a:lnTo>
                    <a:pt x="10" y="21"/>
                  </a:lnTo>
                  <a:lnTo>
                    <a:pt x="6" y="25"/>
                  </a:lnTo>
                  <a:lnTo>
                    <a:pt x="0" y="25"/>
                  </a:lnTo>
                  <a:lnTo>
                    <a:pt x="2" y="15"/>
                  </a:lnTo>
                  <a:lnTo>
                    <a:pt x="6" y="9"/>
                  </a:lnTo>
                  <a:lnTo>
                    <a:pt x="2" y="4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2820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3" name="Freeform 185"/>
            <p:cNvSpPr>
              <a:spLocks/>
            </p:cNvSpPr>
            <p:nvPr/>
          </p:nvSpPr>
          <p:spPr bwMode="auto">
            <a:xfrm>
              <a:off x="2105026" y="3378200"/>
              <a:ext cx="269875" cy="225425"/>
            </a:xfrm>
            <a:custGeom>
              <a:avLst/>
              <a:gdLst>
                <a:gd name="T0" fmla="*/ 27 w 170"/>
                <a:gd name="T1" fmla="*/ 0 h 142"/>
                <a:gd name="T2" fmla="*/ 27 w 170"/>
                <a:gd name="T3" fmla="*/ 0 h 142"/>
                <a:gd name="T4" fmla="*/ 48 w 170"/>
                <a:gd name="T5" fmla="*/ 10 h 142"/>
                <a:gd name="T6" fmla="*/ 72 w 170"/>
                <a:gd name="T7" fmla="*/ 8 h 142"/>
                <a:gd name="T8" fmla="*/ 82 w 170"/>
                <a:gd name="T9" fmla="*/ 19 h 142"/>
                <a:gd name="T10" fmla="*/ 95 w 170"/>
                <a:gd name="T11" fmla="*/ 21 h 142"/>
                <a:gd name="T12" fmla="*/ 115 w 170"/>
                <a:gd name="T13" fmla="*/ 40 h 142"/>
                <a:gd name="T14" fmla="*/ 134 w 170"/>
                <a:gd name="T15" fmla="*/ 54 h 142"/>
                <a:gd name="T16" fmla="*/ 138 w 170"/>
                <a:gd name="T17" fmla="*/ 59 h 142"/>
                <a:gd name="T18" fmla="*/ 124 w 170"/>
                <a:gd name="T19" fmla="*/ 59 h 142"/>
                <a:gd name="T20" fmla="*/ 124 w 170"/>
                <a:gd name="T21" fmla="*/ 69 h 142"/>
                <a:gd name="T22" fmla="*/ 136 w 170"/>
                <a:gd name="T23" fmla="*/ 73 h 142"/>
                <a:gd name="T24" fmla="*/ 143 w 170"/>
                <a:gd name="T25" fmla="*/ 77 h 142"/>
                <a:gd name="T26" fmla="*/ 140 w 170"/>
                <a:gd name="T27" fmla="*/ 96 h 142"/>
                <a:gd name="T28" fmla="*/ 145 w 170"/>
                <a:gd name="T29" fmla="*/ 111 h 142"/>
                <a:gd name="T30" fmla="*/ 155 w 170"/>
                <a:gd name="T31" fmla="*/ 111 h 142"/>
                <a:gd name="T32" fmla="*/ 163 w 170"/>
                <a:gd name="T33" fmla="*/ 121 h 142"/>
                <a:gd name="T34" fmla="*/ 168 w 170"/>
                <a:gd name="T35" fmla="*/ 128 h 142"/>
                <a:gd name="T36" fmla="*/ 170 w 170"/>
                <a:gd name="T37" fmla="*/ 140 h 142"/>
                <a:gd name="T38" fmla="*/ 159 w 170"/>
                <a:gd name="T39" fmla="*/ 142 h 142"/>
                <a:gd name="T40" fmla="*/ 126 w 170"/>
                <a:gd name="T41" fmla="*/ 128 h 142"/>
                <a:gd name="T42" fmla="*/ 109 w 170"/>
                <a:gd name="T43" fmla="*/ 121 h 142"/>
                <a:gd name="T44" fmla="*/ 103 w 170"/>
                <a:gd name="T45" fmla="*/ 117 h 142"/>
                <a:gd name="T46" fmla="*/ 95 w 170"/>
                <a:gd name="T47" fmla="*/ 100 h 142"/>
                <a:gd name="T48" fmla="*/ 82 w 170"/>
                <a:gd name="T49" fmla="*/ 98 h 142"/>
                <a:gd name="T50" fmla="*/ 82 w 170"/>
                <a:gd name="T51" fmla="*/ 86 h 142"/>
                <a:gd name="T52" fmla="*/ 61 w 170"/>
                <a:gd name="T53" fmla="*/ 86 h 142"/>
                <a:gd name="T54" fmla="*/ 48 w 170"/>
                <a:gd name="T55" fmla="*/ 75 h 142"/>
                <a:gd name="T56" fmla="*/ 32 w 170"/>
                <a:gd name="T57" fmla="*/ 67 h 142"/>
                <a:gd name="T58" fmla="*/ 19 w 170"/>
                <a:gd name="T59" fmla="*/ 75 h 142"/>
                <a:gd name="T60" fmla="*/ 13 w 170"/>
                <a:gd name="T61" fmla="*/ 73 h 142"/>
                <a:gd name="T62" fmla="*/ 5 w 170"/>
                <a:gd name="T63" fmla="*/ 69 h 142"/>
                <a:gd name="T64" fmla="*/ 4 w 170"/>
                <a:gd name="T65" fmla="*/ 61 h 142"/>
                <a:gd name="T66" fmla="*/ 11 w 170"/>
                <a:gd name="T67" fmla="*/ 54 h 142"/>
                <a:gd name="T68" fmla="*/ 0 w 170"/>
                <a:gd name="T69" fmla="*/ 38 h 142"/>
                <a:gd name="T70" fmla="*/ 2 w 170"/>
                <a:gd name="T71" fmla="*/ 14 h 142"/>
                <a:gd name="T72" fmla="*/ 7 w 170"/>
                <a:gd name="T73" fmla="*/ 4 h 142"/>
                <a:gd name="T74" fmla="*/ 13 w 170"/>
                <a:gd name="T75" fmla="*/ 12 h 142"/>
                <a:gd name="T76" fmla="*/ 23 w 170"/>
                <a:gd name="T77" fmla="*/ 10 h 142"/>
                <a:gd name="T78" fmla="*/ 27 w 170"/>
                <a:gd name="T79" fmla="*/ 0 h 14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0"/>
                <a:gd name="T121" fmla="*/ 0 h 142"/>
                <a:gd name="T122" fmla="*/ 170 w 170"/>
                <a:gd name="T123" fmla="*/ 142 h 14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0" h="142">
                  <a:moveTo>
                    <a:pt x="27" y="0"/>
                  </a:moveTo>
                  <a:lnTo>
                    <a:pt x="27" y="0"/>
                  </a:lnTo>
                  <a:lnTo>
                    <a:pt x="48" y="10"/>
                  </a:lnTo>
                  <a:lnTo>
                    <a:pt x="72" y="8"/>
                  </a:lnTo>
                  <a:lnTo>
                    <a:pt x="82" y="19"/>
                  </a:lnTo>
                  <a:lnTo>
                    <a:pt x="95" y="21"/>
                  </a:lnTo>
                  <a:lnTo>
                    <a:pt x="115" y="40"/>
                  </a:lnTo>
                  <a:lnTo>
                    <a:pt x="134" y="54"/>
                  </a:lnTo>
                  <a:lnTo>
                    <a:pt x="138" y="59"/>
                  </a:lnTo>
                  <a:lnTo>
                    <a:pt x="124" y="59"/>
                  </a:lnTo>
                  <a:lnTo>
                    <a:pt x="124" y="69"/>
                  </a:lnTo>
                  <a:lnTo>
                    <a:pt x="136" y="73"/>
                  </a:lnTo>
                  <a:lnTo>
                    <a:pt x="143" y="77"/>
                  </a:lnTo>
                  <a:lnTo>
                    <a:pt x="140" y="96"/>
                  </a:lnTo>
                  <a:lnTo>
                    <a:pt x="145" y="111"/>
                  </a:lnTo>
                  <a:lnTo>
                    <a:pt x="155" y="111"/>
                  </a:lnTo>
                  <a:lnTo>
                    <a:pt x="163" y="121"/>
                  </a:lnTo>
                  <a:lnTo>
                    <a:pt x="168" y="128"/>
                  </a:lnTo>
                  <a:lnTo>
                    <a:pt x="170" y="140"/>
                  </a:lnTo>
                  <a:lnTo>
                    <a:pt x="159" y="142"/>
                  </a:lnTo>
                  <a:lnTo>
                    <a:pt x="126" y="128"/>
                  </a:lnTo>
                  <a:lnTo>
                    <a:pt x="109" y="121"/>
                  </a:lnTo>
                  <a:lnTo>
                    <a:pt x="103" y="117"/>
                  </a:lnTo>
                  <a:lnTo>
                    <a:pt x="95" y="100"/>
                  </a:lnTo>
                  <a:lnTo>
                    <a:pt x="82" y="98"/>
                  </a:lnTo>
                  <a:lnTo>
                    <a:pt x="82" y="86"/>
                  </a:lnTo>
                  <a:lnTo>
                    <a:pt x="61" y="86"/>
                  </a:lnTo>
                  <a:lnTo>
                    <a:pt x="48" y="75"/>
                  </a:lnTo>
                  <a:lnTo>
                    <a:pt x="32" y="67"/>
                  </a:lnTo>
                  <a:lnTo>
                    <a:pt x="19" y="75"/>
                  </a:lnTo>
                  <a:lnTo>
                    <a:pt x="13" y="73"/>
                  </a:lnTo>
                  <a:lnTo>
                    <a:pt x="5" y="69"/>
                  </a:lnTo>
                  <a:lnTo>
                    <a:pt x="4" y="61"/>
                  </a:lnTo>
                  <a:lnTo>
                    <a:pt x="11" y="54"/>
                  </a:lnTo>
                  <a:lnTo>
                    <a:pt x="0" y="38"/>
                  </a:lnTo>
                  <a:lnTo>
                    <a:pt x="2" y="14"/>
                  </a:lnTo>
                  <a:lnTo>
                    <a:pt x="7" y="4"/>
                  </a:lnTo>
                  <a:lnTo>
                    <a:pt x="13" y="12"/>
                  </a:lnTo>
                  <a:lnTo>
                    <a:pt x="23" y="1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28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4" name="Freeform 186"/>
            <p:cNvSpPr>
              <a:spLocks/>
            </p:cNvSpPr>
            <p:nvPr/>
          </p:nvSpPr>
          <p:spPr bwMode="auto">
            <a:xfrm>
              <a:off x="2105026" y="3378200"/>
              <a:ext cx="269875" cy="225425"/>
            </a:xfrm>
            <a:custGeom>
              <a:avLst/>
              <a:gdLst>
                <a:gd name="T0" fmla="*/ 27 w 170"/>
                <a:gd name="T1" fmla="*/ 0 h 142"/>
                <a:gd name="T2" fmla="*/ 48 w 170"/>
                <a:gd name="T3" fmla="*/ 10 h 142"/>
                <a:gd name="T4" fmla="*/ 72 w 170"/>
                <a:gd name="T5" fmla="*/ 8 h 142"/>
                <a:gd name="T6" fmla="*/ 82 w 170"/>
                <a:gd name="T7" fmla="*/ 19 h 142"/>
                <a:gd name="T8" fmla="*/ 95 w 170"/>
                <a:gd name="T9" fmla="*/ 21 h 142"/>
                <a:gd name="T10" fmla="*/ 115 w 170"/>
                <a:gd name="T11" fmla="*/ 40 h 142"/>
                <a:gd name="T12" fmla="*/ 134 w 170"/>
                <a:gd name="T13" fmla="*/ 54 h 142"/>
                <a:gd name="T14" fmla="*/ 138 w 170"/>
                <a:gd name="T15" fmla="*/ 59 h 142"/>
                <a:gd name="T16" fmla="*/ 124 w 170"/>
                <a:gd name="T17" fmla="*/ 59 h 142"/>
                <a:gd name="T18" fmla="*/ 124 w 170"/>
                <a:gd name="T19" fmla="*/ 69 h 142"/>
                <a:gd name="T20" fmla="*/ 136 w 170"/>
                <a:gd name="T21" fmla="*/ 73 h 142"/>
                <a:gd name="T22" fmla="*/ 143 w 170"/>
                <a:gd name="T23" fmla="*/ 77 h 142"/>
                <a:gd name="T24" fmla="*/ 140 w 170"/>
                <a:gd name="T25" fmla="*/ 96 h 142"/>
                <a:gd name="T26" fmla="*/ 145 w 170"/>
                <a:gd name="T27" fmla="*/ 111 h 142"/>
                <a:gd name="T28" fmla="*/ 155 w 170"/>
                <a:gd name="T29" fmla="*/ 111 h 142"/>
                <a:gd name="T30" fmla="*/ 163 w 170"/>
                <a:gd name="T31" fmla="*/ 121 h 142"/>
                <a:gd name="T32" fmla="*/ 168 w 170"/>
                <a:gd name="T33" fmla="*/ 128 h 142"/>
                <a:gd name="T34" fmla="*/ 170 w 170"/>
                <a:gd name="T35" fmla="*/ 140 h 142"/>
                <a:gd name="T36" fmla="*/ 159 w 170"/>
                <a:gd name="T37" fmla="*/ 142 h 142"/>
                <a:gd name="T38" fmla="*/ 126 w 170"/>
                <a:gd name="T39" fmla="*/ 128 h 142"/>
                <a:gd name="T40" fmla="*/ 109 w 170"/>
                <a:gd name="T41" fmla="*/ 121 h 142"/>
                <a:gd name="T42" fmla="*/ 103 w 170"/>
                <a:gd name="T43" fmla="*/ 117 h 142"/>
                <a:gd name="T44" fmla="*/ 95 w 170"/>
                <a:gd name="T45" fmla="*/ 100 h 142"/>
                <a:gd name="T46" fmla="*/ 82 w 170"/>
                <a:gd name="T47" fmla="*/ 98 h 142"/>
                <a:gd name="T48" fmla="*/ 82 w 170"/>
                <a:gd name="T49" fmla="*/ 86 h 142"/>
                <a:gd name="T50" fmla="*/ 61 w 170"/>
                <a:gd name="T51" fmla="*/ 86 h 142"/>
                <a:gd name="T52" fmla="*/ 48 w 170"/>
                <a:gd name="T53" fmla="*/ 75 h 142"/>
                <a:gd name="T54" fmla="*/ 32 w 170"/>
                <a:gd name="T55" fmla="*/ 67 h 142"/>
                <a:gd name="T56" fmla="*/ 19 w 170"/>
                <a:gd name="T57" fmla="*/ 75 h 142"/>
                <a:gd name="T58" fmla="*/ 13 w 170"/>
                <a:gd name="T59" fmla="*/ 73 h 142"/>
                <a:gd name="T60" fmla="*/ 5 w 170"/>
                <a:gd name="T61" fmla="*/ 69 h 142"/>
                <a:gd name="T62" fmla="*/ 4 w 170"/>
                <a:gd name="T63" fmla="*/ 61 h 142"/>
                <a:gd name="T64" fmla="*/ 11 w 170"/>
                <a:gd name="T65" fmla="*/ 54 h 142"/>
                <a:gd name="T66" fmla="*/ 0 w 170"/>
                <a:gd name="T67" fmla="*/ 38 h 142"/>
                <a:gd name="T68" fmla="*/ 2 w 170"/>
                <a:gd name="T69" fmla="*/ 14 h 142"/>
                <a:gd name="T70" fmla="*/ 7 w 170"/>
                <a:gd name="T71" fmla="*/ 4 h 142"/>
                <a:gd name="T72" fmla="*/ 13 w 170"/>
                <a:gd name="T73" fmla="*/ 12 h 142"/>
                <a:gd name="T74" fmla="*/ 23 w 170"/>
                <a:gd name="T75" fmla="*/ 10 h 142"/>
                <a:gd name="T76" fmla="*/ 27 w 170"/>
                <a:gd name="T77" fmla="*/ 0 h 1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0"/>
                <a:gd name="T118" fmla="*/ 0 h 142"/>
                <a:gd name="T119" fmla="*/ 170 w 170"/>
                <a:gd name="T120" fmla="*/ 142 h 1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0" h="142">
                  <a:moveTo>
                    <a:pt x="27" y="0"/>
                  </a:moveTo>
                  <a:lnTo>
                    <a:pt x="48" y="10"/>
                  </a:lnTo>
                  <a:lnTo>
                    <a:pt x="72" y="8"/>
                  </a:lnTo>
                  <a:lnTo>
                    <a:pt x="82" y="19"/>
                  </a:lnTo>
                  <a:lnTo>
                    <a:pt x="95" y="21"/>
                  </a:lnTo>
                  <a:lnTo>
                    <a:pt x="115" y="40"/>
                  </a:lnTo>
                  <a:lnTo>
                    <a:pt x="134" y="54"/>
                  </a:lnTo>
                  <a:lnTo>
                    <a:pt x="138" y="59"/>
                  </a:lnTo>
                  <a:lnTo>
                    <a:pt x="124" y="59"/>
                  </a:lnTo>
                  <a:lnTo>
                    <a:pt x="124" y="69"/>
                  </a:lnTo>
                  <a:lnTo>
                    <a:pt x="136" y="73"/>
                  </a:lnTo>
                  <a:lnTo>
                    <a:pt x="143" y="77"/>
                  </a:lnTo>
                  <a:lnTo>
                    <a:pt x="140" y="96"/>
                  </a:lnTo>
                  <a:lnTo>
                    <a:pt x="145" y="111"/>
                  </a:lnTo>
                  <a:lnTo>
                    <a:pt x="155" y="111"/>
                  </a:lnTo>
                  <a:lnTo>
                    <a:pt x="163" y="121"/>
                  </a:lnTo>
                  <a:lnTo>
                    <a:pt x="168" y="128"/>
                  </a:lnTo>
                  <a:lnTo>
                    <a:pt x="170" y="140"/>
                  </a:lnTo>
                  <a:lnTo>
                    <a:pt x="159" y="142"/>
                  </a:lnTo>
                  <a:lnTo>
                    <a:pt x="126" y="128"/>
                  </a:lnTo>
                  <a:lnTo>
                    <a:pt x="109" y="121"/>
                  </a:lnTo>
                  <a:lnTo>
                    <a:pt x="103" y="117"/>
                  </a:lnTo>
                  <a:lnTo>
                    <a:pt x="95" y="100"/>
                  </a:lnTo>
                  <a:lnTo>
                    <a:pt x="82" y="98"/>
                  </a:lnTo>
                  <a:lnTo>
                    <a:pt x="82" y="86"/>
                  </a:lnTo>
                  <a:lnTo>
                    <a:pt x="61" y="86"/>
                  </a:lnTo>
                  <a:lnTo>
                    <a:pt x="48" y="75"/>
                  </a:lnTo>
                  <a:lnTo>
                    <a:pt x="32" y="67"/>
                  </a:lnTo>
                  <a:lnTo>
                    <a:pt x="19" y="75"/>
                  </a:lnTo>
                  <a:lnTo>
                    <a:pt x="13" y="73"/>
                  </a:lnTo>
                  <a:lnTo>
                    <a:pt x="5" y="69"/>
                  </a:lnTo>
                  <a:lnTo>
                    <a:pt x="4" y="61"/>
                  </a:lnTo>
                  <a:lnTo>
                    <a:pt x="11" y="54"/>
                  </a:lnTo>
                  <a:lnTo>
                    <a:pt x="0" y="38"/>
                  </a:lnTo>
                  <a:lnTo>
                    <a:pt x="2" y="14"/>
                  </a:lnTo>
                  <a:lnTo>
                    <a:pt x="7" y="4"/>
                  </a:lnTo>
                  <a:lnTo>
                    <a:pt x="13" y="12"/>
                  </a:lnTo>
                  <a:lnTo>
                    <a:pt x="23" y="10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5" name="Freeform 187"/>
            <p:cNvSpPr>
              <a:spLocks/>
            </p:cNvSpPr>
            <p:nvPr/>
          </p:nvSpPr>
          <p:spPr bwMode="auto">
            <a:xfrm>
              <a:off x="2082801" y="3533775"/>
              <a:ext cx="173038" cy="123825"/>
            </a:xfrm>
            <a:custGeom>
              <a:avLst/>
              <a:gdLst>
                <a:gd name="T0" fmla="*/ 12 w 109"/>
                <a:gd name="T1" fmla="*/ 0 h 78"/>
                <a:gd name="T2" fmla="*/ 21 w 109"/>
                <a:gd name="T3" fmla="*/ 7 h 78"/>
                <a:gd name="T4" fmla="*/ 42 w 109"/>
                <a:gd name="T5" fmla="*/ 7 h 78"/>
                <a:gd name="T6" fmla="*/ 60 w 109"/>
                <a:gd name="T7" fmla="*/ 17 h 78"/>
                <a:gd name="T8" fmla="*/ 81 w 109"/>
                <a:gd name="T9" fmla="*/ 34 h 78"/>
                <a:gd name="T10" fmla="*/ 88 w 109"/>
                <a:gd name="T11" fmla="*/ 34 h 78"/>
                <a:gd name="T12" fmla="*/ 106 w 109"/>
                <a:gd name="T13" fmla="*/ 44 h 78"/>
                <a:gd name="T14" fmla="*/ 109 w 109"/>
                <a:gd name="T15" fmla="*/ 49 h 78"/>
                <a:gd name="T16" fmla="*/ 100 w 109"/>
                <a:gd name="T17" fmla="*/ 51 h 78"/>
                <a:gd name="T18" fmla="*/ 88 w 109"/>
                <a:gd name="T19" fmla="*/ 57 h 78"/>
                <a:gd name="T20" fmla="*/ 104 w 109"/>
                <a:gd name="T21" fmla="*/ 65 h 78"/>
                <a:gd name="T22" fmla="*/ 109 w 109"/>
                <a:gd name="T23" fmla="*/ 70 h 78"/>
                <a:gd name="T24" fmla="*/ 96 w 109"/>
                <a:gd name="T25" fmla="*/ 72 h 78"/>
                <a:gd name="T26" fmla="*/ 79 w 109"/>
                <a:gd name="T27" fmla="*/ 68 h 78"/>
                <a:gd name="T28" fmla="*/ 62 w 109"/>
                <a:gd name="T29" fmla="*/ 67 h 78"/>
                <a:gd name="T30" fmla="*/ 56 w 109"/>
                <a:gd name="T31" fmla="*/ 74 h 78"/>
                <a:gd name="T32" fmla="*/ 52 w 109"/>
                <a:gd name="T33" fmla="*/ 78 h 78"/>
                <a:gd name="T34" fmla="*/ 46 w 109"/>
                <a:gd name="T35" fmla="*/ 74 h 78"/>
                <a:gd name="T36" fmla="*/ 50 w 109"/>
                <a:gd name="T37" fmla="*/ 67 h 78"/>
                <a:gd name="T38" fmla="*/ 62 w 109"/>
                <a:gd name="T39" fmla="*/ 53 h 78"/>
                <a:gd name="T40" fmla="*/ 56 w 109"/>
                <a:gd name="T41" fmla="*/ 49 h 78"/>
                <a:gd name="T42" fmla="*/ 50 w 109"/>
                <a:gd name="T43" fmla="*/ 47 h 78"/>
                <a:gd name="T44" fmla="*/ 50 w 109"/>
                <a:gd name="T45" fmla="*/ 38 h 78"/>
                <a:gd name="T46" fmla="*/ 41 w 109"/>
                <a:gd name="T47" fmla="*/ 28 h 78"/>
                <a:gd name="T48" fmla="*/ 27 w 109"/>
                <a:gd name="T49" fmla="*/ 23 h 78"/>
                <a:gd name="T50" fmla="*/ 14 w 109"/>
                <a:gd name="T51" fmla="*/ 30 h 78"/>
                <a:gd name="T52" fmla="*/ 4 w 109"/>
                <a:gd name="T53" fmla="*/ 34 h 78"/>
                <a:gd name="T54" fmla="*/ 2 w 109"/>
                <a:gd name="T55" fmla="*/ 28 h 78"/>
                <a:gd name="T56" fmla="*/ 10 w 109"/>
                <a:gd name="T57" fmla="*/ 17 h 78"/>
                <a:gd name="T58" fmla="*/ 6 w 109"/>
                <a:gd name="T59" fmla="*/ 17 h 78"/>
                <a:gd name="T60" fmla="*/ 0 w 109"/>
                <a:gd name="T61" fmla="*/ 7 h 78"/>
                <a:gd name="T62" fmla="*/ 12 w 109"/>
                <a:gd name="T63" fmla="*/ 0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9"/>
                <a:gd name="T97" fmla="*/ 0 h 78"/>
                <a:gd name="T98" fmla="*/ 109 w 109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9" h="78">
                  <a:moveTo>
                    <a:pt x="12" y="0"/>
                  </a:moveTo>
                  <a:lnTo>
                    <a:pt x="21" y="7"/>
                  </a:lnTo>
                  <a:lnTo>
                    <a:pt x="42" y="7"/>
                  </a:lnTo>
                  <a:lnTo>
                    <a:pt x="60" y="17"/>
                  </a:lnTo>
                  <a:lnTo>
                    <a:pt x="81" y="34"/>
                  </a:lnTo>
                  <a:lnTo>
                    <a:pt x="88" y="34"/>
                  </a:lnTo>
                  <a:lnTo>
                    <a:pt x="106" y="44"/>
                  </a:lnTo>
                  <a:lnTo>
                    <a:pt x="109" y="49"/>
                  </a:lnTo>
                  <a:lnTo>
                    <a:pt x="100" y="51"/>
                  </a:lnTo>
                  <a:lnTo>
                    <a:pt x="88" y="57"/>
                  </a:lnTo>
                  <a:lnTo>
                    <a:pt x="104" y="65"/>
                  </a:lnTo>
                  <a:lnTo>
                    <a:pt x="109" y="70"/>
                  </a:lnTo>
                  <a:lnTo>
                    <a:pt x="96" y="72"/>
                  </a:lnTo>
                  <a:lnTo>
                    <a:pt x="79" y="68"/>
                  </a:lnTo>
                  <a:lnTo>
                    <a:pt x="62" y="67"/>
                  </a:lnTo>
                  <a:lnTo>
                    <a:pt x="56" y="74"/>
                  </a:lnTo>
                  <a:lnTo>
                    <a:pt x="52" y="78"/>
                  </a:lnTo>
                  <a:lnTo>
                    <a:pt x="46" y="74"/>
                  </a:lnTo>
                  <a:lnTo>
                    <a:pt x="50" y="67"/>
                  </a:lnTo>
                  <a:lnTo>
                    <a:pt x="62" y="53"/>
                  </a:lnTo>
                  <a:lnTo>
                    <a:pt x="56" y="49"/>
                  </a:lnTo>
                  <a:lnTo>
                    <a:pt x="50" y="47"/>
                  </a:lnTo>
                  <a:lnTo>
                    <a:pt x="50" y="38"/>
                  </a:lnTo>
                  <a:lnTo>
                    <a:pt x="41" y="28"/>
                  </a:lnTo>
                  <a:lnTo>
                    <a:pt x="27" y="23"/>
                  </a:lnTo>
                  <a:lnTo>
                    <a:pt x="14" y="30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10" y="17"/>
                  </a:lnTo>
                  <a:lnTo>
                    <a:pt x="6" y="17"/>
                  </a:lnTo>
                  <a:lnTo>
                    <a:pt x="0" y="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28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6" name="Freeform 188"/>
            <p:cNvSpPr>
              <a:spLocks/>
            </p:cNvSpPr>
            <p:nvPr/>
          </p:nvSpPr>
          <p:spPr bwMode="auto">
            <a:xfrm>
              <a:off x="2082801" y="3533775"/>
              <a:ext cx="173038" cy="123825"/>
            </a:xfrm>
            <a:custGeom>
              <a:avLst/>
              <a:gdLst>
                <a:gd name="T0" fmla="*/ 12 w 109"/>
                <a:gd name="T1" fmla="*/ 0 h 78"/>
                <a:gd name="T2" fmla="*/ 21 w 109"/>
                <a:gd name="T3" fmla="*/ 7 h 78"/>
                <a:gd name="T4" fmla="*/ 42 w 109"/>
                <a:gd name="T5" fmla="*/ 7 h 78"/>
                <a:gd name="T6" fmla="*/ 60 w 109"/>
                <a:gd name="T7" fmla="*/ 17 h 78"/>
                <a:gd name="T8" fmla="*/ 81 w 109"/>
                <a:gd name="T9" fmla="*/ 34 h 78"/>
                <a:gd name="T10" fmla="*/ 88 w 109"/>
                <a:gd name="T11" fmla="*/ 34 h 78"/>
                <a:gd name="T12" fmla="*/ 106 w 109"/>
                <a:gd name="T13" fmla="*/ 44 h 78"/>
                <a:gd name="T14" fmla="*/ 109 w 109"/>
                <a:gd name="T15" fmla="*/ 49 h 78"/>
                <a:gd name="T16" fmla="*/ 100 w 109"/>
                <a:gd name="T17" fmla="*/ 51 h 78"/>
                <a:gd name="T18" fmla="*/ 88 w 109"/>
                <a:gd name="T19" fmla="*/ 57 h 78"/>
                <a:gd name="T20" fmla="*/ 104 w 109"/>
                <a:gd name="T21" fmla="*/ 65 h 78"/>
                <a:gd name="T22" fmla="*/ 109 w 109"/>
                <a:gd name="T23" fmla="*/ 70 h 78"/>
                <a:gd name="T24" fmla="*/ 96 w 109"/>
                <a:gd name="T25" fmla="*/ 72 h 78"/>
                <a:gd name="T26" fmla="*/ 79 w 109"/>
                <a:gd name="T27" fmla="*/ 68 h 78"/>
                <a:gd name="T28" fmla="*/ 62 w 109"/>
                <a:gd name="T29" fmla="*/ 67 h 78"/>
                <a:gd name="T30" fmla="*/ 56 w 109"/>
                <a:gd name="T31" fmla="*/ 74 h 78"/>
                <a:gd name="T32" fmla="*/ 52 w 109"/>
                <a:gd name="T33" fmla="*/ 78 h 78"/>
                <a:gd name="T34" fmla="*/ 46 w 109"/>
                <a:gd name="T35" fmla="*/ 74 h 78"/>
                <a:gd name="T36" fmla="*/ 50 w 109"/>
                <a:gd name="T37" fmla="*/ 67 h 78"/>
                <a:gd name="T38" fmla="*/ 62 w 109"/>
                <a:gd name="T39" fmla="*/ 53 h 78"/>
                <a:gd name="T40" fmla="*/ 56 w 109"/>
                <a:gd name="T41" fmla="*/ 49 h 78"/>
                <a:gd name="T42" fmla="*/ 50 w 109"/>
                <a:gd name="T43" fmla="*/ 47 h 78"/>
                <a:gd name="T44" fmla="*/ 50 w 109"/>
                <a:gd name="T45" fmla="*/ 38 h 78"/>
                <a:gd name="T46" fmla="*/ 41 w 109"/>
                <a:gd name="T47" fmla="*/ 28 h 78"/>
                <a:gd name="T48" fmla="*/ 27 w 109"/>
                <a:gd name="T49" fmla="*/ 23 h 78"/>
                <a:gd name="T50" fmla="*/ 14 w 109"/>
                <a:gd name="T51" fmla="*/ 30 h 78"/>
                <a:gd name="T52" fmla="*/ 4 w 109"/>
                <a:gd name="T53" fmla="*/ 34 h 78"/>
                <a:gd name="T54" fmla="*/ 2 w 109"/>
                <a:gd name="T55" fmla="*/ 28 h 78"/>
                <a:gd name="T56" fmla="*/ 10 w 109"/>
                <a:gd name="T57" fmla="*/ 17 h 78"/>
                <a:gd name="T58" fmla="*/ 6 w 109"/>
                <a:gd name="T59" fmla="*/ 17 h 78"/>
                <a:gd name="T60" fmla="*/ 0 w 109"/>
                <a:gd name="T61" fmla="*/ 7 h 78"/>
                <a:gd name="T62" fmla="*/ 12 w 109"/>
                <a:gd name="T63" fmla="*/ 0 h 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09"/>
                <a:gd name="T97" fmla="*/ 0 h 78"/>
                <a:gd name="T98" fmla="*/ 109 w 109"/>
                <a:gd name="T99" fmla="*/ 78 h 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09" h="78">
                  <a:moveTo>
                    <a:pt x="12" y="0"/>
                  </a:moveTo>
                  <a:lnTo>
                    <a:pt x="21" y="7"/>
                  </a:lnTo>
                  <a:lnTo>
                    <a:pt x="42" y="7"/>
                  </a:lnTo>
                  <a:lnTo>
                    <a:pt x="60" y="17"/>
                  </a:lnTo>
                  <a:lnTo>
                    <a:pt x="81" y="34"/>
                  </a:lnTo>
                  <a:lnTo>
                    <a:pt x="88" y="34"/>
                  </a:lnTo>
                  <a:lnTo>
                    <a:pt x="106" y="44"/>
                  </a:lnTo>
                  <a:lnTo>
                    <a:pt x="109" y="49"/>
                  </a:lnTo>
                  <a:lnTo>
                    <a:pt x="100" y="51"/>
                  </a:lnTo>
                  <a:lnTo>
                    <a:pt x="88" y="57"/>
                  </a:lnTo>
                  <a:lnTo>
                    <a:pt x="104" y="65"/>
                  </a:lnTo>
                  <a:lnTo>
                    <a:pt x="109" y="70"/>
                  </a:lnTo>
                  <a:lnTo>
                    <a:pt x="96" y="72"/>
                  </a:lnTo>
                  <a:lnTo>
                    <a:pt x="79" y="68"/>
                  </a:lnTo>
                  <a:lnTo>
                    <a:pt x="62" y="67"/>
                  </a:lnTo>
                  <a:lnTo>
                    <a:pt x="56" y="74"/>
                  </a:lnTo>
                  <a:lnTo>
                    <a:pt x="52" y="78"/>
                  </a:lnTo>
                  <a:lnTo>
                    <a:pt x="46" y="74"/>
                  </a:lnTo>
                  <a:lnTo>
                    <a:pt x="50" y="67"/>
                  </a:lnTo>
                  <a:lnTo>
                    <a:pt x="62" y="53"/>
                  </a:lnTo>
                  <a:lnTo>
                    <a:pt x="56" y="49"/>
                  </a:lnTo>
                  <a:lnTo>
                    <a:pt x="50" y="47"/>
                  </a:lnTo>
                  <a:lnTo>
                    <a:pt x="50" y="38"/>
                  </a:lnTo>
                  <a:lnTo>
                    <a:pt x="41" y="28"/>
                  </a:lnTo>
                  <a:lnTo>
                    <a:pt x="27" y="23"/>
                  </a:lnTo>
                  <a:lnTo>
                    <a:pt x="14" y="30"/>
                  </a:lnTo>
                  <a:lnTo>
                    <a:pt x="4" y="34"/>
                  </a:lnTo>
                  <a:lnTo>
                    <a:pt x="2" y="28"/>
                  </a:lnTo>
                  <a:lnTo>
                    <a:pt x="10" y="17"/>
                  </a:lnTo>
                  <a:lnTo>
                    <a:pt x="6" y="17"/>
                  </a:lnTo>
                  <a:lnTo>
                    <a:pt x="0" y="7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2820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7" name="Freeform 189"/>
            <p:cNvSpPr>
              <a:spLocks/>
            </p:cNvSpPr>
            <p:nvPr/>
          </p:nvSpPr>
          <p:spPr bwMode="auto">
            <a:xfrm>
              <a:off x="1557338" y="3500438"/>
              <a:ext cx="1125538" cy="1079500"/>
            </a:xfrm>
            <a:custGeom>
              <a:avLst/>
              <a:gdLst>
                <a:gd name="T0" fmla="*/ 159 w 709"/>
                <a:gd name="T1" fmla="*/ 47 h 680"/>
                <a:gd name="T2" fmla="*/ 235 w 709"/>
                <a:gd name="T3" fmla="*/ 78 h 680"/>
                <a:gd name="T4" fmla="*/ 304 w 709"/>
                <a:gd name="T5" fmla="*/ 80 h 680"/>
                <a:gd name="T6" fmla="*/ 303 w 709"/>
                <a:gd name="T7" fmla="*/ 47 h 680"/>
                <a:gd name="T8" fmla="*/ 337 w 709"/>
                <a:gd name="T9" fmla="*/ 88 h 680"/>
                <a:gd name="T10" fmla="*/ 314 w 709"/>
                <a:gd name="T11" fmla="*/ 160 h 680"/>
                <a:gd name="T12" fmla="*/ 368 w 709"/>
                <a:gd name="T13" fmla="*/ 187 h 680"/>
                <a:gd name="T14" fmla="*/ 400 w 709"/>
                <a:gd name="T15" fmla="*/ 214 h 680"/>
                <a:gd name="T16" fmla="*/ 396 w 709"/>
                <a:gd name="T17" fmla="*/ 183 h 680"/>
                <a:gd name="T18" fmla="*/ 381 w 709"/>
                <a:gd name="T19" fmla="*/ 130 h 680"/>
                <a:gd name="T20" fmla="*/ 427 w 709"/>
                <a:gd name="T21" fmla="*/ 126 h 680"/>
                <a:gd name="T22" fmla="*/ 444 w 709"/>
                <a:gd name="T23" fmla="*/ 109 h 680"/>
                <a:gd name="T24" fmla="*/ 527 w 709"/>
                <a:gd name="T25" fmla="*/ 162 h 680"/>
                <a:gd name="T26" fmla="*/ 494 w 709"/>
                <a:gd name="T27" fmla="*/ 195 h 680"/>
                <a:gd name="T28" fmla="*/ 490 w 709"/>
                <a:gd name="T29" fmla="*/ 145 h 680"/>
                <a:gd name="T30" fmla="*/ 475 w 709"/>
                <a:gd name="T31" fmla="*/ 191 h 680"/>
                <a:gd name="T32" fmla="*/ 473 w 709"/>
                <a:gd name="T33" fmla="*/ 212 h 680"/>
                <a:gd name="T34" fmla="*/ 500 w 709"/>
                <a:gd name="T35" fmla="*/ 221 h 680"/>
                <a:gd name="T36" fmla="*/ 475 w 709"/>
                <a:gd name="T37" fmla="*/ 286 h 680"/>
                <a:gd name="T38" fmla="*/ 456 w 709"/>
                <a:gd name="T39" fmla="*/ 319 h 680"/>
                <a:gd name="T40" fmla="*/ 442 w 709"/>
                <a:gd name="T41" fmla="*/ 368 h 680"/>
                <a:gd name="T42" fmla="*/ 444 w 709"/>
                <a:gd name="T43" fmla="*/ 433 h 680"/>
                <a:gd name="T44" fmla="*/ 396 w 709"/>
                <a:gd name="T45" fmla="*/ 403 h 680"/>
                <a:gd name="T46" fmla="*/ 362 w 709"/>
                <a:gd name="T47" fmla="*/ 426 h 680"/>
                <a:gd name="T48" fmla="*/ 326 w 709"/>
                <a:gd name="T49" fmla="*/ 483 h 680"/>
                <a:gd name="T50" fmla="*/ 389 w 709"/>
                <a:gd name="T51" fmla="*/ 483 h 680"/>
                <a:gd name="T52" fmla="*/ 406 w 709"/>
                <a:gd name="T53" fmla="*/ 512 h 680"/>
                <a:gd name="T54" fmla="*/ 444 w 709"/>
                <a:gd name="T55" fmla="*/ 527 h 680"/>
                <a:gd name="T56" fmla="*/ 473 w 709"/>
                <a:gd name="T57" fmla="*/ 558 h 680"/>
                <a:gd name="T58" fmla="*/ 548 w 709"/>
                <a:gd name="T59" fmla="*/ 542 h 680"/>
                <a:gd name="T60" fmla="*/ 644 w 709"/>
                <a:gd name="T61" fmla="*/ 504 h 680"/>
                <a:gd name="T62" fmla="*/ 661 w 709"/>
                <a:gd name="T63" fmla="*/ 548 h 680"/>
                <a:gd name="T64" fmla="*/ 477 w 709"/>
                <a:gd name="T65" fmla="*/ 668 h 680"/>
                <a:gd name="T66" fmla="*/ 494 w 709"/>
                <a:gd name="T67" fmla="*/ 588 h 680"/>
                <a:gd name="T68" fmla="*/ 442 w 709"/>
                <a:gd name="T69" fmla="*/ 567 h 680"/>
                <a:gd name="T70" fmla="*/ 360 w 709"/>
                <a:gd name="T71" fmla="*/ 537 h 680"/>
                <a:gd name="T72" fmla="*/ 274 w 709"/>
                <a:gd name="T73" fmla="*/ 529 h 680"/>
                <a:gd name="T74" fmla="*/ 226 w 709"/>
                <a:gd name="T75" fmla="*/ 458 h 680"/>
                <a:gd name="T76" fmla="*/ 193 w 709"/>
                <a:gd name="T77" fmla="*/ 424 h 680"/>
                <a:gd name="T78" fmla="*/ 203 w 709"/>
                <a:gd name="T79" fmla="*/ 470 h 680"/>
                <a:gd name="T80" fmla="*/ 147 w 709"/>
                <a:gd name="T81" fmla="*/ 372 h 680"/>
                <a:gd name="T82" fmla="*/ 138 w 709"/>
                <a:gd name="T83" fmla="*/ 271 h 680"/>
                <a:gd name="T84" fmla="*/ 142 w 709"/>
                <a:gd name="T85" fmla="*/ 231 h 680"/>
                <a:gd name="T86" fmla="*/ 120 w 709"/>
                <a:gd name="T87" fmla="*/ 135 h 680"/>
                <a:gd name="T88" fmla="*/ 115 w 709"/>
                <a:gd name="T89" fmla="*/ 105 h 680"/>
                <a:gd name="T90" fmla="*/ 80 w 709"/>
                <a:gd name="T91" fmla="*/ 99 h 680"/>
                <a:gd name="T92" fmla="*/ 63 w 709"/>
                <a:gd name="T93" fmla="*/ 82 h 680"/>
                <a:gd name="T94" fmla="*/ 32 w 709"/>
                <a:gd name="T95" fmla="*/ 95 h 680"/>
                <a:gd name="T96" fmla="*/ 51 w 709"/>
                <a:gd name="T97" fmla="*/ 65 h 680"/>
                <a:gd name="T98" fmla="*/ 67 w 709"/>
                <a:gd name="T99" fmla="*/ 40 h 680"/>
                <a:gd name="T100" fmla="*/ 92 w 709"/>
                <a:gd name="T101" fmla="*/ 11 h 6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9"/>
                <a:gd name="T154" fmla="*/ 0 h 680"/>
                <a:gd name="T155" fmla="*/ 709 w 709"/>
                <a:gd name="T156" fmla="*/ 680 h 6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9" h="680">
                  <a:moveTo>
                    <a:pt x="97" y="0"/>
                  </a:moveTo>
                  <a:lnTo>
                    <a:pt x="126" y="5"/>
                  </a:lnTo>
                  <a:lnTo>
                    <a:pt x="132" y="4"/>
                  </a:lnTo>
                  <a:lnTo>
                    <a:pt x="136" y="21"/>
                  </a:lnTo>
                  <a:lnTo>
                    <a:pt x="159" y="47"/>
                  </a:lnTo>
                  <a:lnTo>
                    <a:pt x="176" y="47"/>
                  </a:lnTo>
                  <a:lnTo>
                    <a:pt x="188" y="47"/>
                  </a:lnTo>
                  <a:lnTo>
                    <a:pt x="209" y="57"/>
                  </a:lnTo>
                  <a:lnTo>
                    <a:pt x="228" y="68"/>
                  </a:lnTo>
                  <a:lnTo>
                    <a:pt x="235" y="78"/>
                  </a:lnTo>
                  <a:lnTo>
                    <a:pt x="253" y="78"/>
                  </a:lnTo>
                  <a:lnTo>
                    <a:pt x="260" y="76"/>
                  </a:lnTo>
                  <a:lnTo>
                    <a:pt x="274" y="76"/>
                  </a:lnTo>
                  <a:lnTo>
                    <a:pt x="289" y="82"/>
                  </a:lnTo>
                  <a:lnTo>
                    <a:pt x="304" y="80"/>
                  </a:lnTo>
                  <a:lnTo>
                    <a:pt x="304" y="72"/>
                  </a:lnTo>
                  <a:lnTo>
                    <a:pt x="297" y="67"/>
                  </a:lnTo>
                  <a:lnTo>
                    <a:pt x="295" y="59"/>
                  </a:lnTo>
                  <a:lnTo>
                    <a:pt x="299" y="53"/>
                  </a:lnTo>
                  <a:lnTo>
                    <a:pt x="303" y="47"/>
                  </a:lnTo>
                  <a:lnTo>
                    <a:pt x="308" y="57"/>
                  </a:lnTo>
                  <a:lnTo>
                    <a:pt x="322" y="72"/>
                  </a:lnTo>
                  <a:lnTo>
                    <a:pt x="331" y="80"/>
                  </a:lnTo>
                  <a:lnTo>
                    <a:pt x="337" y="82"/>
                  </a:lnTo>
                  <a:lnTo>
                    <a:pt x="337" y="88"/>
                  </a:lnTo>
                  <a:lnTo>
                    <a:pt x="318" y="99"/>
                  </a:lnTo>
                  <a:lnTo>
                    <a:pt x="322" y="114"/>
                  </a:lnTo>
                  <a:lnTo>
                    <a:pt x="318" y="132"/>
                  </a:lnTo>
                  <a:lnTo>
                    <a:pt x="314" y="153"/>
                  </a:lnTo>
                  <a:lnTo>
                    <a:pt x="314" y="160"/>
                  </a:lnTo>
                  <a:lnTo>
                    <a:pt x="314" y="170"/>
                  </a:lnTo>
                  <a:lnTo>
                    <a:pt x="329" y="174"/>
                  </a:lnTo>
                  <a:lnTo>
                    <a:pt x="345" y="175"/>
                  </a:lnTo>
                  <a:lnTo>
                    <a:pt x="350" y="185"/>
                  </a:lnTo>
                  <a:lnTo>
                    <a:pt x="368" y="187"/>
                  </a:lnTo>
                  <a:lnTo>
                    <a:pt x="383" y="193"/>
                  </a:lnTo>
                  <a:lnTo>
                    <a:pt x="389" y="195"/>
                  </a:lnTo>
                  <a:lnTo>
                    <a:pt x="391" y="204"/>
                  </a:lnTo>
                  <a:lnTo>
                    <a:pt x="396" y="208"/>
                  </a:lnTo>
                  <a:lnTo>
                    <a:pt x="400" y="214"/>
                  </a:lnTo>
                  <a:lnTo>
                    <a:pt x="408" y="210"/>
                  </a:lnTo>
                  <a:lnTo>
                    <a:pt x="410" y="200"/>
                  </a:lnTo>
                  <a:lnTo>
                    <a:pt x="402" y="195"/>
                  </a:lnTo>
                  <a:lnTo>
                    <a:pt x="396" y="189"/>
                  </a:lnTo>
                  <a:lnTo>
                    <a:pt x="396" y="183"/>
                  </a:lnTo>
                  <a:lnTo>
                    <a:pt x="406" y="170"/>
                  </a:lnTo>
                  <a:lnTo>
                    <a:pt x="402" y="160"/>
                  </a:lnTo>
                  <a:lnTo>
                    <a:pt x="396" y="151"/>
                  </a:lnTo>
                  <a:lnTo>
                    <a:pt x="389" y="143"/>
                  </a:lnTo>
                  <a:lnTo>
                    <a:pt x="381" y="130"/>
                  </a:lnTo>
                  <a:lnTo>
                    <a:pt x="381" y="114"/>
                  </a:lnTo>
                  <a:lnTo>
                    <a:pt x="387" y="105"/>
                  </a:lnTo>
                  <a:lnTo>
                    <a:pt x="404" y="109"/>
                  </a:lnTo>
                  <a:lnTo>
                    <a:pt x="419" y="112"/>
                  </a:lnTo>
                  <a:lnTo>
                    <a:pt x="427" y="126"/>
                  </a:lnTo>
                  <a:lnTo>
                    <a:pt x="439" y="128"/>
                  </a:lnTo>
                  <a:lnTo>
                    <a:pt x="442" y="124"/>
                  </a:lnTo>
                  <a:lnTo>
                    <a:pt x="435" y="116"/>
                  </a:lnTo>
                  <a:lnTo>
                    <a:pt x="435" y="109"/>
                  </a:lnTo>
                  <a:lnTo>
                    <a:pt x="444" y="109"/>
                  </a:lnTo>
                  <a:lnTo>
                    <a:pt x="465" y="126"/>
                  </a:lnTo>
                  <a:lnTo>
                    <a:pt x="483" y="137"/>
                  </a:lnTo>
                  <a:lnTo>
                    <a:pt x="498" y="145"/>
                  </a:lnTo>
                  <a:lnTo>
                    <a:pt x="504" y="162"/>
                  </a:lnTo>
                  <a:lnTo>
                    <a:pt x="527" y="162"/>
                  </a:lnTo>
                  <a:lnTo>
                    <a:pt x="532" y="174"/>
                  </a:lnTo>
                  <a:lnTo>
                    <a:pt x="529" y="185"/>
                  </a:lnTo>
                  <a:lnTo>
                    <a:pt x="513" y="189"/>
                  </a:lnTo>
                  <a:lnTo>
                    <a:pt x="506" y="193"/>
                  </a:lnTo>
                  <a:lnTo>
                    <a:pt x="494" y="195"/>
                  </a:lnTo>
                  <a:lnTo>
                    <a:pt x="490" y="191"/>
                  </a:lnTo>
                  <a:lnTo>
                    <a:pt x="500" y="183"/>
                  </a:lnTo>
                  <a:lnTo>
                    <a:pt x="500" y="168"/>
                  </a:lnTo>
                  <a:lnTo>
                    <a:pt x="496" y="154"/>
                  </a:lnTo>
                  <a:lnTo>
                    <a:pt x="490" y="145"/>
                  </a:lnTo>
                  <a:lnTo>
                    <a:pt x="485" y="162"/>
                  </a:lnTo>
                  <a:lnTo>
                    <a:pt x="490" y="172"/>
                  </a:lnTo>
                  <a:lnTo>
                    <a:pt x="488" y="181"/>
                  </a:lnTo>
                  <a:lnTo>
                    <a:pt x="479" y="185"/>
                  </a:lnTo>
                  <a:lnTo>
                    <a:pt x="475" y="191"/>
                  </a:lnTo>
                  <a:lnTo>
                    <a:pt x="477" y="198"/>
                  </a:lnTo>
                  <a:lnTo>
                    <a:pt x="469" y="206"/>
                  </a:lnTo>
                  <a:lnTo>
                    <a:pt x="465" y="214"/>
                  </a:lnTo>
                  <a:lnTo>
                    <a:pt x="469" y="231"/>
                  </a:lnTo>
                  <a:lnTo>
                    <a:pt x="473" y="212"/>
                  </a:lnTo>
                  <a:lnTo>
                    <a:pt x="483" y="210"/>
                  </a:lnTo>
                  <a:lnTo>
                    <a:pt x="490" y="204"/>
                  </a:lnTo>
                  <a:lnTo>
                    <a:pt x="494" y="212"/>
                  </a:lnTo>
                  <a:lnTo>
                    <a:pt x="509" y="212"/>
                  </a:lnTo>
                  <a:lnTo>
                    <a:pt x="500" y="221"/>
                  </a:lnTo>
                  <a:lnTo>
                    <a:pt x="500" y="237"/>
                  </a:lnTo>
                  <a:lnTo>
                    <a:pt x="485" y="248"/>
                  </a:lnTo>
                  <a:lnTo>
                    <a:pt x="481" y="256"/>
                  </a:lnTo>
                  <a:lnTo>
                    <a:pt x="485" y="273"/>
                  </a:lnTo>
                  <a:lnTo>
                    <a:pt x="475" y="286"/>
                  </a:lnTo>
                  <a:lnTo>
                    <a:pt x="473" y="298"/>
                  </a:lnTo>
                  <a:lnTo>
                    <a:pt x="473" y="305"/>
                  </a:lnTo>
                  <a:lnTo>
                    <a:pt x="456" y="309"/>
                  </a:lnTo>
                  <a:lnTo>
                    <a:pt x="452" y="313"/>
                  </a:lnTo>
                  <a:lnTo>
                    <a:pt x="456" y="319"/>
                  </a:lnTo>
                  <a:lnTo>
                    <a:pt x="465" y="319"/>
                  </a:lnTo>
                  <a:lnTo>
                    <a:pt x="473" y="326"/>
                  </a:lnTo>
                  <a:lnTo>
                    <a:pt x="473" y="332"/>
                  </a:lnTo>
                  <a:lnTo>
                    <a:pt x="456" y="357"/>
                  </a:lnTo>
                  <a:lnTo>
                    <a:pt x="442" y="368"/>
                  </a:lnTo>
                  <a:lnTo>
                    <a:pt x="442" y="397"/>
                  </a:lnTo>
                  <a:lnTo>
                    <a:pt x="452" y="416"/>
                  </a:lnTo>
                  <a:lnTo>
                    <a:pt x="456" y="426"/>
                  </a:lnTo>
                  <a:lnTo>
                    <a:pt x="454" y="435"/>
                  </a:lnTo>
                  <a:lnTo>
                    <a:pt x="444" y="433"/>
                  </a:lnTo>
                  <a:lnTo>
                    <a:pt x="439" y="422"/>
                  </a:lnTo>
                  <a:lnTo>
                    <a:pt x="439" y="407"/>
                  </a:lnTo>
                  <a:lnTo>
                    <a:pt x="423" y="401"/>
                  </a:lnTo>
                  <a:lnTo>
                    <a:pt x="417" y="407"/>
                  </a:lnTo>
                  <a:lnTo>
                    <a:pt x="396" y="403"/>
                  </a:lnTo>
                  <a:lnTo>
                    <a:pt x="387" y="403"/>
                  </a:lnTo>
                  <a:lnTo>
                    <a:pt x="383" y="411"/>
                  </a:lnTo>
                  <a:lnTo>
                    <a:pt x="389" y="422"/>
                  </a:lnTo>
                  <a:lnTo>
                    <a:pt x="377" y="428"/>
                  </a:lnTo>
                  <a:lnTo>
                    <a:pt x="362" y="426"/>
                  </a:lnTo>
                  <a:lnTo>
                    <a:pt x="347" y="424"/>
                  </a:lnTo>
                  <a:lnTo>
                    <a:pt x="339" y="424"/>
                  </a:lnTo>
                  <a:lnTo>
                    <a:pt x="326" y="437"/>
                  </a:lnTo>
                  <a:lnTo>
                    <a:pt x="322" y="451"/>
                  </a:lnTo>
                  <a:lnTo>
                    <a:pt x="326" y="483"/>
                  </a:lnTo>
                  <a:lnTo>
                    <a:pt x="339" y="508"/>
                  </a:lnTo>
                  <a:lnTo>
                    <a:pt x="354" y="516"/>
                  </a:lnTo>
                  <a:lnTo>
                    <a:pt x="375" y="514"/>
                  </a:lnTo>
                  <a:lnTo>
                    <a:pt x="387" y="493"/>
                  </a:lnTo>
                  <a:lnTo>
                    <a:pt x="389" y="483"/>
                  </a:lnTo>
                  <a:lnTo>
                    <a:pt x="404" y="477"/>
                  </a:lnTo>
                  <a:lnTo>
                    <a:pt x="417" y="477"/>
                  </a:lnTo>
                  <a:lnTo>
                    <a:pt x="421" y="481"/>
                  </a:lnTo>
                  <a:lnTo>
                    <a:pt x="414" y="497"/>
                  </a:lnTo>
                  <a:lnTo>
                    <a:pt x="406" y="512"/>
                  </a:lnTo>
                  <a:lnTo>
                    <a:pt x="406" y="516"/>
                  </a:lnTo>
                  <a:lnTo>
                    <a:pt x="412" y="519"/>
                  </a:lnTo>
                  <a:lnTo>
                    <a:pt x="433" y="514"/>
                  </a:lnTo>
                  <a:lnTo>
                    <a:pt x="439" y="514"/>
                  </a:lnTo>
                  <a:lnTo>
                    <a:pt x="444" y="527"/>
                  </a:lnTo>
                  <a:lnTo>
                    <a:pt x="439" y="539"/>
                  </a:lnTo>
                  <a:lnTo>
                    <a:pt x="446" y="554"/>
                  </a:lnTo>
                  <a:lnTo>
                    <a:pt x="460" y="554"/>
                  </a:lnTo>
                  <a:lnTo>
                    <a:pt x="473" y="550"/>
                  </a:lnTo>
                  <a:lnTo>
                    <a:pt x="473" y="558"/>
                  </a:lnTo>
                  <a:lnTo>
                    <a:pt x="498" y="567"/>
                  </a:lnTo>
                  <a:lnTo>
                    <a:pt x="515" y="554"/>
                  </a:lnTo>
                  <a:lnTo>
                    <a:pt x="529" y="537"/>
                  </a:lnTo>
                  <a:lnTo>
                    <a:pt x="546" y="537"/>
                  </a:lnTo>
                  <a:lnTo>
                    <a:pt x="548" y="542"/>
                  </a:lnTo>
                  <a:lnTo>
                    <a:pt x="565" y="525"/>
                  </a:lnTo>
                  <a:lnTo>
                    <a:pt x="596" y="514"/>
                  </a:lnTo>
                  <a:lnTo>
                    <a:pt x="626" y="500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70" y="491"/>
                  </a:lnTo>
                  <a:lnTo>
                    <a:pt x="693" y="477"/>
                  </a:lnTo>
                  <a:lnTo>
                    <a:pt x="709" y="470"/>
                  </a:lnTo>
                  <a:lnTo>
                    <a:pt x="709" y="475"/>
                  </a:lnTo>
                  <a:lnTo>
                    <a:pt x="661" y="548"/>
                  </a:lnTo>
                  <a:lnTo>
                    <a:pt x="611" y="602"/>
                  </a:lnTo>
                  <a:lnTo>
                    <a:pt x="554" y="646"/>
                  </a:lnTo>
                  <a:lnTo>
                    <a:pt x="506" y="674"/>
                  </a:lnTo>
                  <a:lnTo>
                    <a:pt x="492" y="680"/>
                  </a:lnTo>
                  <a:lnTo>
                    <a:pt x="477" y="668"/>
                  </a:lnTo>
                  <a:lnTo>
                    <a:pt x="462" y="667"/>
                  </a:lnTo>
                  <a:lnTo>
                    <a:pt x="463" y="646"/>
                  </a:lnTo>
                  <a:lnTo>
                    <a:pt x="481" y="626"/>
                  </a:lnTo>
                  <a:lnTo>
                    <a:pt x="494" y="607"/>
                  </a:lnTo>
                  <a:lnTo>
                    <a:pt x="494" y="588"/>
                  </a:lnTo>
                  <a:lnTo>
                    <a:pt x="485" y="579"/>
                  </a:lnTo>
                  <a:lnTo>
                    <a:pt x="469" y="573"/>
                  </a:lnTo>
                  <a:lnTo>
                    <a:pt x="462" y="569"/>
                  </a:lnTo>
                  <a:lnTo>
                    <a:pt x="462" y="561"/>
                  </a:lnTo>
                  <a:lnTo>
                    <a:pt x="442" y="567"/>
                  </a:lnTo>
                  <a:lnTo>
                    <a:pt x="433" y="565"/>
                  </a:lnTo>
                  <a:lnTo>
                    <a:pt x="421" y="550"/>
                  </a:lnTo>
                  <a:lnTo>
                    <a:pt x="406" y="546"/>
                  </a:lnTo>
                  <a:lnTo>
                    <a:pt x="379" y="550"/>
                  </a:lnTo>
                  <a:lnTo>
                    <a:pt x="360" y="537"/>
                  </a:lnTo>
                  <a:lnTo>
                    <a:pt x="333" y="542"/>
                  </a:lnTo>
                  <a:lnTo>
                    <a:pt x="312" y="542"/>
                  </a:lnTo>
                  <a:lnTo>
                    <a:pt x="293" y="529"/>
                  </a:lnTo>
                  <a:lnTo>
                    <a:pt x="281" y="525"/>
                  </a:lnTo>
                  <a:lnTo>
                    <a:pt x="274" y="529"/>
                  </a:lnTo>
                  <a:lnTo>
                    <a:pt x="268" y="516"/>
                  </a:lnTo>
                  <a:lnTo>
                    <a:pt x="253" y="506"/>
                  </a:lnTo>
                  <a:lnTo>
                    <a:pt x="251" y="479"/>
                  </a:lnTo>
                  <a:lnTo>
                    <a:pt x="249" y="472"/>
                  </a:lnTo>
                  <a:lnTo>
                    <a:pt x="226" y="458"/>
                  </a:lnTo>
                  <a:lnTo>
                    <a:pt x="209" y="433"/>
                  </a:lnTo>
                  <a:lnTo>
                    <a:pt x="205" y="412"/>
                  </a:lnTo>
                  <a:lnTo>
                    <a:pt x="184" y="401"/>
                  </a:lnTo>
                  <a:lnTo>
                    <a:pt x="191" y="418"/>
                  </a:lnTo>
                  <a:lnTo>
                    <a:pt x="193" y="424"/>
                  </a:lnTo>
                  <a:lnTo>
                    <a:pt x="201" y="443"/>
                  </a:lnTo>
                  <a:lnTo>
                    <a:pt x="216" y="464"/>
                  </a:lnTo>
                  <a:lnTo>
                    <a:pt x="220" y="477"/>
                  </a:lnTo>
                  <a:lnTo>
                    <a:pt x="220" y="483"/>
                  </a:lnTo>
                  <a:lnTo>
                    <a:pt x="203" y="470"/>
                  </a:lnTo>
                  <a:lnTo>
                    <a:pt x="195" y="464"/>
                  </a:lnTo>
                  <a:lnTo>
                    <a:pt x="186" y="451"/>
                  </a:lnTo>
                  <a:lnTo>
                    <a:pt x="180" y="430"/>
                  </a:lnTo>
                  <a:lnTo>
                    <a:pt x="176" y="407"/>
                  </a:lnTo>
                  <a:lnTo>
                    <a:pt x="147" y="372"/>
                  </a:lnTo>
                  <a:lnTo>
                    <a:pt x="136" y="357"/>
                  </a:lnTo>
                  <a:lnTo>
                    <a:pt x="136" y="336"/>
                  </a:lnTo>
                  <a:lnTo>
                    <a:pt x="132" y="330"/>
                  </a:lnTo>
                  <a:lnTo>
                    <a:pt x="132" y="292"/>
                  </a:lnTo>
                  <a:lnTo>
                    <a:pt x="138" y="271"/>
                  </a:lnTo>
                  <a:lnTo>
                    <a:pt x="143" y="248"/>
                  </a:lnTo>
                  <a:lnTo>
                    <a:pt x="157" y="239"/>
                  </a:lnTo>
                  <a:lnTo>
                    <a:pt x="157" y="231"/>
                  </a:lnTo>
                  <a:lnTo>
                    <a:pt x="147" y="227"/>
                  </a:lnTo>
                  <a:lnTo>
                    <a:pt x="142" y="231"/>
                  </a:lnTo>
                  <a:lnTo>
                    <a:pt x="136" y="225"/>
                  </a:lnTo>
                  <a:lnTo>
                    <a:pt x="138" y="187"/>
                  </a:lnTo>
                  <a:lnTo>
                    <a:pt x="132" y="160"/>
                  </a:lnTo>
                  <a:lnTo>
                    <a:pt x="126" y="143"/>
                  </a:lnTo>
                  <a:lnTo>
                    <a:pt x="120" y="135"/>
                  </a:lnTo>
                  <a:lnTo>
                    <a:pt x="128" y="130"/>
                  </a:lnTo>
                  <a:lnTo>
                    <a:pt x="115" y="128"/>
                  </a:lnTo>
                  <a:lnTo>
                    <a:pt x="109" y="120"/>
                  </a:lnTo>
                  <a:lnTo>
                    <a:pt x="117" y="111"/>
                  </a:lnTo>
                  <a:lnTo>
                    <a:pt x="115" y="105"/>
                  </a:lnTo>
                  <a:lnTo>
                    <a:pt x="97" y="105"/>
                  </a:lnTo>
                  <a:lnTo>
                    <a:pt x="96" y="89"/>
                  </a:lnTo>
                  <a:lnTo>
                    <a:pt x="94" y="88"/>
                  </a:lnTo>
                  <a:lnTo>
                    <a:pt x="90" y="88"/>
                  </a:lnTo>
                  <a:lnTo>
                    <a:pt x="80" y="99"/>
                  </a:lnTo>
                  <a:lnTo>
                    <a:pt x="67" y="89"/>
                  </a:lnTo>
                  <a:lnTo>
                    <a:pt x="51" y="111"/>
                  </a:lnTo>
                  <a:lnTo>
                    <a:pt x="42" y="111"/>
                  </a:lnTo>
                  <a:lnTo>
                    <a:pt x="55" y="95"/>
                  </a:lnTo>
                  <a:lnTo>
                    <a:pt x="63" y="82"/>
                  </a:lnTo>
                  <a:lnTo>
                    <a:pt x="59" y="78"/>
                  </a:lnTo>
                  <a:lnTo>
                    <a:pt x="55" y="88"/>
                  </a:lnTo>
                  <a:lnTo>
                    <a:pt x="46" y="89"/>
                  </a:lnTo>
                  <a:lnTo>
                    <a:pt x="40" y="101"/>
                  </a:lnTo>
                  <a:lnTo>
                    <a:pt x="32" y="95"/>
                  </a:lnTo>
                  <a:lnTo>
                    <a:pt x="0" y="91"/>
                  </a:lnTo>
                  <a:lnTo>
                    <a:pt x="23" y="84"/>
                  </a:lnTo>
                  <a:lnTo>
                    <a:pt x="27" y="80"/>
                  </a:lnTo>
                  <a:lnTo>
                    <a:pt x="51" y="80"/>
                  </a:lnTo>
                  <a:lnTo>
                    <a:pt x="51" y="65"/>
                  </a:lnTo>
                  <a:lnTo>
                    <a:pt x="48" y="55"/>
                  </a:lnTo>
                  <a:lnTo>
                    <a:pt x="48" y="49"/>
                  </a:lnTo>
                  <a:lnTo>
                    <a:pt x="59" y="59"/>
                  </a:lnTo>
                  <a:lnTo>
                    <a:pt x="57" y="40"/>
                  </a:lnTo>
                  <a:lnTo>
                    <a:pt x="67" y="40"/>
                  </a:lnTo>
                  <a:lnTo>
                    <a:pt x="73" y="36"/>
                  </a:lnTo>
                  <a:lnTo>
                    <a:pt x="84" y="40"/>
                  </a:lnTo>
                  <a:lnTo>
                    <a:pt x="84" y="19"/>
                  </a:lnTo>
                  <a:lnTo>
                    <a:pt x="90" y="23"/>
                  </a:lnTo>
                  <a:lnTo>
                    <a:pt x="92" y="11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2820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8" name="Freeform 190"/>
            <p:cNvSpPr>
              <a:spLocks/>
            </p:cNvSpPr>
            <p:nvPr/>
          </p:nvSpPr>
          <p:spPr bwMode="auto">
            <a:xfrm>
              <a:off x="1557338" y="3500438"/>
              <a:ext cx="1125538" cy="1079500"/>
            </a:xfrm>
            <a:custGeom>
              <a:avLst/>
              <a:gdLst>
                <a:gd name="T0" fmla="*/ 159 w 709"/>
                <a:gd name="T1" fmla="*/ 47 h 680"/>
                <a:gd name="T2" fmla="*/ 235 w 709"/>
                <a:gd name="T3" fmla="*/ 78 h 680"/>
                <a:gd name="T4" fmla="*/ 304 w 709"/>
                <a:gd name="T5" fmla="*/ 80 h 680"/>
                <a:gd name="T6" fmla="*/ 303 w 709"/>
                <a:gd name="T7" fmla="*/ 47 h 680"/>
                <a:gd name="T8" fmla="*/ 337 w 709"/>
                <a:gd name="T9" fmla="*/ 88 h 680"/>
                <a:gd name="T10" fmla="*/ 314 w 709"/>
                <a:gd name="T11" fmla="*/ 160 h 680"/>
                <a:gd name="T12" fmla="*/ 368 w 709"/>
                <a:gd name="T13" fmla="*/ 187 h 680"/>
                <a:gd name="T14" fmla="*/ 400 w 709"/>
                <a:gd name="T15" fmla="*/ 214 h 680"/>
                <a:gd name="T16" fmla="*/ 396 w 709"/>
                <a:gd name="T17" fmla="*/ 183 h 680"/>
                <a:gd name="T18" fmla="*/ 381 w 709"/>
                <a:gd name="T19" fmla="*/ 130 h 680"/>
                <a:gd name="T20" fmla="*/ 427 w 709"/>
                <a:gd name="T21" fmla="*/ 126 h 680"/>
                <a:gd name="T22" fmla="*/ 444 w 709"/>
                <a:gd name="T23" fmla="*/ 109 h 680"/>
                <a:gd name="T24" fmla="*/ 527 w 709"/>
                <a:gd name="T25" fmla="*/ 162 h 680"/>
                <a:gd name="T26" fmla="*/ 494 w 709"/>
                <a:gd name="T27" fmla="*/ 195 h 680"/>
                <a:gd name="T28" fmla="*/ 490 w 709"/>
                <a:gd name="T29" fmla="*/ 145 h 680"/>
                <a:gd name="T30" fmla="*/ 475 w 709"/>
                <a:gd name="T31" fmla="*/ 191 h 680"/>
                <a:gd name="T32" fmla="*/ 473 w 709"/>
                <a:gd name="T33" fmla="*/ 212 h 680"/>
                <a:gd name="T34" fmla="*/ 500 w 709"/>
                <a:gd name="T35" fmla="*/ 221 h 680"/>
                <a:gd name="T36" fmla="*/ 475 w 709"/>
                <a:gd name="T37" fmla="*/ 286 h 680"/>
                <a:gd name="T38" fmla="*/ 456 w 709"/>
                <a:gd name="T39" fmla="*/ 319 h 680"/>
                <a:gd name="T40" fmla="*/ 442 w 709"/>
                <a:gd name="T41" fmla="*/ 368 h 680"/>
                <a:gd name="T42" fmla="*/ 444 w 709"/>
                <a:gd name="T43" fmla="*/ 433 h 680"/>
                <a:gd name="T44" fmla="*/ 396 w 709"/>
                <a:gd name="T45" fmla="*/ 403 h 680"/>
                <a:gd name="T46" fmla="*/ 362 w 709"/>
                <a:gd name="T47" fmla="*/ 426 h 680"/>
                <a:gd name="T48" fmla="*/ 326 w 709"/>
                <a:gd name="T49" fmla="*/ 483 h 680"/>
                <a:gd name="T50" fmla="*/ 389 w 709"/>
                <a:gd name="T51" fmla="*/ 483 h 680"/>
                <a:gd name="T52" fmla="*/ 406 w 709"/>
                <a:gd name="T53" fmla="*/ 512 h 680"/>
                <a:gd name="T54" fmla="*/ 444 w 709"/>
                <a:gd name="T55" fmla="*/ 527 h 680"/>
                <a:gd name="T56" fmla="*/ 473 w 709"/>
                <a:gd name="T57" fmla="*/ 558 h 680"/>
                <a:gd name="T58" fmla="*/ 548 w 709"/>
                <a:gd name="T59" fmla="*/ 542 h 680"/>
                <a:gd name="T60" fmla="*/ 644 w 709"/>
                <a:gd name="T61" fmla="*/ 504 h 680"/>
                <a:gd name="T62" fmla="*/ 661 w 709"/>
                <a:gd name="T63" fmla="*/ 548 h 680"/>
                <a:gd name="T64" fmla="*/ 477 w 709"/>
                <a:gd name="T65" fmla="*/ 668 h 680"/>
                <a:gd name="T66" fmla="*/ 494 w 709"/>
                <a:gd name="T67" fmla="*/ 588 h 680"/>
                <a:gd name="T68" fmla="*/ 442 w 709"/>
                <a:gd name="T69" fmla="*/ 567 h 680"/>
                <a:gd name="T70" fmla="*/ 360 w 709"/>
                <a:gd name="T71" fmla="*/ 537 h 680"/>
                <a:gd name="T72" fmla="*/ 274 w 709"/>
                <a:gd name="T73" fmla="*/ 529 h 680"/>
                <a:gd name="T74" fmla="*/ 226 w 709"/>
                <a:gd name="T75" fmla="*/ 458 h 680"/>
                <a:gd name="T76" fmla="*/ 193 w 709"/>
                <a:gd name="T77" fmla="*/ 424 h 680"/>
                <a:gd name="T78" fmla="*/ 203 w 709"/>
                <a:gd name="T79" fmla="*/ 470 h 680"/>
                <a:gd name="T80" fmla="*/ 147 w 709"/>
                <a:gd name="T81" fmla="*/ 372 h 680"/>
                <a:gd name="T82" fmla="*/ 138 w 709"/>
                <a:gd name="T83" fmla="*/ 271 h 680"/>
                <a:gd name="T84" fmla="*/ 142 w 709"/>
                <a:gd name="T85" fmla="*/ 231 h 680"/>
                <a:gd name="T86" fmla="*/ 120 w 709"/>
                <a:gd name="T87" fmla="*/ 135 h 680"/>
                <a:gd name="T88" fmla="*/ 115 w 709"/>
                <a:gd name="T89" fmla="*/ 105 h 680"/>
                <a:gd name="T90" fmla="*/ 80 w 709"/>
                <a:gd name="T91" fmla="*/ 99 h 680"/>
                <a:gd name="T92" fmla="*/ 63 w 709"/>
                <a:gd name="T93" fmla="*/ 82 h 680"/>
                <a:gd name="T94" fmla="*/ 32 w 709"/>
                <a:gd name="T95" fmla="*/ 95 h 680"/>
                <a:gd name="T96" fmla="*/ 51 w 709"/>
                <a:gd name="T97" fmla="*/ 65 h 680"/>
                <a:gd name="T98" fmla="*/ 67 w 709"/>
                <a:gd name="T99" fmla="*/ 40 h 680"/>
                <a:gd name="T100" fmla="*/ 92 w 709"/>
                <a:gd name="T101" fmla="*/ 11 h 6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09"/>
                <a:gd name="T154" fmla="*/ 0 h 680"/>
                <a:gd name="T155" fmla="*/ 709 w 709"/>
                <a:gd name="T156" fmla="*/ 680 h 6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09" h="680">
                  <a:moveTo>
                    <a:pt x="97" y="0"/>
                  </a:moveTo>
                  <a:lnTo>
                    <a:pt x="126" y="5"/>
                  </a:lnTo>
                  <a:lnTo>
                    <a:pt x="132" y="4"/>
                  </a:lnTo>
                  <a:lnTo>
                    <a:pt x="136" y="21"/>
                  </a:lnTo>
                  <a:lnTo>
                    <a:pt x="159" y="47"/>
                  </a:lnTo>
                  <a:lnTo>
                    <a:pt x="176" y="47"/>
                  </a:lnTo>
                  <a:lnTo>
                    <a:pt x="188" y="47"/>
                  </a:lnTo>
                  <a:lnTo>
                    <a:pt x="209" y="57"/>
                  </a:lnTo>
                  <a:lnTo>
                    <a:pt x="228" y="68"/>
                  </a:lnTo>
                  <a:lnTo>
                    <a:pt x="235" y="78"/>
                  </a:lnTo>
                  <a:lnTo>
                    <a:pt x="253" y="78"/>
                  </a:lnTo>
                  <a:lnTo>
                    <a:pt x="260" y="76"/>
                  </a:lnTo>
                  <a:lnTo>
                    <a:pt x="274" y="76"/>
                  </a:lnTo>
                  <a:lnTo>
                    <a:pt x="289" y="82"/>
                  </a:lnTo>
                  <a:lnTo>
                    <a:pt x="304" y="80"/>
                  </a:lnTo>
                  <a:lnTo>
                    <a:pt x="304" y="72"/>
                  </a:lnTo>
                  <a:lnTo>
                    <a:pt x="297" y="67"/>
                  </a:lnTo>
                  <a:lnTo>
                    <a:pt x="295" y="59"/>
                  </a:lnTo>
                  <a:lnTo>
                    <a:pt x="299" y="53"/>
                  </a:lnTo>
                  <a:lnTo>
                    <a:pt x="303" y="47"/>
                  </a:lnTo>
                  <a:lnTo>
                    <a:pt x="308" y="57"/>
                  </a:lnTo>
                  <a:lnTo>
                    <a:pt x="322" y="72"/>
                  </a:lnTo>
                  <a:lnTo>
                    <a:pt x="331" y="80"/>
                  </a:lnTo>
                  <a:lnTo>
                    <a:pt x="337" y="82"/>
                  </a:lnTo>
                  <a:lnTo>
                    <a:pt x="337" y="88"/>
                  </a:lnTo>
                  <a:lnTo>
                    <a:pt x="318" y="99"/>
                  </a:lnTo>
                  <a:lnTo>
                    <a:pt x="322" y="114"/>
                  </a:lnTo>
                  <a:lnTo>
                    <a:pt x="318" y="132"/>
                  </a:lnTo>
                  <a:lnTo>
                    <a:pt x="314" y="153"/>
                  </a:lnTo>
                  <a:lnTo>
                    <a:pt x="314" y="160"/>
                  </a:lnTo>
                  <a:lnTo>
                    <a:pt x="314" y="170"/>
                  </a:lnTo>
                  <a:lnTo>
                    <a:pt x="329" y="174"/>
                  </a:lnTo>
                  <a:lnTo>
                    <a:pt x="345" y="175"/>
                  </a:lnTo>
                  <a:lnTo>
                    <a:pt x="350" y="185"/>
                  </a:lnTo>
                  <a:lnTo>
                    <a:pt x="368" y="187"/>
                  </a:lnTo>
                  <a:lnTo>
                    <a:pt x="383" y="193"/>
                  </a:lnTo>
                  <a:lnTo>
                    <a:pt x="389" y="195"/>
                  </a:lnTo>
                  <a:lnTo>
                    <a:pt x="391" y="204"/>
                  </a:lnTo>
                  <a:lnTo>
                    <a:pt x="396" y="208"/>
                  </a:lnTo>
                  <a:lnTo>
                    <a:pt x="400" y="214"/>
                  </a:lnTo>
                  <a:lnTo>
                    <a:pt x="408" y="210"/>
                  </a:lnTo>
                  <a:lnTo>
                    <a:pt x="410" y="200"/>
                  </a:lnTo>
                  <a:lnTo>
                    <a:pt x="402" y="195"/>
                  </a:lnTo>
                  <a:lnTo>
                    <a:pt x="396" y="189"/>
                  </a:lnTo>
                  <a:lnTo>
                    <a:pt x="396" y="183"/>
                  </a:lnTo>
                  <a:lnTo>
                    <a:pt x="406" y="170"/>
                  </a:lnTo>
                  <a:lnTo>
                    <a:pt x="402" y="160"/>
                  </a:lnTo>
                  <a:lnTo>
                    <a:pt x="396" y="151"/>
                  </a:lnTo>
                  <a:lnTo>
                    <a:pt x="389" y="143"/>
                  </a:lnTo>
                  <a:lnTo>
                    <a:pt x="381" y="130"/>
                  </a:lnTo>
                  <a:lnTo>
                    <a:pt x="381" y="114"/>
                  </a:lnTo>
                  <a:lnTo>
                    <a:pt x="387" y="105"/>
                  </a:lnTo>
                  <a:lnTo>
                    <a:pt x="404" y="109"/>
                  </a:lnTo>
                  <a:lnTo>
                    <a:pt x="419" y="112"/>
                  </a:lnTo>
                  <a:lnTo>
                    <a:pt x="427" y="126"/>
                  </a:lnTo>
                  <a:lnTo>
                    <a:pt x="439" y="128"/>
                  </a:lnTo>
                  <a:lnTo>
                    <a:pt x="442" y="124"/>
                  </a:lnTo>
                  <a:lnTo>
                    <a:pt x="435" y="116"/>
                  </a:lnTo>
                  <a:lnTo>
                    <a:pt x="435" y="109"/>
                  </a:lnTo>
                  <a:lnTo>
                    <a:pt x="444" y="109"/>
                  </a:lnTo>
                  <a:lnTo>
                    <a:pt x="465" y="126"/>
                  </a:lnTo>
                  <a:lnTo>
                    <a:pt x="483" y="137"/>
                  </a:lnTo>
                  <a:lnTo>
                    <a:pt x="498" y="145"/>
                  </a:lnTo>
                  <a:lnTo>
                    <a:pt x="504" y="162"/>
                  </a:lnTo>
                  <a:lnTo>
                    <a:pt x="527" y="162"/>
                  </a:lnTo>
                  <a:lnTo>
                    <a:pt x="532" y="174"/>
                  </a:lnTo>
                  <a:lnTo>
                    <a:pt x="529" y="185"/>
                  </a:lnTo>
                  <a:lnTo>
                    <a:pt x="513" y="189"/>
                  </a:lnTo>
                  <a:lnTo>
                    <a:pt x="506" y="193"/>
                  </a:lnTo>
                  <a:lnTo>
                    <a:pt x="494" y="195"/>
                  </a:lnTo>
                  <a:lnTo>
                    <a:pt x="490" y="191"/>
                  </a:lnTo>
                  <a:lnTo>
                    <a:pt x="500" y="183"/>
                  </a:lnTo>
                  <a:lnTo>
                    <a:pt x="500" y="168"/>
                  </a:lnTo>
                  <a:lnTo>
                    <a:pt x="496" y="154"/>
                  </a:lnTo>
                  <a:lnTo>
                    <a:pt x="490" y="145"/>
                  </a:lnTo>
                  <a:lnTo>
                    <a:pt x="485" y="162"/>
                  </a:lnTo>
                  <a:lnTo>
                    <a:pt x="490" y="172"/>
                  </a:lnTo>
                  <a:lnTo>
                    <a:pt x="488" y="181"/>
                  </a:lnTo>
                  <a:lnTo>
                    <a:pt x="479" y="185"/>
                  </a:lnTo>
                  <a:lnTo>
                    <a:pt x="475" y="191"/>
                  </a:lnTo>
                  <a:lnTo>
                    <a:pt x="477" y="198"/>
                  </a:lnTo>
                  <a:lnTo>
                    <a:pt x="469" y="206"/>
                  </a:lnTo>
                  <a:lnTo>
                    <a:pt x="465" y="214"/>
                  </a:lnTo>
                  <a:lnTo>
                    <a:pt x="469" y="231"/>
                  </a:lnTo>
                  <a:lnTo>
                    <a:pt x="473" y="212"/>
                  </a:lnTo>
                  <a:lnTo>
                    <a:pt x="483" y="210"/>
                  </a:lnTo>
                  <a:lnTo>
                    <a:pt x="490" y="204"/>
                  </a:lnTo>
                  <a:lnTo>
                    <a:pt x="494" y="212"/>
                  </a:lnTo>
                  <a:lnTo>
                    <a:pt x="509" y="212"/>
                  </a:lnTo>
                  <a:lnTo>
                    <a:pt x="500" y="221"/>
                  </a:lnTo>
                  <a:lnTo>
                    <a:pt x="500" y="237"/>
                  </a:lnTo>
                  <a:lnTo>
                    <a:pt x="485" y="248"/>
                  </a:lnTo>
                  <a:lnTo>
                    <a:pt x="481" y="256"/>
                  </a:lnTo>
                  <a:lnTo>
                    <a:pt x="485" y="273"/>
                  </a:lnTo>
                  <a:lnTo>
                    <a:pt x="475" y="286"/>
                  </a:lnTo>
                  <a:lnTo>
                    <a:pt x="473" y="298"/>
                  </a:lnTo>
                  <a:lnTo>
                    <a:pt x="473" y="305"/>
                  </a:lnTo>
                  <a:lnTo>
                    <a:pt x="456" y="309"/>
                  </a:lnTo>
                  <a:lnTo>
                    <a:pt x="452" y="313"/>
                  </a:lnTo>
                  <a:lnTo>
                    <a:pt x="456" y="319"/>
                  </a:lnTo>
                  <a:lnTo>
                    <a:pt x="465" y="319"/>
                  </a:lnTo>
                  <a:lnTo>
                    <a:pt x="473" y="326"/>
                  </a:lnTo>
                  <a:lnTo>
                    <a:pt x="473" y="332"/>
                  </a:lnTo>
                  <a:lnTo>
                    <a:pt x="456" y="357"/>
                  </a:lnTo>
                  <a:lnTo>
                    <a:pt x="442" y="368"/>
                  </a:lnTo>
                  <a:lnTo>
                    <a:pt x="442" y="397"/>
                  </a:lnTo>
                  <a:lnTo>
                    <a:pt x="452" y="416"/>
                  </a:lnTo>
                  <a:lnTo>
                    <a:pt x="456" y="426"/>
                  </a:lnTo>
                  <a:lnTo>
                    <a:pt x="454" y="435"/>
                  </a:lnTo>
                  <a:lnTo>
                    <a:pt x="444" y="433"/>
                  </a:lnTo>
                  <a:lnTo>
                    <a:pt x="439" y="422"/>
                  </a:lnTo>
                  <a:lnTo>
                    <a:pt x="439" y="407"/>
                  </a:lnTo>
                  <a:lnTo>
                    <a:pt x="423" y="401"/>
                  </a:lnTo>
                  <a:lnTo>
                    <a:pt x="417" y="407"/>
                  </a:lnTo>
                  <a:lnTo>
                    <a:pt x="396" y="403"/>
                  </a:lnTo>
                  <a:lnTo>
                    <a:pt x="387" y="403"/>
                  </a:lnTo>
                  <a:lnTo>
                    <a:pt x="383" y="411"/>
                  </a:lnTo>
                  <a:lnTo>
                    <a:pt x="389" y="422"/>
                  </a:lnTo>
                  <a:lnTo>
                    <a:pt x="377" y="428"/>
                  </a:lnTo>
                  <a:lnTo>
                    <a:pt x="362" y="426"/>
                  </a:lnTo>
                  <a:lnTo>
                    <a:pt x="347" y="424"/>
                  </a:lnTo>
                  <a:lnTo>
                    <a:pt x="339" y="424"/>
                  </a:lnTo>
                  <a:lnTo>
                    <a:pt x="326" y="437"/>
                  </a:lnTo>
                  <a:lnTo>
                    <a:pt x="322" y="451"/>
                  </a:lnTo>
                  <a:lnTo>
                    <a:pt x="326" y="483"/>
                  </a:lnTo>
                  <a:lnTo>
                    <a:pt x="339" y="508"/>
                  </a:lnTo>
                  <a:lnTo>
                    <a:pt x="354" y="516"/>
                  </a:lnTo>
                  <a:lnTo>
                    <a:pt x="375" y="514"/>
                  </a:lnTo>
                  <a:lnTo>
                    <a:pt x="387" y="493"/>
                  </a:lnTo>
                  <a:lnTo>
                    <a:pt x="389" y="483"/>
                  </a:lnTo>
                  <a:lnTo>
                    <a:pt x="404" y="477"/>
                  </a:lnTo>
                  <a:lnTo>
                    <a:pt x="417" y="477"/>
                  </a:lnTo>
                  <a:lnTo>
                    <a:pt x="421" y="481"/>
                  </a:lnTo>
                  <a:lnTo>
                    <a:pt x="414" y="497"/>
                  </a:lnTo>
                  <a:lnTo>
                    <a:pt x="406" y="512"/>
                  </a:lnTo>
                  <a:lnTo>
                    <a:pt x="406" y="516"/>
                  </a:lnTo>
                  <a:lnTo>
                    <a:pt x="412" y="519"/>
                  </a:lnTo>
                  <a:lnTo>
                    <a:pt x="433" y="514"/>
                  </a:lnTo>
                  <a:lnTo>
                    <a:pt x="439" y="514"/>
                  </a:lnTo>
                  <a:lnTo>
                    <a:pt x="444" y="527"/>
                  </a:lnTo>
                  <a:lnTo>
                    <a:pt x="439" y="539"/>
                  </a:lnTo>
                  <a:lnTo>
                    <a:pt x="446" y="554"/>
                  </a:lnTo>
                  <a:lnTo>
                    <a:pt x="460" y="554"/>
                  </a:lnTo>
                  <a:lnTo>
                    <a:pt x="473" y="550"/>
                  </a:lnTo>
                  <a:lnTo>
                    <a:pt x="473" y="558"/>
                  </a:lnTo>
                  <a:lnTo>
                    <a:pt x="498" y="567"/>
                  </a:lnTo>
                  <a:lnTo>
                    <a:pt x="515" y="554"/>
                  </a:lnTo>
                  <a:lnTo>
                    <a:pt x="529" y="537"/>
                  </a:lnTo>
                  <a:lnTo>
                    <a:pt x="546" y="537"/>
                  </a:lnTo>
                  <a:lnTo>
                    <a:pt x="548" y="542"/>
                  </a:lnTo>
                  <a:lnTo>
                    <a:pt x="565" y="525"/>
                  </a:lnTo>
                  <a:lnTo>
                    <a:pt x="596" y="514"/>
                  </a:lnTo>
                  <a:lnTo>
                    <a:pt x="626" y="500"/>
                  </a:lnTo>
                  <a:lnTo>
                    <a:pt x="636" y="500"/>
                  </a:lnTo>
                  <a:lnTo>
                    <a:pt x="644" y="504"/>
                  </a:lnTo>
                  <a:lnTo>
                    <a:pt x="670" y="491"/>
                  </a:lnTo>
                  <a:lnTo>
                    <a:pt x="693" y="477"/>
                  </a:lnTo>
                  <a:lnTo>
                    <a:pt x="709" y="470"/>
                  </a:lnTo>
                  <a:lnTo>
                    <a:pt x="709" y="475"/>
                  </a:lnTo>
                  <a:lnTo>
                    <a:pt x="661" y="548"/>
                  </a:lnTo>
                  <a:lnTo>
                    <a:pt x="611" y="602"/>
                  </a:lnTo>
                  <a:lnTo>
                    <a:pt x="554" y="646"/>
                  </a:lnTo>
                  <a:lnTo>
                    <a:pt x="506" y="674"/>
                  </a:lnTo>
                  <a:lnTo>
                    <a:pt x="492" y="680"/>
                  </a:lnTo>
                  <a:lnTo>
                    <a:pt x="477" y="668"/>
                  </a:lnTo>
                  <a:lnTo>
                    <a:pt x="462" y="667"/>
                  </a:lnTo>
                  <a:lnTo>
                    <a:pt x="463" y="646"/>
                  </a:lnTo>
                  <a:lnTo>
                    <a:pt x="481" y="626"/>
                  </a:lnTo>
                  <a:lnTo>
                    <a:pt x="494" y="607"/>
                  </a:lnTo>
                  <a:lnTo>
                    <a:pt x="494" y="588"/>
                  </a:lnTo>
                  <a:lnTo>
                    <a:pt x="485" y="579"/>
                  </a:lnTo>
                  <a:lnTo>
                    <a:pt x="469" y="573"/>
                  </a:lnTo>
                  <a:lnTo>
                    <a:pt x="462" y="569"/>
                  </a:lnTo>
                  <a:lnTo>
                    <a:pt x="462" y="561"/>
                  </a:lnTo>
                  <a:lnTo>
                    <a:pt x="442" y="567"/>
                  </a:lnTo>
                  <a:lnTo>
                    <a:pt x="433" y="565"/>
                  </a:lnTo>
                  <a:lnTo>
                    <a:pt x="421" y="550"/>
                  </a:lnTo>
                  <a:lnTo>
                    <a:pt x="406" y="546"/>
                  </a:lnTo>
                  <a:lnTo>
                    <a:pt x="379" y="550"/>
                  </a:lnTo>
                  <a:lnTo>
                    <a:pt x="360" y="537"/>
                  </a:lnTo>
                  <a:lnTo>
                    <a:pt x="333" y="542"/>
                  </a:lnTo>
                  <a:lnTo>
                    <a:pt x="312" y="542"/>
                  </a:lnTo>
                  <a:lnTo>
                    <a:pt x="293" y="529"/>
                  </a:lnTo>
                  <a:lnTo>
                    <a:pt x="281" y="525"/>
                  </a:lnTo>
                  <a:lnTo>
                    <a:pt x="274" y="529"/>
                  </a:lnTo>
                  <a:lnTo>
                    <a:pt x="268" y="516"/>
                  </a:lnTo>
                  <a:lnTo>
                    <a:pt x="253" y="506"/>
                  </a:lnTo>
                  <a:lnTo>
                    <a:pt x="251" y="479"/>
                  </a:lnTo>
                  <a:lnTo>
                    <a:pt x="249" y="472"/>
                  </a:lnTo>
                  <a:lnTo>
                    <a:pt x="226" y="458"/>
                  </a:lnTo>
                  <a:lnTo>
                    <a:pt x="209" y="433"/>
                  </a:lnTo>
                  <a:lnTo>
                    <a:pt x="205" y="412"/>
                  </a:lnTo>
                  <a:lnTo>
                    <a:pt x="184" y="401"/>
                  </a:lnTo>
                  <a:lnTo>
                    <a:pt x="191" y="418"/>
                  </a:lnTo>
                  <a:lnTo>
                    <a:pt x="193" y="424"/>
                  </a:lnTo>
                  <a:lnTo>
                    <a:pt x="201" y="443"/>
                  </a:lnTo>
                  <a:lnTo>
                    <a:pt x="216" y="464"/>
                  </a:lnTo>
                  <a:lnTo>
                    <a:pt x="220" y="477"/>
                  </a:lnTo>
                  <a:lnTo>
                    <a:pt x="220" y="483"/>
                  </a:lnTo>
                  <a:lnTo>
                    <a:pt x="203" y="470"/>
                  </a:lnTo>
                  <a:lnTo>
                    <a:pt x="195" y="464"/>
                  </a:lnTo>
                  <a:lnTo>
                    <a:pt x="186" y="451"/>
                  </a:lnTo>
                  <a:lnTo>
                    <a:pt x="180" y="430"/>
                  </a:lnTo>
                  <a:lnTo>
                    <a:pt x="176" y="407"/>
                  </a:lnTo>
                  <a:lnTo>
                    <a:pt x="147" y="372"/>
                  </a:lnTo>
                  <a:lnTo>
                    <a:pt x="136" y="357"/>
                  </a:lnTo>
                  <a:lnTo>
                    <a:pt x="136" y="336"/>
                  </a:lnTo>
                  <a:lnTo>
                    <a:pt x="132" y="330"/>
                  </a:lnTo>
                  <a:lnTo>
                    <a:pt x="132" y="292"/>
                  </a:lnTo>
                  <a:lnTo>
                    <a:pt x="138" y="271"/>
                  </a:lnTo>
                  <a:lnTo>
                    <a:pt x="143" y="248"/>
                  </a:lnTo>
                  <a:lnTo>
                    <a:pt x="157" y="239"/>
                  </a:lnTo>
                  <a:lnTo>
                    <a:pt x="157" y="231"/>
                  </a:lnTo>
                  <a:lnTo>
                    <a:pt x="147" y="227"/>
                  </a:lnTo>
                  <a:lnTo>
                    <a:pt x="142" y="231"/>
                  </a:lnTo>
                  <a:lnTo>
                    <a:pt x="136" y="225"/>
                  </a:lnTo>
                  <a:lnTo>
                    <a:pt x="138" y="187"/>
                  </a:lnTo>
                  <a:lnTo>
                    <a:pt x="132" y="160"/>
                  </a:lnTo>
                  <a:lnTo>
                    <a:pt x="126" y="143"/>
                  </a:lnTo>
                  <a:lnTo>
                    <a:pt x="120" y="135"/>
                  </a:lnTo>
                  <a:lnTo>
                    <a:pt x="128" y="130"/>
                  </a:lnTo>
                  <a:lnTo>
                    <a:pt x="115" y="128"/>
                  </a:lnTo>
                  <a:lnTo>
                    <a:pt x="109" y="120"/>
                  </a:lnTo>
                  <a:lnTo>
                    <a:pt x="117" y="111"/>
                  </a:lnTo>
                  <a:lnTo>
                    <a:pt x="115" y="105"/>
                  </a:lnTo>
                  <a:lnTo>
                    <a:pt x="97" y="105"/>
                  </a:lnTo>
                  <a:lnTo>
                    <a:pt x="96" y="89"/>
                  </a:lnTo>
                  <a:lnTo>
                    <a:pt x="94" y="88"/>
                  </a:lnTo>
                  <a:lnTo>
                    <a:pt x="90" y="88"/>
                  </a:lnTo>
                  <a:lnTo>
                    <a:pt x="80" y="99"/>
                  </a:lnTo>
                  <a:lnTo>
                    <a:pt x="67" y="89"/>
                  </a:lnTo>
                  <a:lnTo>
                    <a:pt x="51" y="111"/>
                  </a:lnTo>
                  <a:lnTo>
                    <a:pt x="42" y="111"/>
                  </a:lnTo>
                  <a:lnTo>
                    <a:pt x="55" y="95"/>
                  </a:lnTo>
                  <a:lnTo>
                    <a:pt x="63" y="82"/>
                  </a:lnTo>
                  <a:lnTo>
                    <a:pt x="59" y="78"/>
                  </a:lnTo>
                  <a:lnTo>
                    <a:pt x="55" y="88"/>
                  </a:lnTo>
                  <a:lnTo>
                    <a:pt x="46" y="89"/>
                  </a:lnTo>
                  <a:lnTo>
                    <a:pt x="40" y="101"/>
                  </a:lnTo>
                  <a:lnTo>
                    <a:pt x="32" y="95"/>
                  </a:lnTo>
                  <a:lnTo>
                    <a:pt x="0" y="91"/>
                  </a:lnTo>
                  <a:lnTo>
                    <a:pt x="23" y="84"/>
                  </a:lnTo>
                  <a:lnTo>
                    <a:pt x="27" y="80"/>
                  </a:lnTo>
                  <a:lnTo>
                    <a:pt x="51" y="80"/>
                  </a:lnTo>
                  <a:lnTo>
                    <a:pt x="51" y="65"/>
                  </a:lnTo>
                  <a:lnTo>
                    <a:pt x="48" y="55"/>
                  </a:lnTo>
                  <a:lnTo>
                    <a:pt x="48" y="49"/>
                  </a:lnTo>
                  <a:lnTo>
                    <a:pt x="59" y="59"/>
                  </a:lnTo>
                  <a:lnTo>
                    <a:pt x="57" y="40"/>
                  </a:lnTo>
                  <a:lnTo>
                    <a:pt x="67" y="40"/>
                  </a:lnTo>
                  <a:lnTo>
                    <a:pt x="73" y="36"/>
                  </a:lnTo>
                  <a:lnTo>
                    <a:pt x="84" y="40"/>
                  </a:lnTo>
                  <a:lnTo>
                    <a:pt x="84" y="19"/>
                  </a:lnTo>
                  <a:lnTo>
                    <a:pt x="90" y="23"/>
                  </a:lnTo>
                  <a:lnTo>
                    <a:pt x="92" y="11"/>
                  </a:lnTo>
                  <a:lnTo>
                    <a:pt x="97" y="0"/>
                  </a:lnTo>
                </a:path>
              </a:pathLst>
            </a:custGeom>
            <a:noFill/>
            <a:ln w="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309" name="Rectangle 191"/>
          <p:cNvSpPr>
            <a:spLocks noChangeArrowheads="1"/>
          </p:cNvSpPr>
          <p:nvPr/>
        </p:nvSpPr>
        <p:spPr bwMode="auto">
          <a:xfrm>
            <a:off x="1002906" y="4884820"/>
            <a:ext cx="1333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200" dirty="0">
                <a:solidFill>
                  <a:srgbClr val="000000"/>
                </a:solidFill>
                <a:latin typeface="ChelmsfordBook-WP"/>
              </a:rPr>
              <a:t>Real </a:t>
            </a:r>
            <a:r>
              <a:rPr lang="de-DE" altLang="de-DE" sz="2200" dirty="0" err="1">
                <a:solidFill>
                  <a:srgbClr val="000000"/>
                </a:solidFill>
                <a:latin typeface="ChelmsfordBook-WP"/>
              </a:rPr>
              <a:t>world</a:t>
            </a:r>
            <a:endParaRPr lang="de-DE" altLang="de-DE" dirty="0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5310" name="Rectangle 192"/>
          <p:cNvSpPr>
            <a:spLocks noChangeArrowheads="1"/>
          </p:cNvSpPr>
          <p:nvPr/>
        </p:nvSpPr>
        <p:spPr bwMode="auto">
          <a:xfrm>
            <a:off x="6281738" y="4851400"/>
            <a:ext cx="7694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200" dirty="0" smtClean="0">
                <a:solidFill>
                  <a:srgbClr val="760000"/>
                </a:solidFill>
                <a:latin typeface="ChelmsfordBook-WP"/>
              </a:rPr>
              <a:t>Model</a:t>
            </a:r>
            <a:endParaRPr lang="de-DE" altLang="de-DE" dirty="0">
              <a:solidFill>
                <a:srgbClr val="76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311" name="Rectangle 193"/>
          <p:cNvSpPr>
            <a:spLocks noChangeArrowheads="1"/>
          </p:cNvSpPr>
          <p:nvPr/>
        </p:nvSpPr>
        <p:spPr bwMode="auto">
          <a:xfrm>
            <a:off x="3491880" y="2921000"/>
            <a:ext cx="11160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>
                <a:solidFill>
                  <a:srgbClr val="000000"/>
                </a:solidFill>
                <a:latin typeface="ChelmsfordBook-WP"/>
              </a:rPr>
              <a:t>Modelling, </a:t>
            </a:r>
            <a:endParaRPr lang="de-DE" altLang="de-DE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5312" name="Rectangle 194"/>
          <p:cNvSpPr>
            <a:spLocks noChangeArrowheads="1"/>
          </p:cNvSpPr>
          <p:nvPr/>
        </p:nvSpPr>
        <p:spPr bwMode="auto">
          <a:xfrm>
            <a:off x="3491880" y="3187700"/>
            <a:ext cx="1217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dirty="0" err="1">
                <a:solidFill>
                  <a:srgbClr val="000000"/>
                </a:solidFill>
                <a:latin typeface="ChelmsfordBook-WP"/>
              </a:rPr>
              <a:t>Abstraction</a:t>
            </a:r>
            <a:r>
              <a:rPr lang="de-DE" altLang="de-DE" sz="1800" dirty="0">
                <a:solidFill>
                  <a:srgbClr val="000000"/>
                </a:solidFill>
                <a:latin typeface="ChelmsfordBook-WP"/>
              </a:rPr>
              <a:t>,</a:t>
            </a:r>
            <a:endParaRPr lang="de-DE" altLang="de-DE" dirty="0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5313" name="Rectangle 195"/>
          <p:cNvSpPr>
            <a:spLocks noChangeArrowheads="1"/>
          </p:cNvSpPr>
          <p:nvPr/>
        </p:nvSpPr>
        <p:spPr bwMode="auto">
          <a:xfrm>
            <a:off x="3491880" y="3454400"/>
            <a:ext cx="1025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>
                <a:solidFill>
                  <a:srgbClr val="000000"/>
                </a:solidFill>
                <a:latin typeface="ChelmsfordBook-WP"/>
              </a:rPr>
              <a:t>Extraction</a:t>
            </a:r>
            <a:endParaRPr lang="de-DE" altLang="de-DE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194" name="Rectangle 194"/>
          <p:cNvSpPr>
            <a:spLocks noChangeArrowheads="1"/>
          </p:cNvSpPr>
          <p:nvPr/>
        </p:nvSpPr>
        <p:spPr bwMode="auto">
          <a:xfrm>
            <a:off x="3074491" y="4448919"/>
            <a:ext cx="257762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dirty="0" err="1" smtClean="0">
                <a:solidFill>
                  <a:srgbClr val="000000"/>
                </a:solidFill>
                <a:latin typeface="ChelmsfordBook-WP"/>
              </a:rPr>
              <a:t>Based</a:t>
            </a:r>
            <a:r>
              <a:rPr lang="de-DE" altLang="de-DE" sz="1800" dirty="0" smtClean="0">
                <a:solidFill>
                  <a:srgbClr val="000000"/>
                </a:solidFill>
                <a:latin typeface="ChelmsfordBook-WP"/>
              </a:rPr>
              <a:t> on </a:t>
            </a:r>
            <a:r>
              <a:rPr lang="de-DE" altLang="de-DE" sz="1800" dirty="0" err="1" smtClean="0">
                <a:solidFill>
                  <a:srgbClr val="000000"/>
                </a:solidFill>
                <a:latin typeface="ChelmsfordBook-WP"/>
              </a:rPr>
              <a:t>our</a:t>
            </a:r>
            <a:r>
              <a:rPr lang="de-DE" altLang="de-DE" sz="1800" dirty="0" smtClean="0">
                <a:solidFill>
                  <a:srgbClr val="000000"/>
                </a:solidFill>
                <a:latin typeface="ChelmsfordBook-WP"/>
              </a:rPr>
              <a:t/>
            </a:r>
            <a:br>
              <a:rPr lang="de-DE" altLang="de-DE" sz="1800" dirty="0" smtClean="0">
                <a:solidFill>
                  <a:srgbClr val="000000"/>
                </a:solidFill>
                <a:latin typeface="ChelmsfordBook-WP"/>
              </a:rPr>
            </a:br>
            <a:r>
              <a:rPr lang="de-DE" altLang="de-DE" sz="1800" dirty="0" smtClean="0">
                <a:solidFill>
                  <a:srgbClr val="000000"/>
                </a:solidFill>
                <a:latin typeface="ChelmsfordBook-WP"/>
              </a:rPr>
              <a:t/>
            </a:r>
            <a:br>
              <a:rPr lang="de-DE" altLang="de-DE" sz="1800" dirty="0" smtClean="0">
                <a:solidFill>
                  <a:srgbClr val="000000"/>
                </a:solidFill>
                <a:latin typeface="ChelmsfordBook-WP"/>
              </a:rPr>
            </a:br>
            <a:r>
              <a:rPr lang="de-DE" altLang="de-DE" sz="1800" dirty="0" smtClean="0">
                <a:solidFill>
                  <a:srgbClr val="000000"/>
                </a:solidFill>
                <a:latin typeface="ChelmsfordBook-WP"/>
              </a:rPr>
              <a:t>personal</a:t>
            </a:r>
            <a:br>
              <a:rPr lang="de-DE" altLang="de-DE" sz="1800" dirty="0" smtClean="0">
                <a:solidFill>
                  <a:srgbClr val="000000"/>
                </a:solidFill>
                <a:latin typeface="ChelmsfordBook-WP"/>
              </a:rPr>
            </a:br>
            <a:r>
              <a:rPr lang="de-DE" altLang="de-DE" sz="1800" dirty="0" err="1" smtClean="0">
                <a:solidFill>
                  <a:srgbClr val="000000"/>
                </a:solidFill>
                <a:latin typeface="ChelmsfordBook-WP"/>
              </a:rPr>
              <a:t>cultural</a:t>
            </a:r>
            <a:r>
              <a:rPr lang="de-DE" altLang="de-DE" sz="1800" dirty="0" smtClean="0">
                <a:solidFill>
                  <a:srgbClr val="000000"/>
                </a:solidFill>
                <a:latin typeface="ChelmsfordBook-WP"/>
              </a:rPr>
              <a:t/>
            </a:r>
            <a:br>
              <a:rPr lang="de-DE" altLang="de-DE" sz="1800" dirty="0" smtClean="0">
                <a:solidFill>
                  <a:srgbClr val="000000"/>
                </a:solidFill>
                <a:latin typeface="ChelmsfordBook-WP"/>
              </a:rPr>
            </a:br>
            <a:r>
              <a:rPr lang="de-DE" altLang="de-DE" sz="1800" dirty="0" smtClean="0">
                <a:solidFill>
                  <a:srgbClr val="000000"/>
                </a:solidFill>
                <a:latin typeface="ChelmsfordBook-WP"/>
              </a:rPr>
              <a:t>professional </a:t>
            </a:r>
            <a:r>
              <a:rPr lang="de-DE" altLang="de-DE" sz="1800" dirty="0" err="1" smtClean="0">
                <a:solidFill>
                  <a:srgbClr val="000000"/>
                </a:solidFill>
                <a:latin typeface="ChelmsfordBook-WP"/>
              </a:rPr>
              <a:t>background</a:t>
            </a:r>
            <a:endParaRPr lang="de-DE" altLang="de-DE" dirty="0">
              <a:solidFill>
                <a:srgbClr val="0033CC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Pfeil nach rechts 3"/>
          <p:cNvSpPr/>
          <p:nvPr/>
        </p:nvSpPr>
        <p:spPr bwMode="auto">
          <a:xfrm>
            <a:off x="2843808" y="3933056"/>
            <a:ext cx="2376264" cy="212724"/>
          </a:xfrm>
          <a:prstGeom prst="rightArrow">
            <a:avLst/>
          </a:prstGeom>
          <a:solidFill>
            <a:srgbClr val="CC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>
            <a:spLocks/>
          </p:cNvSpPr>
          <p:nvPr/>
        </p:nvSpPr>
        <p:spPr bwMode="auto">
          <a:xfrm>
            <a:off x="3626743" y="2449513"/>
            <a:ext cx="4992687" cy="754062"/>
          </a:xfrm>
          <a:custGeom>
            <a:avLst/>
            <a:gdLst>
              <a:gd name="T0" fmla="*/ 2749550 w 3145"/>
              <a:gd name="T1" fmla="*/ 0 h 475"/>
              <a:gd name="T2" fmla="*/ 3235325 w 3145"/>
              <a:gd name="T3" fmla="*/ 15875 h 475"/>
              <a:gd name="T4" fmla="*/ 3683000 w 3145"/>
              <a:gd name="T5" fmla="*/ 44450 h 475"/>
              <a:gd name="T6" fmla="*/ 3987800 w 3145"/>
              <a:gd name="T7" fmla="*/ 73025 h 475"/>
              <a:gd name="T8" fmla="*/ 4173537 w 3145"/>
              <a:gd name="T9" fmla="*/ 96837 h 475"/>
              <a:gd name="T10" fmla="*/ 4343400 w 3145"/>
              <a:gd name="T11" fmla="*/ 122237 h 475"/>
              <a:gd name="T12" fmla="*/ 4495800 w 3145"/>
              <a:gd name="T13" fmla="*/ 149225 h 475"/>
              <a:gd name="T14" fmla="*/ 4630737 w 3145"/>
              <a:gd name="T15" fmla="*/ 179387 h 475"/>
              <a:gd name="T16" fmla="*/ 4745037 w 3145"/>
              <a:gd name="T17" fmla="*/ 211137 h 475"/>
              <a:gd name="T18" fmla="*/ 4840287 w 3145"/>
              <a:gd name="T19" fmla="*/ 246062 h 475"/>
              <a:gd name="T20" fmla="*/ 4913312 w 3145"/>
              <a:gd name="T21" fmla="*/ 280987 h 475"/>
              <a:gd name="T22" fmla="*/ 4964112 w 3145"/>
              <a:gd name="T23" fmla="*/ 317500 h 475"/>
              <a:gd name="T24" fmla="*/ 4989512 w 3145"/>
              <a:gd name="T25" fmla="*/ 355600 h 475"/>
              <a:gd name="T26" fmla="*/ 4989512 w 3145"/>
              <a:gd name="T27" fmla="*/ 393700 h 475"/>
              <a:gd name="T28" fmla="*/ 4964112 w 3145"/>
              <a:gd name="T29" fmla="*/ 431800 h 475"/>
              <a:gd name="T30" fmla="*/ 4913312 w 3145"/>
              <a:gd name="T31" fmla="*/ 469900 h 475"/>
              <a:gd name="T32" fmla="*/ 4840287 w 3145"/>
              <a:gd name="T33" fmla="*/ 503237 h 475"/>
              <a:gd name="T34" fmla="*/ 4745037 w 3145"/>
              <a:gd name="T35" fmla="*/ 538162 h 475"/>
              <a:gd name="T36" fmla="*/ 4630737 w 3145"/>
              <a:gd name="T37" fmla="*/ 569912 h 475"/>
              <a:gd name="T38" fmla="*/ 4495800 w 3145"/>
              <a:gd name="T39" fmla="*/ 598487 h 475"/>
              <a:gd name="T40" fmla="*/ 4343400 w 3145"/>
              <a:gd name="T41" fmla="*/ 628650 h 475"/>
              <a:gd name="T42" fmla="*/ 4173537 w 3145"/>
              <a:gd name="T43" fmla="*/ 654050 h 475"/>
              <a:gd name="T44" fmla="*/ 3987800 w 3145"/>
              <a:gd name="T45" fmla="*/ 677862 h 475"/>
              <a:gd name="T46" fmla="*/ 3683000 w 3145"/>
              <a:gd name="T47" fmla="*/ 704850 h 475"/>
              <a:gd name="T48" fmla="*/ 3235325 w 3145"/>
              <a:gd name="T49" fmla="*/ 735012 h 475"/>
              <a:gd name="T50" fmla="*/ 2749550 w 3145"/>
              <a:gd name="T51" fmla="*/ 749300 h 475"/>
              <a:gd name="T52" fmla="*/ 2241550 w 3145"/>
              <a:gd name="T53" fmla="*/ 749300 h 475"/>
              <a:gd name="T54" fmla="*/ 1755775 w 3145"/>
              <a:gd name="T55" fmla="*/ 735012 h 475"/>
              <a:gd name="T56" fmla="*/ 1308100 w 3145"/>
              <a:gd name="T57" fmla="*/ 704850 h 475"/>
              <a:gd name="T58" fmla="*/ 1003300 w 3145"/>
              <a:gd name="T59" fmla="*/ 677862 h 475"/>
              <a:gd name="T60" fmla="*/ 817562 w 3145"/>
              <a:gd name="T61" fmla="*/ 654050 h 475"/>
              <a:gd name="T62" fmla="*/ 647700 w 3145"/>
              <a:gd name="T63" fmla="*/ 628650 h 475"/>
              <a:gd name="T64" fmla="*/ 495300 w 3145"/>
              <a:gd name="T65" fmla="*/ 598487 h 475"/>
              <a:gd name="T66" fmla="*/ 360362 w 3145"/>
              <a:gd name="T67" fmla="*/ 569912 h 475"/>
              <a:gd name="T68" fmla="*/ 246062 w 3145"/>
              <a:gd name="T69" fmla="*/ 538162 h 475"/>
              <a:gd name="T70" fmla="*/ 150812 w 3145"/>
              <a:gd name="T71" fmla="*/ 503237 h 475"/>
              <a:gd name="T72" fmla="*/ 77787 w 3145"/>
              <a:gd name="T73" fmla="*/ 469900 h 475"/>
              <a:gd name="T74" fmla="*/ 26987 w 3145"/>
              <a:gd name="T75" fmla="*/ 431800 h 475"/>
              <a:gd name="T76" fmla="*/ 1587 w 3145"/>
              <a:gd name="T77" fmla="*/ 393700 h 475"/>
              <a:gd name="T78" fmla="*/ 1587 w 3145"/>
              <a:gd name="T79" fmla="*/ 355600 h 475"/>
              <a:gd name="T80" fmla="*/ 26987 w 3145"/>
              <a:gd name="T81" fmla="*/ 317500 h 475"/>
              <a:gd name="T82" fmla="*/ 77787 w 3145"/>
              <a:gd name="T83" fmla="*/ 280987 h 475"/>
              <a:gd name="T84" fmla="*/ 150812 w 3145"/>
              <a:gd name="T85" fmla="*/ 246062 h 475"/>
              <a:gd name="T86" fmla="*/ 246062 w 3145"/>
              <a:gd name="T87" fmla="*/ 211137 h 475"/>
              <a:gd name="T88" fmla="*/ 360362 w 3145"/>
              <a:gd name="T89" fmla="*/ 179387 h 475"/>
              <a:gd name="T90" fmla="*/ 495300 w 3145"/>
              <a:gd name="T91" fmla="*/ 149225 h 475"/>
              <a:gd name="T92" fmla="*/ 647700 w 3145"/>
              <a:gd name="T93" fmla="*/ 122237 h 475"/>
              <a:gd name="T94" fmla="*/ 817562 w 3145"/>
              <a:gd name="T95" fmla="*/ 96837 h 475"/>
              <a:gd name="T96" fmla="*/ 1003300 w 3145"/>
              <a:gd name="T97" fmla="*/ 73025 h 475"/>
              <a:gd name="T98" fmla="*/ 1308100 w 3145"/>
              <a:gd name="T99" fmla="*/ 44450 h 475"/>
              <a:gd name="T100" fmla="*/ 1755775 w 3145"/>
              <a:gd name="T101" fmla="*/ 15875 h 475"/>
              <a:gd name="T102" fmla="*/ 2241550 w 3145"/>
              <a:gd name="T103" fmla="*/ 0 h 4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3145"/>
              <a:gd name="T157" fmla="*/ 0 h 475"/>
              <a:gd name="T158" fmla="*/ 3145 w 3145"/>
              <a:gd name="T159" fmla="*/ 475 h 47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3145" h="475">
                <a:moveTo>
                  <a:pt x="1572" y="0"/>
                </a:moveTo>
                <a:lnTo>
                  <a:pt x="1732" y="0"/>
                </a:lnTo>
                <a:lnTo>
                  <a:pt x="1889" y="4"/>
                </a:lnTo>
                <a:lnTo>
                  <a:pt x="2038" y="10"/>
                </a:lnTo>
                <a:lnTo>
                  <a:pt x="2184" y="18"/>
                </a:lnTo>
                <a:lnTo>
                  <a:pt x="2320" y="28"/>
                </a:lnTo>
                <a:lnTo>
                  <a:pt x="2451" y="40"/>
                </a:lnTo>
                <a:lnTo>
                  <a:pt x="2512" y="46"/>
                </a:lnTo>
                <a:lnTo>
                  <a:pt x="2571" y="53"/>
                </a:lnTo>
                <a:lnTo>
                  <a:pt x="2629" y="61"/>
                </a:lnTo>
                <a:lnTo>
                  <a:pt x="2683" y="69"/>
                </a:lnTo>
                <a:lnTo>
                  <a:pt x="2736" y="77"/>
                </a:lnTo>
                <a:lnTo>
                  <a:pt x="2785" y="85"/>
                </a:lnTo>
                <a:lnTo>
                  <a:pt x="2832" y="94"/>
                </a:lnTo>
                <a:lnTo>
                  <a:pt x="2876" y="104"/>
                </a:lnTo>
                <a:lnTo>
                  <a:pt x="2917" y="113"/>
                </a:lnTo>
                <a:lnTo>
                  <a:pt x="2955" y="124"/>
                </a:lnTo>
                <a:lnTo>
                  <a:pt x="2989" y="133"/>
                </a:lnTo>
                <a:lnTo>
                  <a:pt x="3021" y="144"/>
                </a:lnTo>
                <a:lnTo>
                  <a:pt x="3049" y="155"/>
                </a:lnTo>
                <a:lnTo>
                  <a:pt x="3074" y="165"/>
                </a:lnTo>
                <a:lnTo>
                  <a:pt x="3095" y="177"/>
                </a:lnTo>
                <a:lnTo>
                  <a:pt x="3112" y="188"/>
                </a:lnTo>
                <a:lnTo>
                  <a:pt x="3127" y="200"/>
                </a:lnTo>
                <a:lnTo>
                  <a:pt x="3136" y="212"/>
                </a:lnTo>
                <a:lnTo>
                  <a:pt x="3143" y="224"/>
                </a:lnTo>
                <a:lnTo>
                  <a:pt x="3144" y="236"/>
                </a:lnTo>
                <a:lnTo>
                  <a:pt x="3143" y="248"/>
                </a:lnTo>
                <a:lnTo>
                  <a:pt x="3136" y="260"/>
                </a:lnTo>
                <a:lnTo>
                  <a:pt x="3127" y="272"/>
                </a:lnTo>
                <a:lnTo>
                  <a:pt x="3112" y="284"/>
                </a:lnTo>
                <a:lnTo>
                  <a:pt x="3095" y="296"/>
                </a:lnTo>
                <a:lnTo>
                  <a:pt x="3074" y="307"/>
                </a:lnTo>
                <a:lnTo>
                  <a:pt x="3049" y="317"/>
                </a:lnTo>
                <a:lnTo>
                  <a:pt x="3021" y="328"/>
                </a:lnTo>
                <a:lnTo>
                  <a:pt x="2989" y="339"/>
                </a:lnTo>
                <a:lnTo>
                  <a:pt x="2955" y="349"/>
                </a:lnTo>
                <a:lnTo>
                  <a:pt x="2917" y="359"/>
                </a:lnTo>
                <a:lnTo>
                  <a:pt x="2876" y="368"/>
                </a:lnTo>
                <a:lnTo>
                  <a:pt x="2832" y="377"/>
                </a:lnTo>
                <a:lnTo>
                  <a:pt x="2785" y="387"/>
                </a:lnTo>
                <a:lnTo>
                  <a:pt x="2736" y="396"/>
                </a:lnTo>
                <a:lnTo>
                  <a:pt x="2683" y="404"/>
                </a:lnTo>
                <a:lnTo>
                  <a:pt x="2629" y="412"/>
                </a:lnTo>
                <a:lnTo>
                  <a:pt x="2571" y="419"/>
                </a:lnTo>
                <a:lnTo>
                  <a:pt x="2512" y="427"/>
                </a:lnTo>
                <a:lnTo>
                  <a:pt x="2451" y="434"/>
                </a:lnTo>
                <a:lnTo>
                  <a:pt x="2320" y="444"/>
                </a:lnTo>
                <a:lnTo>
                  <a:pt x="2184" y="455"/>
                </a:lnTo>
                <a:lnTo>
                  <a:pt x="2038" y="463"/>
                </a:lnTo>
                <a:lnTo>
                  <a:pt x="1889" y="468"/>
                </a:lnTo>
                <a:lnTo>
                  <a:pt x="1732" y="472"/>
                </a:lnTo>
                <a:lnTo>
                  <a:pt x="1572" y="474"/>
                </a:lnTo>
                <a:lnTo>
                  <a:pt x="1412" y="472"/>
                </a:lnTo>
                <a:lnTo>
                  <a:pt x="1255" y="468"/>
                </a:lnTo>
                <a:lnTo>
                  <a:pt x="1106" y="463"/>
                </a:lnTo>
                <a:lnTo>
                  <a:pt x="960" y="455"/>
                </a:lnTo>
                <a:lnTo>
                  <a:pt x="824" y="444"/>
                </a:lnTo>
                <a:lnTo>
                  <a:pt x="693" y="434"/>
                </a:lnTo>
                <a:lnTo>
                  <a:pt x="632" y="427"/>
                </a:lnTo>
                <a:lnTo>
                  <a:pt x="573" y="419"/>
                </a:lnTo>
                <a:lnTo>
                  <a:pt x="515" y="412"/>
                </a:lnTo>
                <a:lnTo>
                  <a:pt x="461" y="404"/>
                </a:lnTo>
                <a:lnTo>
                  <a:pt x="408" y="396"/>
                </a:lnTo>
                <a:lnTo>
                  <a:pt x="359" y="387"/>
                </a:lnTo>
                <a:lnTo>
                  <a:pt x="312" y="377"/>
                </a:lnTo>
                <a:lnTo>
                  <a:pt x="268" y="368"/>
                </a:lnTo>
                <a:lnTo>
                  <a:pt x="227" y="359"/>
                </a:lnTo>
                <a:lnTo>
                  <a:pt x="189" y="349"/>
                </a:lnTo>
                <a:lnTo>
                  <a:pt x="155" y="339"/>
                </a:lnTo>
                <a:lnTo>
                  <a:pt x="123" y="328"/>
                </a:lnTo>
                <a:lnTo>
                  <a:pt x="95" y="317"/>
                </a:lnTo>
                <a:lnTo>
                  <a:pt x="70" y="307"/>
                </a:lnTo>
                <a:lnTo>
                  <a:pt x="49" y="296"/>
                </a:lnTo>
                <a:lnTo>
                  <a:pt x="30" y="284"/>
                </a:lnTo>
                <a:lnTo>
                  <a:pt x="17" y="272"/>
                </a:lnTo>
                <a:lnTo>
                  <a:pt x="8" y="260"/>
                </a:lnTo>
                <a:lnTo>
                  <a:pt x="1" y="248"/>
                </a:lnTo>
                <a:lnTo>
                  <a:pt x="0" y="236"/>
                </a:lnTo>
                <a:lnTo>
                  <a:pt x="1" y="224"/>
                </a:lnTo>
                <a:lnTo>
                  <a:pt x="8" y="212"/>
                </a:lnTo>
                <a:lnTo>
                  <a:pt x="17" y="200"/>
                </a:lnTo>
                <a:lnTo>
                  <a:pt x="30" y="188"/>
                </a:lnTo>
                <a:lnTo>
                  <a:pt x="49" y="177"/>
                </a:lnTo>
                <a:lnTo>
                  <a:pt x="70" y="165"/>
                </a:lnTo>
                <a:lnTo>
                  <a:pt x="95" y="155"/>
                </a:lnTo>
                <a:lnTo>
                  <a:pt x="123" y="144"/>
                </a:lnTo>
                <a:lnTo>
                  <a:pt x="155" y="133"/>
                </a:lnTo>
                <a:lnTo>
                  <a:pt x="189" y="124"/>
                </a:lnTo>
                <a:lnTo>
                  <a:pt x="227" y="113"/>
                </a:lnTo>
                <a:lnTo>
                  <a:pt x="268" y="104"/>
                </a:lnTo>
                <a:lnTo>
                  <a:pt x="312" y="94"/>
                </a:lnTo>
                <a:lnTo>
                  <a:pt x="359" y="85"/>
                </a:lnTo>
                <a:lnTo>
                  <a:pt x="408" y="77"/>
                </a:lnTo>
                <a:lnTo>
                  <a:pt x="461" y="69"/>
                </a:lnTo>
                <a:lnTo>
                  <a:pt x="515" y="61"/>
                </a:lnTo>
                <a:lnTo>
                  <a:pt x="573" y="53"/>
                </a:lnTo>
                <a:lnTo>
                  <a:pt x="632" y="46"/>
                </a:lnTo>
                <a:lnTo>
                  <a:pt x="693" y="40"/>
                </a:lnTo>
                <a:lnTo>
                  <a:pt x="824" y="28"/>
                </a:lnTo>
                <a:lnTo>
                  <a:pt x="960" y="18"/>
                </a:lnTo>
                <a:lnTo>
                  <a:pt x="1106" y="10"/>
                </a:lnTo>
                <a:lnTo>
                  <a:pt x="1255" y="4"/>
                </a:lnTo>
                <a:lnTo>
                  <a:pt x="1412" y="0"/>
                </a:lnTo>
                <a:lnTo>
                  <a:pt x="1572" y="0"/>
                </a:lnTo>
              </a:path>
            </a:pathLst>
          </a:cu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altLang="de-DE" smtClean="0"/>
              <a:t>Building models of the real world II</a:t>
            </a:r>
          </a:p>
        </p:txBody>
      </p:sp>
      <p:sp>
        <p:nvSpPr>
          <p:cNvPr id="6149" name="Freeform 5"/>
          <p:cNvSpPr>
            <a:spLocks/>
          </p:cNvSpPr>
          <p:nvPr/>
        </p:nvSpPr>
        <p:spPr bwMode="auto">
          <a:xfrm>
            <a:off x="4671318" y="3787775"/>
            <a:ext cx="279400" cy="665163"/>
          </a:xfrm>
          <a:custGeom>
            <a:avLst/>
            <a:gdLst>
              <a:gd name="T0" fmla="*/ 88900 w 176"/>
              <a:gd name="T1" fmla="*/ 663575 h 419"/>
              <a:gd name="T2" fmla="*/ 277813 w 176"/>
              <a:gd name="T3" fmla="*/ 390525 h 419"/>
              <a:gd name="T4" fmla="*/ 246063 w 176"/>
              <a:gd name="T5" fmla="*/ 390525 h 419"/>
              <a:gd name="T6" fmla="*/ 223838 w 176"/>
              <a:gd name="T7" fmla="*/ 390525 h 419"/>
              <a:gd name="T8" fmla="*/ 204788 w 176"/>
              <a:gd name="T9" fmla="*/ 390525 h 419"/>
              <a:gd name="T10" fmla="*/ 193675 w 176"/>
              <a:gd name="T11" fmla="*/ 390525 h 419"/>
              <a:gd name="T12" fmla="*/ 184150 w 176"/>
              <a:gd name="T13" fmla="*/ 390525 h 419"/>
              <a:gd name="T14" fmla="*/ 182563 w 176"/>
              <a:gd name="T15" fmla="*/ 390525 h 419"/>
              <a:gd name="T16" fmla="*/ 180975 w 176"/>
              <a:gd name="T17" fmla="*/ 390525 h 419"/>
              <a:gd name="T18" fmla="*/ 180975 w 176"/>
              <a:gd name="T19" fmla="*/ 390525 h 419"/>
              <a:gd name="T20" fmla="*/ 180975 w 176"/>
              <a:gd name="T21" fmla="*/ 344488 h 419"/>
              <a:gd name="T22" fmla="*/ 180975 w 176"/>
              <a:gd name="T23" fmla="*/ 287338 h 419"/>
              <a:gd name="T24" fmla="*/ 180975 w 176"/>
              <a:gd name="T25" fmla="*/ 220663 h 419"/>
              <a:gd name="T26" fmla="*/ 180975 w 176"/>
              <a:gd name="T27" fmla="*/ 157163 h 419"/>
              <a:gd name="T28" fmla="*/ 180975 w 176"/>
              <a:gd name="T29" fmla="*/ 95250 h 419"/>
              <a:gd name="T30" fmla="*/ 180975 w 176"/>
              <a:gd name="T31" fmla="*/ 47625 h 419"/>
              <a:gd name="T32" fmla="*/ 180975 w 176"/>
              <a:gd name="T33" fmla="*/ 12700 h 419"/>
              <a:gd name="T34" fmla="*/ 180975 w 176"/>
              <a:gd name="T35" fmla="*/ 0 h 419"/>
              <a:gd name="T36" fmla="*/ 161925 w 176"/>
              <a:gd name="T37" fmla="*/ 0 h 419"/>
              <a:gd name="T38" fmla="*/ 133350 w 176"/>
              <a:gd name="T39" fmla="*/ 0 h 419"/>
              <a:gd name="T40" fmla="*/ 104775 w 176"/>
              <a:gd name="T41" fmla="*/ 0 h 419"/>
              <a:gd name="T42" fmla="*/ 74613 w 176"/>
              <a:gd name="T43" fmla="*/ 0 h 419"/>
              <a:gd name="T44" fmla="*/ 44450 w 176"/>
              <a:gd name="T45" fmla="*/ 0 h 419"/>
              <a:gd name="T46" fmla="*/ 22225 w 176"/>
              <a:gd name="T47" fmla="*/ 0 h 419"/>
              <a:gd name="T48" fmla="*/ 4763 w 176"/>
              <a:gd name="T49" fmla="*/ 0 h 419"/>
              <a:gd name="T50" fmla="*/ 0 w 176"/>
              <a:gd name="T51" fmla="*/ 0 h 419"/>
              <a:gd name="T52" fmla="*/ 88900 w 176"/>
              <a:gd name="T53" fmla="*/ 663575 h 4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6"/>
              <a:gd name="T82" fmla="*/ 0 h 419"/>
              <a:gd name="T83" fmla="*/ 176 w 176"/>
              <a:gd name="T84" fmla="*/ 419 h 4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6" h="419">
                <a:moveTo>
                  <a:pt x="56" y="418"/>
                </a:moveTo>
                <a:lnTo>
                  <a:pt x="175" y="246"/>
                </a:lnTo>
                <a:lnTo>
                  <a:pt x="155" y="246"/>
                </a:lnTo>
                <a:lnTo>
                  <a:pt x="141" y="246"/>
                </a:lnTo>
                <a:lnTo>
                  <a:pt x="129" y="246"/>
                </a:lnTo>
                <a:lnTo>
                  <a:pt x="122" y="246"/>
                </a:lnTo>
                <a:lnTo>
                  <a:pt x="116" y="246"/>
                </a:lnTo>
                <a:lnTo>
                  <a:pt x="115" y="246"/>
                </a:lnTo>
                <a:lnTo>
                  <a:pt x="114" y="246"/>
                </a:lnTo>
                <a:lnTo>
                  <a:pt x="114" y="217"/>
                </a:lnTo>
                <a:lnTo>
                  <a:pt x="114" y="181"/>
                </a:lnTo>
                <a:lnTo>
                  <a:pt x="114" y="139"/>
                </a:lnTo>
                <a:lnTo>
                  <a:pt x="114" y="99"/>
                </a:lnTo>
                <a:lnTo>
                  <a:pt x="114" y="60"/>
                </a:lnTo>
                <a:lnTo>
                  <a:pt x="114" y="30"/>
                </a:lnTo>
                <a:lnTo>
                  <a:pt x="114" y="8"/>
                </a:lnTo>
                <a:lnTo>
                  <a:pt x="114" y="0"/>
                </a:lnTo>
                <a:lnTo>
                  <a:pt x="102" y="0"/>
                </a:lnTo>
                <a:lnTo>
                  <a:pt x="84" y="0"/>
                </a:lnTo>
                <a:lnTo>
                  <a:pt x="66" y="0"/>
                </a:lnTo>
                <a:lnTo>
                  <a:pt x="47" y="0"/>
                </a:lnTo>
                <a:lnTo>
                  <a:pt x="28" y="0"/>
                </a:lnTo>
                <a:lnTo>
                  <a:pt x="14" y="0"/>
                </a:lnTo>
                <a:lnTo>
                  <a:pt x="3" y="0"/>
                </a:lnTo>
                <a:lnTo>
                  <a:pt x="0" y="0"/>
                </a:lnTo>
                <a:lnTo>
                  <a:pt x="56" y="41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4758630" y="4173538"/>
            <a:ext cx="201613" cy="282575"/>
          </a:xfrm>
          <a:custGeom>
            <a:avLst/>
            <a:gdLst>
              <a:gd name="T0" fmla="*/ 190500 w 127"/>
              <a:gd name="T1" fmla="*/ 9525 h 178"/>
              <a:gd name="T2" fmla="*/ 188913 w 127"/>
              <a:gd name="T3" fmla="*/ 3175 h 178"/>
              <a:gd name="T4" fmla="*/ 0 w 127"/>
              <a:gd name="T5" fmla="*/ 276225 h 178"/>
              <a:gd name="T6" fmla="*/ 6350 w 127"/>
              <a:gd name="T7" fmla="*/ 280988 h 178"/>
              <a:gd name="T8" fmla="*/ 195263 w 127"/>
              <a:gd name="T9" fmla="*/ 6350 h 178"/>
              <a:gd name="T10" fmla="*/ 190500 w 127"/>
              <a:gd name="T11" fmla="*/ 0 h 178"/>
              <a:gd name="T12" fmla="*/ 195263 w 127"/>
              <a:gd name="T13" fmla="*/ 6350 h 178"/>
              <a:gd name="T14" fmla="*/ 200025 w 127"/>
              <a:gd name="T15" fmla="*/ 0 h 178"/>
              <a:gd name="T16" fmla="*/ 190500 w 127"/>
              <a:gd name="T17" fmla="*/ 0 h 178"/>
              <a:gd name="T18" fmla="*/ 190500 w 127"/>
              <a:gd name="T19" fmla="*/ 9525 h 1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7"/>
              <a:gd name="T31" fmla="*/ 0 h 178"/>
              <a:gd name="T32" fmla="*/ 127 w 127"/>
              <a:gd name="T33" fmla="*/ 178 h 1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7" h="178">
                <a:moveTo>
                  <a:pt x="120" y="6"/>
                </a:moveTo>
                <a:lnTo>
                  <a:pt x="119" y="2"/>
                </a:lnTo>
                <a:lnTo>
                  <a:pt x="0" y="174"/>
                </a:lnTo>
                <a:lnTo>
                  <a:pt x="4" y="177"/>
                </a:lnTo>
                <a:lnTo>
                  <a:pt x="123" y="4"/>
                </a:lnTo>
                <a:lnTo>
                  <a:pt x="120" y="0"/>
                </a:lnTo>
                <a:lnTo>
                  <a:pt x="123" y="4"/>
                </a:lnTo>
                <a:lnTo>
                  <a:pt x="126" y="0"/>
                </a:lnTo>
                <a:lnTo>
                  <a:pt x="120" y="0"/>
                </a:lnTo>
                <a:lnTo>
                  <a:pt x="120" y="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1" name="Freeform 7"/>
          <p:cNvSpPr>
            <a:spLocks/>
          </p:cNvSpPr>
          <p:nvPr/>
        </p:nvSpPr>
        <p:spPr bwMode="auto">
          <a:xfrm>
            <a:off x="4847530" y="4173538"/>
            <a:ext cx="103188" cy="26987"/>
          </a:xfrm>
          <a:custGeom>
            <a:avLst/>
            <a:gdLst>
              <a:gd name="T0" fmla="*/ 0 w 65"/>
              <a:gd name="T1" fmla="*/ 12700 h 17"/>
              <a:gd name="T2" fmla="*/ 4763 w 65"/>
              <a:gd name="T3" fmla="*/ 12700 h 17"/>
              <a:gd name="T4" fmla="*/ 4763 w 65"/>
              <a:gd name="T5" fmla="*/ 25400 h 17"/>
              <a:gd name="T6" fmla="*/ 6350 w 65"/>
              <a:gd name="T7" fmla="*/ 25400 h 17"/>
              <a:gd name="T8" fmla="*/ 7938 w 65"/>
              <a:gd name="T9" fmla="*/ 25400 h 17"/>
              <a:gd name="T10" fmla="*/ 17463 w 65"/>
              <a:gd name="T11" fmla="*/ 25400 h 17"/>
              <a:gd name="T12" fmla="*/ 28575 w 65"/>
              <a:gd name="T13" fmla="*/ 25400 h 17"/>
              <a:gd name="T14" fmla="*/ 47625 w 65"/>
              <a:gd name="T15" fmla="*/ 25400 h 17"/>
              <a:gd name="T16" fmla="*/ 69850 w 65"/>
              <a:gd name="T17" fmla="*/ 25400 h 17"/>
              <a:gd name="T18" fmla="*/ 101600 w 65"/>
              <a:gd name="T19" fmla="*/ 25400 h 17"/>
              <a:gd name="T20" fmla="*/ 101600 w 65"/>
              <a:gd name="T21" fmla="*/ 0 h 17"/>
              <a:gd name="T22" fmla="*/ 69850 w 65"/>
              <a:gd name="T23" fmla="*/ 0 h 17"/>
              <a:gd name="T24" fmla="*/ 47625 w 65"/>
              <a:gd name="T25" fmla="*/ 0 h 17"/>
              <a:gd name="T26" fmla="*/ 28575 w 65"/>
              <a:gd name="T27" fmla="*/ 0 h 17"/>
              <a:gd name="T28" fmla="*/ 17463 w 65"/>
              <a:gd name="T29" fmla="*/ 0 h 17"/>
              <a:gd name="T30" fmla="*/ 7938 w 65"/>
              <a:gd name="T31" fmla="*/ 0 h 17"/>
              <a:gd name="T32" fmla="*/ 6350 w 65"/>
              <a:gd name="T33" fmla="*/ 0 h 17"/>
              <a:gd name="T34" fmla="*/ 4763 w 65"/>
              <a:gd name="T35" fmla="*/ 0 h 17"/>
              <a:gd name="T36" fmla="*/ 4763 w 65"/>
              <a:gd name="T37" fmla="*/ 12700 h 17"/>
              <a:gd name="T38" fmla="*/ 7938 w 65"/>
              <a:gd name="T39" fmla="*/ 12700 h 17"/>
              <a:gd name="T40" fmla="*/ 0 w 65"/>
              <a:gd name="T41" fmla="*/ 12700 h 17"/>
              <a:gd name="T42" fmla="*/ 0 w 65"/>
              <a:gd name="T43" fmla="*/ 25400 h 17"/>
              <a:gd name="T44" fmla="*/ 4763 w 65"/>
              <a:gd name="T45" fmla="*/ 25400 h 17"/>
              <a:gd name="T46" fmla="*/ 0 w 65"/>
              <a:gd name="T47" fmla="*/ 12700 h 1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5"/>
              <a:gd name="T73" fmla="*/ 0 h 17"/>
              <a:gd name="T74" fmla="*/ 65 w 65"/>
              <a:gd name="T75" fmla="*/ 17 h 1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5" h="17">
                <a:moveTo>
                  <a:pt x="0" y="8"/>
                </a:moveTo>
                <a:lnTo>
                  <a:pt x="3" y="8"/>
                </a:lnTo>
                <a:lnTo>
                  <a:pt x="3" y="16"/>
                </a:lnTo>
                <a:lnTo>
                  <a:pt x="4" y="16"/>
                </a:lnTo>
                <a:lnTo>
                  <a:pt x="5" y="16"/>
                </a:lnTo>
                <a:lnTo>
                  <a:pt x="11" y="16"/>
                </a:lnTo>
                <a:lnTo>
                  <a:pt x="18" y="16"/>
                </a:lnTo>
                <a:lnTo>
                  <a:pt x="30" y="16"/>
                </a:lnTo>
                <a:lnTo>
                  <a:pt x="44" y="16"/>
                </a:lnTo>
                <a:lnTo>
                  <a:pt x="64" y="16"/>
                </a:lnTo>
                <a:lnTo>
                  <a:pt x="64" y="0"/>
                </a:lnTo>
                <a:lnTo>
                  <a:pt x="44" y="0"/>
                </a:lnTo>
                <a:lnTo>
                  <a:pt x="30" y="0"/>
                </a:lnTo>
                <a:lnTo>
                  <a:pt x="18" y="0"/>
                </a:lnTo>
                <a:lnTo>
                  <a:pt x="11" y="0"/>
                </a:lnTo>
                <a:lnTo>
                  <a:pt x="5" y="0"/>
                </a:lnTo>
                <a:lnTo>
                  <a:pt x="4" y="0"/>
                </a:lnTo>
                <a:lnTo>
                  <a:pt x="3" y="0"/>
                </a:lnTo>
                <a:lnTo>
                  <a:pt x="3" y="8"/>
                </a:lnTo>
                <a:lnTo>
                  <a:pt x="5" y="8"/>
                </a:lnTo>
                <a:lnTo>
                  <a:pt x="0" y="8"/>
                </a:lnTo>
                <a:lnTo>
                  <a:pt x="0" y="16"/>
                </a:lnTo>
                <a:lnTo>
                  <a:pt x="3" y="16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2" name="Freeform 8"/>
          <p:cNvSpPr>
            <a:spLocks/>
          </p:cNvSpPr>
          <p:nvPr/>
        </p:nvSpPr>
        <p:spPr bwMode="auto">
          <a:xfrm>
            <a:off x="4847530" y="3784600"/>
            <a:ext cx="26988" cy="395288"/>
          </a:xfrm>
          <a:custGeom>
            <a:avLst/>
            <a:gdLst>
              <a:gd name="T0" fmla="*/ 14288 w 17"/>
              <a:gd name="T1" fmla="*/ 7938 h 249"/>
              <a:gd name="T2" fmla="*/ 0 w 17"/>
              <a:gd name="T3" fmla="*/ 3175 h 249"/>
              <a:gd name="T4" fmla="*/ 0 w 17"/>
              <a:gd name="T5" fmla="*/ 15875 h 249"/>
              <a:gd name="T6" fmla="*/ 0 w 17"/>
              <a:gd name="T7" fmla="*/ 50800 h 249"/>
              <a:gd name="T8" fmla="*/ 0 w 17"/>
              <a:gd name="T9" fmla="*/ 98425 h 249"/>
              <a:gd name="T10" fmla="*/ 0 w 17"/>
              <a:gd name="T11" fmla="*/ 160338 h 249"/>
              <a:gd name="T12" fmla="*/ 0 w 17"/>
              <a:gd name="T13" fmla="*/ 223838 h 249"/>
              <a:gd name="T14" fmla="*/ 0 w 17"/>
              <a:gd name="T15" fmla="*/ 290513 h 249"/>
              <a:gd name="T16" fmla="*/ 0 w 17"/>
              <a:gd name="T17" fmla="*/ 347663 h 249"/>
              <a:gd name="T18" fmla="*/ 0 w 17"/>
              <a:gd name="T19" fmla="*/ 393700 h 249"/>
              <a:gd name="T20" fmla="*/ 25400 w 17"/>
              <a:gd name="T21" fmla="*/ 393700 h 249"/>
              <a:gd name="T22" fmla="*/ 25400 w 17"/>
              <a:gd name="T23" fmla="*/ 347663 h 249"/>
              <a:gd name="T24" fmla="*/ 25400 w 17"/>
              <a:gd name="T25" fmla="*/ 290513 h 249"/>
              <a:gd name="T26" fmla="*/ 25400 w 17"/>
              <a:gd name="T27" fmla="*/ 223838 h 249"/>
              <a:gd name="T28" fmla="*/ 25400 w 17"/>
              <a:gd name="T29" fmla="*/ 160338 h 249"/>
              <a:gd name="T30" fmla="*/ 25400 w 17"/>
              <a:gd name="T31" fmla="*/ 98425 h 249"/>
              <a:gd name="T32" fmla="*/ 25400 w 17"/>
              <a:gd name="T33" fmla="*/ 50800 h 249"/>
              <a:gd name="T34" fmla="*/ 25400 w 17"/>
              <a:gd name="T35" fmla="*/ 15875 h 249"/>
              <a:gd name="T36" fmla="*/ 25400 w 17"/>
              <a:gd name="T37" fmla="*/ 3175 h 249"/>
              <a:gd name="T38" fmla="*/ 14288 w 17"/>
              <a:gd name="T39" fmla="*/ 0 h 249"/>
              <a:gd name="T40" fmla="*/ 25400 w 17"/>
              <a:gd name="T41" fmla="*/ 3175 h 249"/>
              <a:gd name="T42" fmla="*/ 25400 w 17"/>
              <a:gd name="T43" fmla="*/ 0 h 249"/>
              <a:gd name="T44" fmla="*/ 14288 w 17"/>
              <a:gd name="T45" fmla="*/ 0 h 249"/>
              <a:gd name="T46" fmla="*/ 14288 w 17"/>
              <a:gd name="T47" fmla="*/ 7938 h 2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"/>
              <a:gd name="T73" fmla="*/ 0 h 249"/>
              <a:gd name="T74" fmla="*/ 17 w 17"/>
              <a:gd name="T75" fmla="*/ 249 h 24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" h="249">
                <a:moveTo>
                  <a:pt x="9" y="5"/>
                </a:moveTo>
                <a:lnTo>
                  <a:pt x="0" y="2"/>
                </a:lnTo>
                <a:lnTo>
                  <a:pt x="0" y="10"/>
                </a:lnTo>
                <a:lnTo>
                  <a:pt x="0" y="32"/>
                </a:lnTo>
                <a:lnTo>
                  <a:pt x="0" y="62"/>
                </a:lnTo>
                <a:lnTo>
                  <a:pt x="0" y="101"/>
                </a:lnTo>
                <a:lnTo>
                  <a:pt x="0" y="141"/>
                </a:lnTo>
                <a:lnTo>
                  <a:pt x="0" y="183"/>
                </a:lnTo>
                <a:lnTo>
                  <a:pt x="0" y="219"/>
                </a:lnTo>
                <a:lnTo>
                  <a:pt x="0" y="248"/>
                </a:lnTo>
                <a:lnTo>
                  <a:pt x="16" y="248"/>
                </a:lnTo>
                <a:lnTo>
                  <a:pt x="16" y="219"/>
                </a:lnTo>
                <a:lnTo>
                  <a:pt x="16" y="183"/>
                </a:lnTo>
                <a:lnTo>
                  <a:pt x="16" y="141"/>
                </a:lnTo>
                <a:lnTo>
                  <a:pt x="16" y="101"/>
                </a:lnTo>
                <a:lnTo>
                  <a:pt x="16" y="62"/>
                </a:lnTo>
                <a:lnTo>
                  <a:pt x="16" y="32"/>
                </a:lnTo>
                <a:lnTo>
                  <a:pt x="16" y="10"/>
                </a:lnTo>
                <a:lnTo>
                  <a:pt x="16" y="2"/>
                </a:lnTo>
                <a:lnTo>
                  <a:pt x="9" y="0"/>
                </a:lnTo>
                <a:lnTo>
                  <a:pt x="16" y="2"/>
                </a:lnTo>
                <a:lnTo>
                  <a:pt x="16" y="0"/>
                </a:lnTo>
                <a:lnTo>
                  <a:pt x="9" y="0"/>
                </a:lnTo>
                <a:lnTo>
                  <a:pt x="9" y="5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3" name="Freeform 9"/>
          <p:cNvSpPr>
            <a:spLocks/>
          </p:cNvSpPr>
          <p:nvPr/>
        </p:nvSpPr>
        <p:spPr bwMode="auto">
          <a:xfrm>
            <a:off x="4671318" y="3784600"/>
            <a:ext cx="182562" cy="26988"/>
          </a:xfrm>
          <a:custGeom>
            <a:avLst/>
            <a:gdLst>
              <a:gd name="T0" fmla="*/ 0 w 115"/>
              <a:gd name="T1" fmla="*/ 25400 h 17"/>
              <a:gd name="T2" fmla="*/ 4762 w 115"/>
              <a:gd name="T3" fmla="*/ 25400 h 17"/>
              <a:gd name="T4" fmla="*/ 22225 w 115"/>
              <a:gd name="T5" fmla="*/ 25400 h 17"/>
              <a:gd name="T6" fmla="*/ 44450 w 115"/>
              <a:gd name="T7" fmla="*/ 25400 h 17"/>
              <a:gd name="T8" fmla="*/ 74612 w 115"/>
              <a:gd name="T9" fmla="*/ 25400 h 17"/>
              <a:gd name="T10" fmla="*/ 104775 w 115"/>
              <a:gd name="T11" fmla="*/ 25400 h 17"/>
              <a:gd name="T12" fmla="*/ 133350 w 115"/>
              <a:gd name="T13" fmla="*/ 25400 h 17"/>
              <a:gd name="T14" fmla="*/ 161925 w 115"/>
              <a:gd name="T15" fmla="*/ 25400 h 17"/>
              <a:gd name="T16" fmla="*/ 180975 w 115"/>
              <a:gd name="T17" fmla="*/ 25400 h 17"/>
              <a:gd name="T18" fmla="*/ 180975 w 115"/>
              <a:gd name="T19" fmla="*/ 0 h 17"/>
              <a:gd name="T20" fmla="*/ 161925 w 115"/>
              <a:gd name="T21" fmla="*/ 0 h 17"/>
              <a:gd name="T22" fmla="*/ 133350 w 115"/>
              <a:gd name="T23" fmla="*/ 0 h 17"/>
              <a:gd name="T24" fmla="*/ 104775 w 115"/>
              <a:gd name="T25" fmla="*/ 0 h 17"/>
              <a:gd name="T26" fmla="*/ 74612 w 115"/>
              <a:gd name="T27" fmla="*/ 0 h 17"/>
              <a:gd name="T28" fmla="*/ 44450 w 115"/>
              <a:gd name="T29" fmla="*/ 0 h 17"/>
              <a:gd name="T30" fmla="*/ 22225 w 115"/>
              <a:gd name="T31" fmla="*/ 0 h 17"/>
              <a:gd name="T32" fmla="*/ 4762 w 115"/>
              <a:gd name="T33" fmla="*/ 0 h 17"/>
              <a:gd name="T34" fmla="*/ 0 w 115"/>
              <a:gd name="T35" fmla="*/ 0 h 17"/>
              <a:gd name="T36" fmla="*/ 0 w 115"/>
              <a:gd name="T37" fmla="*/ 25400 h 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5"/>
              <a:gd name="T58" fmla="*/ 0 h 17"/>
              <a:gd name="T59" fmla="*/ 115 w 115"/>
              <a:gd name="T60" fmla="*/ 17 h 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5" h="17">
                <a:moveTo>
                  <a:pt x="0" y="16"/>
                </a:moveTo>
                <a:lnTo>
                  <a:pt x="3" y="16"/>
                </a:lnTo>
                <a:lnTo>
                  <a:pt x="14" y="16"/>
                </a:lnTo>
                <a:lnTo>
                  <a:pt x="28" y="16"/>
                </a:lnTo>
                <a:lnTo>
                  <a:pt x="47" y="16"/>
                </a:lnTo>
                <a:lnTo>
                  <a:pt x="66" y="16"/>
                </a:lnTo>
                <a:lnTo>
                  <a:pt x="84" y="16"/>
                </a:lnTo>
                <a:lnTo>
                  <a:pt x="102" y="16"/>
                </a:lnTo>
                <a:lnTo>
                  <a:pt x="114" y="16"/>
                </a:lnTo>
                <a:lnTo>
                  <a:pt x="114" y="0"/>
                </a:lnTo>
                <a:lnTo>
                  <a:pt x="102" y="0"/>
                </a:lnTo>
                <a:lnTo>
                  <a:pt x="84" y="0"/>
                </a:lnTo>
                <a:lnTo>
                  <a:pt x="66" y="0"/>
                </a:lnTo>
                <a:lnTo>
                  <a:pt x="47" y="0"/>
                </a:lnTo>
                <a:lnTo>
                  <a:pt x="28" y="0"/>
                </a:lnTo>
                <a:lnTo>
                  <a:pt x="14" y="0"/>
                </a:lnTo>
                <a:lnTo>
                  <a:pt x="3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4" name="Freeform 10"/>
          <p:cNvSpPr>
            <a:spLocks/>
          </p:cNvSpPr>
          <p:nvPr/>
        </p:nvSpPr>
        <p:spPr bwMode="auto">
          <a:xfrm>
            <a:off x="4571305" y="3787775"/>
            <a:ext cx="190500" cy="665163"/>
          </a:xfrm>
          <a:custGeom>
            <a:avLst/>
            <a:gdLst>
              <a:gd name="T0" fmla="*/ 188913 w 120"/>
              <a:gd name="T1" fmla="*/ 663575 h 419"/>
              <a:gd name="T2" fmla="*/ 0 w 120"/>
              <a:gd name="T3" fmla="*/ 390525 h 419"/>
              <a:gd name="T4" fmla="*/ 34925 w 120"/>
              <a:gd name="T5" fmla="*/ 390525 h 419"/>
              <a:gd name="T6" fmla="*/ 58738 w 120"/>
              <a:gd name="T7" fmla="*/ 390525 h 419"/>
              <a:gd name="T8" fmla="*/ 74613 w 120"/>
              <a:gd name="T9" fmla="*/ 390525 h 419"/>
              <a:gd name="T10" fmla="*/ 87313 w 120"/>
              <a:gd name="T11" fmla="*/ 390525 h 419"/>
              <a:gd name="T12" fmla="*/ 93663 w 120"/>
              <a:gd name="T13" fmla="*/ 390525 h 419"/>
              <a:gd name="T14" fmla="*/ 98425 w 120"/>
              <a:gd name="T15" fmla="*/ 390525 h 419"/>
              <a:gd name="T16" fmla="*/ 100013 w 120"/>
              <a:gd name="T17" fmla="*/ 390525 h 419"/>
              <a:gd name="T18" fmla="*/ 100013 w 120"/>
              <a:gd name="T19" fmla="*/ 390525 h 419"/>
              <a:gd name="T20" fmla="*/ 100013 w 120"/>
              <a:gd name="T21" fmla="*/ 344488 h 419"/>
              <a:gd name="T22" fmla="*/ 100013 w 120"/>
              <a:gd name="T23" fmla="*/ 287338 h 419"/>
              <a:gd name="T24" fmla="*/ 100013 w 120"/>
              <a:gd name="T25" fmla="*/ 220663 h 419"/>
              <a:gd name="T26" fmla="*/ 100013 w 120"/>
              <a:gd name="T27" fmla="*/ 157163 h 419"/>
              <a:gd name="T28" fmla="*/ 100013 w 120"/>
              <a:gd name="T29" fmla="*/ 95250 h 419"/>
              <a:gd name="T30" fmla="*/ 100013 w 120"/>
              <a:gd name="T31" fmla="*/ 47625 h 419"/>
              <a:gd name="T32" fmla="*/ 100013 w 120"/>
              <a:gd name="T33" fmla="*/ 12700 h 419"/>
              <a:gd name="T34" fmla="*/ 100013 w 120"/>
              <a:gd name="T35" fmla="*/ 0 h 419"/>
              <a:gd name="T36" fmla="*/ 188913 w 120"/>
              <a:gd name="T37" fmla="*/ 663575 h 4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"/>
              <a:gd name="T58" fmla="*/ 0 h 419"/>
              <a:gd name="T59" fmla="*/ 120 w 120"/>
              <a:gd name="T60" fmla="*/ 419 h 41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" h="419">
                <a:moveTo>
                  <a:pt x="119" y="418"/>
                </a:moveTo>
                <a:lnTo>
                  <a:pt x="0" y="246"/>
                </a:lnTo>
                <a:lnTo>
                  <a:pt x="22" y="246"/>
                </a:lnTo>
                <a:lnTo>
                  <a:pt x="37" y="246"/>
                </a:lnTo>
                <a:lnTo>
                  <a:pt x="47" y="246"/>
                </a:lnTo>
                <a:lnTo>
                  <a:pt x="55" y="246"/>
                </a:lnTo>
                <a:lnTo>
                  <a:pt x="59" y="246"/>
                </a:lnTo>
                <a:lnTo>
                  <a:pt x="62" y="246"/>
                </a:lnTo>
                <a:lnTo>
                  <a:pt x="63" y="246"/>
                </a:lnTo>
                <a:lnTo>
                  <a:pt x="63" y="217"/>
                </a:lnTo>
                <a:lnTo>
                  <a:pt x="63" y="181"/>
                </a:lnTo>
                <a:lnTo>
                  <a:pt x="63" y="139"/>
                </a:lnTo>
                <a:lnTo>
                  <a:pt x="63" y="99"/>
                </a:lnTo>
                <a:lnTo>
                  <a:pt x="63" y="60"/>
                </a:lnTo>
                <a:lnTo>
                  <a:pt x="63" y="30"/>
                </a:lnTo>
                <a:lnTo>
                  <a:pt x="63" y="8"/>
                </a:lnTo>
                <a:lnTo>
                  <a:pt x="63" y="0"/>
                </a:lnTo>
                <a:lnTo>
                  <a:pt x="119" y="41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5" name="Freeform 11"/>
          <p:cNvSpPr>
            <a:spLocks/>
          </p:cNvSpPr>
          <p:nvPr/>
        </p:nvSpPr>
        <p:spPr bwMode="auto">
          <a:xfrm>
            <a:off x="4563368" y="4173538"/>
            <a:ext cx="203200" cy="282575"/>
          </a:xfrm>
          <a:custGeom>
            <a:avLst/>
            <a:gdLst>
              <a:gd name="T0" fmla="*/ 7938 w 128"/>
              <a:gd name="T1" fmla="*/ 0 h 178"/>
              <a:gd name="T2" fmla="*/ 6350 w 128"/>
              <a:gd name="T3" fmla="*/ 6350 h 178"/>
              <a:gd name="T4" fmla="*/ 195263 w 128"/>
              <a:gd name="T5" fmla="*/ 280988 h 178"/>
              <a:gd name="T6" fmla="*/ 201613 w 128"/>
              <a:gd name="T7" fmla="*/ 276225 h 178"/>
              <a:gd name="T8" fmla="*/ 12700 w 128"/>
              <a:gd name="T9" fmla="*/ 3175 h 178"/>
              <a:gd name="T10" fmla="*/ 7938 w 128"/>
              <a:gd name="T11" fmla="*/ 9525 h 178"/>
              <a:gd name="T12" fmla="*/ 7938 w 128"/>
              <a:gd name="T13" fmla="*/ 0 h 178"/>
              <a:gd name="T14" fmla="*/ 0 w 128"/>
              <a:gd name="T15" fmla="*/ 0 h 178"/>
              <a:gd name="T16" fmla="*/ 6350 w 128"/>
              <a:gd name="T17" fmla="*/ 6350 h 178"/>
              <a:gd name="T18" fmla="*/ 7938 w 128"/>
              <a:gd name="T19" fmla="*/ 0 h 17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8"/>
              <a:gd name="T31" fmla="*/ 0 h 178"/>
              <a:gd name="T32" fmla="*/ 128 w 128"/>
              <a:gd name="T33" fmla="*/ 178 h 17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8" h="178">
                <a:moveTo>
                  <a:pt x="5" y="0"/>
                </a:moveTo>
                <a:lnTo>
                  <a:pt x="4" y="4"/>
                </a:lnTo>
                <a:lnTo>
                  <a:pt x="123" y="177"/>
                </a:lnTo>
                <a:lnTo>
                  <a:pt x="127" y="174"/>
                </a:lnTo>
                <a:lnTo>
                  <a:pt x="8" y="2"/>
                </a:lnTo>
                <a:lnTo>
                  <a:pt x="5" y="6"/>
                </a:lnTo>
                <a:lnTo>
                  <a:pt x="5" y="0"/>
                </a:lnTo>
                <a:lnTo>
                  <a:pt x="0" y="0"/>
                </a:lnTo>
                <a:lnTo>
                  <a:pt x="4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6" name="Freeform 12"/>
          <p:cNvSpPr>
            <a:spLocks/>
          </p:cNvSpPr>
          <p:nvPr/>
        </p:nvSpPr>
        <p:spPr bwMode="auto">
          <a:xfrm>
            <a:off x="4571305" y="4173538"/>
            <a:ext cx="106363" cy="26987"/>
          </a:xfrm>
          <a:custGeom>
            <a:avLst/>
            <a:gdLst>
              <a:gd name="T0" fmla="*/ 93663 w 67"/>
              <a:gd name="T1" fmla="*/ 12700 h 17"/>
              <a:gd name="T2" fmla="*/ 100013 w 67"/>
              <a:gd name="T3" fmla="*/ 12700 h 17"/>
              <a:gd name="T4" fmla="*/ 100013 w 67"/>
              <a:gd name="T5" fmla="*/ 0 h 17"/>
              <a:gd name="T6" fmla="*/ 98425 w 67"/>
              <a:gd name="T7" fmla="*/ 0 h 17"/>
              <a:gd name="T8" fmla="*/ 93663 w 67"/>
              <a:gd name="T9" fmla="*/ 0 h 17"/>
              <a:gd name="T10" fmla="*/ 87313 w 67"/>
              <a:gd name="T11" fmla="*/ 0 h 17"/>
              <a:gd name="T12" fmla="*/ 74613 w 67"/>
              <a:gd name="T13" fmla="*/ 0 h 17"/>
              <a:gd name="T14" fmla="*/ 58738 w 67"/>
              <a:gd name="T15" fmla="*/ 0 h 17"/>
              <a:gd name="T16" fmla="*/ 34925 w 67"/>
              <a:gd name="T17" fmla="*/ 0 h 17"/>
              <a:gd name="T18" fmla="*/ 0 w 67"/>
              <a:gd name="T19" fmla="*/ 0 h 17"/>
              <a:gd name="T20" fmla="*/ 0 w 67"/>
              <a:gd name="T21" fmla="*/ 25400 h 17"/>
              <a:gd name="T22" fmla="*/ 34925 w 67"/>
              <a:gd name="T23" fmla="*/ 25400 h 17"/>
              <a:gd name="T24" fmla="*/ 58738 w 67"/>
              <a:gd name="T25" fmla="*/ 25400 h 17"/>
              <a:gd name="T26" fmla="*/ 74613 w 67"/>
              <a:gd name="T27" fmla="*/ 25400 h 17"/>
              <a:gd name="T28" fmla="*/ 87313 w 67"/>
              <a:gd name="T29" fmla="*/ 25400 h 17"/>
              <a:gd name="T30" fmla="*/ 93663 w 67"/>
              <a:gd name="T31" fmla="*/ 25400 h 17"/>
              <a:gd name="T32" fmla="*/ 98425 w 67"/>
              <a:gd name="T33" fmla="*/ 25400 h 17"/>
              <a:gd name="T34" fmla="*/ 100013 w 67"/>
              <a:gd name="T35" fmla="*/ 25400 h 17"/>
              <a:gd name="T36" fmla="*/ 100013 w 67"/>
              <a:gd name="T37" fmla="*/ 12700 h 17"/>
              <a:gd name="T38" fmla="*/ 104775 w 67"/>
              <a:gd name="T39" fmla="*/ 12700 h 17"/>
              <a:gd name="T40" fmla="*/ 100013 w 67"/>
              <a:gd name="T41" fmla="*/ 25400 h 17"/>
              <a:gd name="T42" fmla="*/ 104775 w 67"/>
              <a:gd name="T43" fmla="*/ 25400 h 17"/>
              <a:gd name="T44" fmla="*/ 104775 w 67"/>
              <a:gd name="T45" fmla="*/ 12700 h 17"/>
              <a:gd name="T46" fmla="*/ 93663 w 67"/>
              <a:gd name="T47" fmla="*/ 12700 h 1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7"/>
              <a:gd name="T73" fmla="*/ 0 h 17"/>
              <a:gd name="T74" fmla="*/ 67 w 67"/>
              <a:gd name="T75" fmla="*/ 17 h 1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7" h="17">
                <a:moveTo>
                  <a:pt x="59" y="8"/>
                </a:moveTo>
                <a:lnTo>
                  <a:pt x="63" y="8"/>
                </a:lnTo>
                <a:lnTo>
                  <a:pt x="63" y="0"/>
                </a:lnTo>
                <a:lnTo>
                  <a:pt x="62" y="0"/>
                </a:lnTo>
                <a:lnTo>
                  <a:pt x="59" y="0"/>
                </a:lnTo>
                <a:lnTo>
                  <a:pt x="55" y="0"/>
                </a:lnTo>
                <a:lnTo>
                  <a:pt x="47" y="0"/>
                </a:lnTo>
                <a:lnTo>
                  <a:pt x="37" y="0"/>
                </a:lnTo>
                <a:lnTo>
                  <a:pt x="22" y="0"/>
                </a:lnTo>
                <a:lnTo>
                  <a:pt x="0" y="0"/>
                </a:lnTo>
                <a:lnTo>
                  <a:pt x="0" y="16"/>
                </a:lnTo>
                <a:lnTo>
                  <a:pt x="22" y="16"/>
                </a:lnTo>
                <a:lnTo>
                  <a:pt x="37" y="16"/>
                </a:lnTo>
                <a:lnTo>
                  <a:pt x="47" y="16"/>
                </a:lnTo>
                <a:lnTo>
                  <a:pt x="55" y="16"/>
                </a:lnTo>
                <a:lnTo>
                  <a:pt x="59" y="16"/>
                </a:lnTo>
                <a:lnTo>
                  <a:pt x="62" y="16"/>
                </a:lnTo>
                <a:lnTo>
                  <a:pt x="63" y="16"/>
                </a:lnTo>
                <a:lnTo>
                  <a:pt x="63" y="8"/>
                </a:lnTo>
                <a:lnTo>
                  <a:pt x="66" y="8"/>
                </a:lnTo>
                <a:lnTo>
                  <a:pt x="63" y="16"/>
                </a:lnTo>
                <a:lnTo>
                  <a:pt x="66" y="16"/>
                </a:lnTo>
                <a:lnTo>
                  <a:pt x="66" y="8"/>
                </a:lnTo>
                <a:lnTo>
                  <a:pt x="59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7" name="Freeform 13"/>
          <p:cNvSpPr>
            <a:spLocks/>
          </p:cNvSpPr>
          <p:nvPr/>
        </p:nvSpPr>
        <p:spPr bwMode="auto">
          <a:xfrm>
            <a:off x="4664968" y="3787775"/>
            <a:ext cx="26987" cy="392113"/>
          </a:xfrm>
          <a:custGeom>
            <a:avLst/>
            <a:gdLst>
              <a:gd name="T0" fmla="*/ 0 w 17"/>
              <a:gd name="T1" fmla="*/ 0 h 247"/>
              <a:gd name="T2" fmla="*/ 0 w 17"/>
              <a:gd name="T3" fmla="*/ 12700 h 247"/>
              <a:gd name="T4" fmla="*/ 0 w 17"/>
              <a:gd name="T5" fmla="*/ 47625 h 247"/>
              <a:gd name="T6" fmla="*/ 0 w 17"/>
              <a:gd name="T7" fmla="*/ 95250 h 247"/>
              <a:gd name="T8" fmla="*/ 0 w 17"/>
              <a:gd name="T9" fmla="*/ 157163 h 247"/>
              <a:gd name="T10" fmla="*/ 0 w 17"/>
              <a:gd name="T11" fmla="*/ 220663 h 247"/>
              <a:gd name="T12" fmla="*/ 0 w 17"/>
              <a:gd name="T13" fmla="*/ 287338 h 247"/>
              <a:gd name="T14" fmla="*/ 0 w 17"/>
              <a:gd name="T15" fmla="*/ 344488 h 247"/>
              <a:gd name="T16" fmla="*/ 0 w 17"/>
              <a:gd name="T17" fmla="*/ 390525 h 247"/>
              <a:gd name="T18" fmla="*/ 25400 w 17"/>
              <a:gd name="T19" fmla="*/ 390525 h 247"/>
              <a:gd name="T20" fmla="*/ 25400 w 17"/>
              <a:gd name="T21" fmla="*/ 344488 h 247"/>
              <a:gd name="T22" fmla="*/ 25400 w 17"/>
              <a:gd name="T23" fmla="*/ 287338 h 247"/>
              <a:gd name="T24" fmla="*/ 25400 w 17"/>
              <a:gd name="T25" fmla="*/ 220663 h 247"/>
              <a:gd name="T26" fmla="*/ 25400 w 17"/>
              <a:gd name="T27" fmla="*/ 157163 h 247"/>
              <a:gd name="T28" fmla="*/ 25400 w 17"/>
              <a:gd name="T29" fmla="*/ 95250 h 247"/>
              <a:gd name="T30" fmla="*/ 25400 w 17"/>
              <a:gd name="T31" fmla="*/ 47625 h 247"/>
              <a:gd name="T32" fmla="*/ 25400 w 17"/>
              <a:gd name="T33" fmla="*/ 12700 h 247"/>
              <a:gd name="T34" fmla="*/ 25400 w 17"/>
              <a:gd name="T35" fmla="*/ 0 h 247"/>
              <a:gd name="T36" fmla="*/ 0 w 17"/>
              <a:gd name="T37" fmla="*/ 0 h 24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247"/>
              <a:gd name="T59" fmla="*/ 17 w 17"/>
              <a:gd name="T60" fmla="*/ 247 h 24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247">
                <a:moveTo>
                  <a:pt x="0" y="0"/>
                </a:moveTo>
                <a:lnTo>
                  <a:pt x="0" y="8"/>
                </a:lnTo>
                <a:lnTo>
                  <a:pt x="0" y="30"/>
                </a:lnTo>
                <a:lnTo>
                  <a:pt x="0" y="60"/>
                </a:lnTo>
                <a:lnTo>
                  <a:pt x="0" y="99"/>
                </a:lnTo>
                <a:lnTo>
                  <a:pt x="0" y="139"/>
                </a:lnTo>
                <a:lnTo>
                  <a:pt x="0" y="181"/>
                </a:lnTo>
                <a:lnTo>
                  <a:pt x="0" y="217"/>
                </a:lnTo>
                <a:lnTo>
                  <a:pt x="0" y="246"/>
                </a:lnTo>
                <a:lnTo>
                  <a:pt x="16" y="246"/>
                </a:lnTo>
                <a:lnTo>
                  <a:pt x="16" y="217"/>
                </a:lnTo>
                <a:lnTo>
                  <a:pt x="16" y="181"/>
                </a:lnTo>
                <a:lnTo>
                  <a:pt x="16" y="139"/>
                </a:lnTo>
                <a:lnTo>
                  <a:pt x="16" y="99"/>
                </a:lnTo>
                <a:lnTo>
                  <a:pt x="16" y="60"/>
                </a:lnTo>
                <a:lnTo>
                  <a:pt x="16" y="30"/>
                </a:lnTo>
                <a:lnTo>
                  <a:pt x="16" y="8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8" name="Freeform 14"/>
          <p:cNvSpPr>
            <a:spLocks/>
          </p:cNvSpPr>
          <p:nvPr/>
        </p:nvSpPr>
        <p:spPr bwMode="auto">
          <a:xfrm>
            <a:off x="4644330" y="3800475"/>
            <a:ext cx="280988" cy="665163"/>
          </a:xfrm>
          <a:custGeom>
            <a:avLst/>
            <a:gdLst>
              <a:gd name="T0" fmla="*/ 90488 w 177"/>
              <a:gd name="T1" fmla="*/ 663575 h 419"/>
              <a:gd name="T2" fmla="*/ 279400 w 177"/>
              <a:gd name="T3" fmla="*/ 390525 h 419"/>
              <a:gd name="T4" fmla="*/ 247650 w 177"/>
              <a:gd name="T5" fmla="*/ 390525 h 419"/>
              <a:gd name="T6" fmla="*/ 222250 w 177"/>
              <a:gd name="T7" fmla="*/ 390525 h 419"/>
              <a:gd name="T8" fmla="*/ 204788 w 177"/>
              <a:gd name="T9" fmla="*/ 390525 h 419"/>
              <a:gd name="T10" fmla="*/ 192088 w 177"/>
              <a:gd name="T11" fmla="*/ 390525 h 419"/>
              <a:gd name="T12" fmla="*/ 185738 w 177"/>
              <a:gd name="T13" fmla="*/ 390525 h 419"/>
              <a:gd name="T14" fmla="*/ 182563 w 177"/>
              <a:gd name="T15" fmla="*/ 390525 h 419"/>
              <a:gd name="T16" fmla="*/ 182563 w 177"/>
              <a:gd name="T17" fmla="*/ 390525 h 419"/>
              <a:gd name="T18" fmla="*/ 179388 w 177"/>
              <a:gd name="T19" fmla="*/ 390525 h 419"/>
              <a:gd name="T20" fmla="*/ 179388 w 177"/>
              <a:gd name="T21" fmla="*/ 344488 h 419"/>
              <a:gd name="T22" fmla="*/ 179388 w 177"/>
              <a:gd name="T23" fmla="*/ 287338 h 419"/>
              <a:gd name="T24" fmla="*/ 179388 w 177"/>
              <a:gd name="T25" fmla="*/ 223838 h 419"/>
              <a:gd name="T26" fmla="*/ 179388 w 177"/>
              <a:gd name="T27" fmla="*/ 157163 h 419"/>
              <a:gd name="T28" fmla="*/ 179388 w 177"/>
              <a:gd name="T29" fmla="*/ 98425 h 419"/>
              <a:gd name="T30" fmla="*/ 179388 w 177"/>
              <a:gd name="T31" fmla="*/ 47625 h 419"/>
              <a:gd name="T32" fmla="*/ 179388 w 177"/>
              <a:gd name="T33" fmla="*/ 12700 h 419"/>
              <a:gd name="T34" fmla="*/ 179388 w 177"/>
              <a:gd name="T35" fmla="*/ 0 h 419"/>
              <a:gd name="T36" fmla="*/ 160338 w 177"/>
              <a:gd name="T37" fmla="*/ 0 h 419"/>
              <a:gd name="T38" fmla="*/ 134938 w 177"/>
              <a:gd name="T39" fmla="*/ 0 h 419"/>
              <a:gd name="T40" fmla="*/ 106363 w 177"/>
              <a:gd name="T41" fmla="*/ 0 h 419"/>
              <a:gd name="T42" fmla="*/ 74613 w 177"/>
              <a:gd name="T43" fmla="*/ 0 h 419"/>
              <a:gd name="T44" fmla="*/ 46038 w 177"/>
              <a:gd name="T45" fmla="*/ 0 h 419"/>
              <a:gd name="T46" fmla="*/ 23813 w 177"/>
              <a:gd name="T47" fmla="*/ 0 h 419"/>
              <a:gd name="T48" fmla="*/ 6350 w 177"/>
              <a:gd name="T49" fmla="*/ 0 h 419"/>
              <a:gd name="T50" fmla="*/ 0 w 177"/>
              <a:gd name="T51" fmla="*/ 0 h 419"/>
              <a:gd name="T52" fmla="*/ 90488 w 177"/>
              <a:gd name="T53" fmla="*/ 663575 h 4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77"/>
              <a:gd name="T82" fmla="*/ 0 h 419"/>
              <a:gd name="T83" fmla="*/ 177 w 177"/>
              <a:gd name="T84" fmla="*/ 419 h 41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77" h="419">
                <a:moveTo>
                  <a:pt x="57" y="418"/>
                </a:moveTo>
                <a:lnTo>
                  <a:pt x="176" y="246"/>
                </a:lnTo>
                <a:lnTo>
                  <a:pt x="156" y="246"/>
                </a:lnTo>
                <a:lnTo>
                  <a:pt x="140" y="246"/>
                </a:lnTo>
                <a:lnTo>
                  <a:pt x="129" y="246"/>
                </a:lnTo>
                <a:lnTo>
                  <a:pt x="121" y="246"/>
                </a:lnTo>
                <a:lnTo>
                  <a:pt x="117" y="246"/>
                </a:lnTo>
                <a:lnTo>
                  <a:pt x="115" y="246"/>
                </a:lnTo>
                <a:lnTo>
                  <a:pt x="113" y="246"/>
                </a:lnTo>
                <a:lnTo>
                  <a:pt x="113" y="217"/>
                </a:lnTo>
                <a:lnTo>
                  <a:pt x="113" y="181"/>
                </a:lnTo>
                <a:lnTo>
                  <a:pt x="113" y="141"/>
                </a:lnTo>
                <a:lnTo>
                  <a:pt x="113" y="99"/>
                </a:lnTo>
                <a:lnTo>
                  <a:pt x="113" y="62"/>
                </a:lnTo>
                <a:lnTo>
                  <a:pt x="113" y="30"/>
                </a:lnTo>
                <a:lnTo>
                  <a:pt x="113" y="8"/>
                </a:lnTo>
                <a:lnTo>
                  <a:pt x="113" y="0"/>
                </a:lnTo>
                <a:lnTo>
                  <a:pt x="101" y="0"/>
                </a:lnTo>
                <a:lnTo>
                  <a:pt x="85" y="0"/>
                </a:lnTo>
                <a:lnTo>
                  <a:pt x="67" y="0"/>
                </a:lnTo>
                <a:lnTo>
                  <a:pt x="47" y="0"/>
                </a:lnTo>
                <a:lnTo>
                  <a:pt x="29" y="0"/>
                </a:lnTo>
                <a:lnTo>
                  <a:pt x="15" y="0"/>
                </a:lnTo>
                <a:lnTo>
                  <a:pt x="4" y="0"/>
                </a:lnTo>
                <a:lnTo>
                  <a:pt x="0" y="0"/>
                </a:lnTo>
                <a:lnTo>
                  <a:pt x="57" y="41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4731643" y="4186238"/>
            <a:ext cx="203200" cy="284162"/>
          </a:xfrm>
          <a:custGeom>
            <a:avLst/>
            <a:gdLst>
              <a:gd name="T0" fmla="*/ 192088 w 128"/>
              <a:gd name="T1" fmla="*/ 9525 h 179"/>
              <a:gd name="T2" fmla="*/ 188913 w 128"/>
              <a:gd name="T3" fmla="*/ 3175 h 179"/>
              <a:gd name="T4" fmla="*/ 0 w 128"/>
              <a:gd name="T5" fmla="*/ 276225 h 179"/>
              <a:gd name="T6" fmla="*/ 7938 w 128"/>
              <a:gd name="T7" fmla="*/ 282575 h 179"/>
              <a:gd name="T8" fmla="*/ 196850 w 128"/>
              <a:gd name="T9" fmla="*/ 6350 h 179"/>
              <a:gd name="T10" fmla="*/ 192088 w 128"/>
              <a:gd name="T11" fmla="*/ 0 h 179"/>
              <a:gd name="T12" fmla="*/ 196850 w 128"/>
              <a:gd name="T13" fmla="*/ 6350 h 179"/>
              <a:gd name="T14" fmla="*/ 201613 w 128"/>
              <a:gd name="T15" fmla="*/ 0 h 179"/>
              <a:gd name="T16" fmla="*/ 192088 w 128"/>
              <a:gd name="T17" fmla="*/ 0 h 179"/>
              <a:gd name="T18" fmla="*/ 192088 w 128"/>
              <a:gd name="T19" fmla="*/ 9525 h 1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8"/>
              <a:gd name="T31" fmla="*/ 0 h 179"/>
              <a:gd name="T32" fmla="*/ 128 w 128"/>
              <a:gd name="T33" fmla="*/ 179 h 17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8" h="179">
                <a:moveTo>
                  <a:pt x="121" y="6"/>
                </a:moveTo>
                <a:lnTo>
                  <a:pt x="119" y="2"/>
                </a:lnTo>
                <a:lnTo>
                  <a:pt x="0" y="174"/>
                </a:lnTo>
                <a:lnTo>
                  <a:pt x="5" y="178"/>
                </a:lnTo>
                <a:lnTo>
                  <a:pt x="124" y="4"/>
                </a:lnTo>
                <a:lnTo>
                  <a:pt x="121" y="0"/>
                </a:lnTo>
                <a:lnTo>
                  <a:pt x="124" y="4"/>
                </a:lnTo>
                <a:lnTo>
                  <a:pt x="127" y="0"/>
                </a:lnTo>
                <a:lnTo>
                  <a:pt x="121" y="0"/>
                </a:lnTo>
                <a:lnTo>
                  <a:pt x="121" y="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0" name="Freeform 16"/>
          <p:cNvSpPr>
            <a:spLocks/>
          </p:cNvSpPr>
          <p:nvPr/>
        </p:nvSpPr>
        <p:spPr bwMode="auto">
          <a:xfrm>
            <a:off x="4820543" y="4186238"/>
            <a:ext cx="104775" cy="26987"/>
          </a:xfrm>
          <a:custGeom>
            <a:avLst/>
            <a:gdLst>
              <a:gd name="T0" fmla="*/ 0 w 66"/>
              <a:gd name="T1" fmla="*/ 12700 h 17"/>
              <a:gd name="T2" fmla="*/ 3175 w 66"/>
              <a:gd name="T3" fmla="*/ 12700 h 17"/>
              <a:gd name="T4" fmla="*/ 6350 w 66"/>
              <a:gd name="T5" fmla="*/ 25400 h 17"/>
              <a:gd name="T6" fmla="*/ 9525 w 66"/>
              <a:gd name="T7" fmla="*/ 25400 h 17"/>
              <a:gd name="T8" fmla="*/ 15875 w 66"/>
              <a:gd name="T9" fmla="*/ 25400 h 17"/>
              <a:gd name="T10" fmla="*/ 28575 w 66"/>
              <a:gd name="T11" fmla="*/ 25400 h 17"/>
              <a:gd name="T12" fmla="*/ 46038 w 66"/>
              <a:gd name="T13" fmla="*/ 25400 h 17"/>
              <a:gd name="T14" fmla="*/ 71438 w 66"/>
              <a:gd name="T15" fmla="*/ 25400 h 17"/>
              <a:gd name="T16" fmla="*/ 103188 w 66"/>
              <a:gd name="T17" fmla="*/ 25400 h 17"/>
              <a:gd name="T18" fmla="*/ 103188 w 66"/>
              <a:gd name="T19" fmla="*/ 0 h 17"/>
              <a:gd name="T20" fmla="*/ 71438 w 66"/>
              <a:gd name="T21" fmla="*/ 0 h 17"/>
              <a:gd name="T22" fmla="*/ 46038 w 66"/>
              <a:gd name="T23" fmla="*/ 0 h 17"/>
              <a:gd name="T24" fmla="*/ 28575 w 66"/>
              <a:gd name="T25" fmla="*/ 0 h 17"/>
              <a:gd name="T26" fmla="*/ 15875 w 66"/>
              <a:gd name="T27" fmla="*/ 0 h 17"/>
              <a:gd name="T28" fmla="*/ 9525 w 66"/>
              <a:gd name="T29" fmla="*/ 0 h 17"/>
              <a:gd name="T30" fmla="*/ 6350 w 66"/>
              <a:gd name="T31" fmla="*/ 0 h 17"/>
              <a:gd name="T32" fmla="*/ 3175 w 66"/>
              <a:gd name="T33" fmla="*/ 12700 h 17"/>
              <a:gd name="T34" fmla="*/ 9525 w 66"/>
              <a:gd name="T35" fmla="*/ 12700 h 17"/>
              <a:gd name="T36" fmla="*/ 0 w 66"/>
              <a:gd name="T37" fmla="*/ 12700 h 17"/>
              <a:gd name="T38" fmla="*/ 0 w 66"/>
              <a:gd name="T39" fmla="*/ 25400 h 17"/>
              <a:gd name="T40" fmla="*/ 3175 w 66"/>
              <a:gd name="T41" fmla="*/ 25400 h 17"/>
              <a:gd name="T42" fmla="*/ 0 w 66"/>
              <a:gd name="T43" fmla="*/ 12700 h 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66"/>
              <a:gd name="T67" fmla="*/ 0 h 17"/>
              <a:gd name="T68" fmla="*/ 66 w 66"/>
              <a:gd name="T69" fmla="*/ 17 h 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66" h="17">
                <a:moveTo>
                  <a:pt x="0" y="8"/>
                </a:moveTo>
                <a:lnTo>
                  <a:pt x="2" y="8"/>
                </a:lnTo>
                <a:lnTo>
                  <a:pt x="4" y="16"/>
                </a:lnTo>
                <a:lnTo>
                  <a:pt x="6" y="16"/>
                </a:lnTo>
                <a:lnTo>
                  <a:pt x="10" y="16"/>
                </a:lnTo>
                <a:lnTo>
                  <a:pt x="18" y="16"/>
                </a:lnTo>
                <a:lnTo>
                  <a:pt x="29" y="16"/>
                </a:lnTo>
                <a:lnTo>
                  <a:pt x="45" y="16"/>
                </a:lnTo>
                <a:lnTo>
                  <a:pt x="65" y="16"/>
                </a:lnTo>
                <a:lnTo>
                  <a:pt x="65" y="0"/>
                </a:lnTo>
                <a:lnTo>
                  <a:pt x="45" y="0"/>
                </a:lnTo>
                <a:lnTo>
                  <a:pt x="29" y="0"/>
                </a:lnTo>
                <a:lnTo>
                  <a:pt x="18" y="0"/>
                </a:lnTo>
                <a:lnTo>
                  <a:pt x="10" y="0"/>
                </a:lnTo>
                <a:lnTo>
                  <a:pt x="6" y="0"/>
                </a:lnTo>
                <a:lnTo>
                  <a:pt x="4" y="0"/>
                </a:lnTo>
                <a:lnTo>
                  <a:pt x="2" y="8"/>
                </a:lnTo>
                <a:lnTo>
                  <a:pt x="6" y="8"/>
                </a:lnTo>
                <a:lnTo>
                  <a:pt x="0" y="8"/>
                </a:lnTo>
                <a:lnTo>
                  <a:pt x="0" y="16"/>
                </a:lnTo>
                <a:lnTo>
                  <a:pt x="2" y="16"/>
                </a:lnTo>
                <a:lnTo>
                  <a:pt x="0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1" name="Freeform 17"/>
          <p:cNvSpPr>
            <a:spLocks/>
          </p:cNvSpPr>
          <p:nvPr/>
        </p:nvSpPr>
        <p:spPr bwMode="auto">
          <a:xfrm>
            <a:off x="4820543" y="3797300"/>
            <a:ext cx="26987" cy="395288"/>
          </a:xfrm>
          <a:custGeom>
            <a:avLst/>
            <a:gdLst>
              <a:gd name="T0" fmla="*/ 7937 w 17"/>
              <a:gd name="T1" fmla="*/ 7938 h 249"/>
              <a:gd name="T2" fmla="*/ 0 w 17"/>
              <a:gd name="T3" fmla="*/ 3175 h 249"/>
              <a:gd name="T4" fmla="*/ 0 w 17"/>
              <a:gd name="T5" fmla="*/ 15875 h 249"/>
              <a:gd name="T6" fmla="*/ 0 w 17"/>
              <a:gd name="T7" fmla="*/ 50800 h 249"/>
              <a:gd name="T8" fmla="*/ 0 w 17"/>
              <a:gd name="T9" fmla="*/ 101600 h 249"/>
              <a:gd name="T10" fmla="*/ 0 w 17"/>
              <a:gd name="T11" fmla="*/ 160338 h 249"/>
              <a:gd name="T12" fmla="*/ 0 w 17"/>
              <a:gd name="T13" fmla="*/ 227013 h 249"/>
              <a:gd name="T14" fmla="*/ 0 w 17"/>
              <a:gd name="T15" fmla="*/ 290513 h 249"/>
              <a:gd name="T16" fmla="*/ 0 w 17"/>
              <a:gd name="T17" fmla="*/ 347663 h 249"/>
              <a:gd name="T18" fmla="*/ 0 w 17"/>
              <a:gd name="T19" fmla="*/ 393700 h 249"/>
              <a:gd name="T20" fmla="*/ 25400 w 17"/>
              <a:gd name="T21" fmla="*/ 393700 h 249"/>
              <a:gd name="T22" fmla="*/ 25400 w 17"/>
              <a:gd name="T23" fmla="*/ 347663 h 249"/>
              <a:gd name="T24" fmla="*/ 25400 w 17"/>
              <a:gd name="T25" fmla="*/ 290513 h 249"/>
              <a:gd name="T26" fmla="*/ 25400 w 17"/>
              <a:gd name="T27" fmla="*/ 227013 h 249"/>
              <a:gd name="T28" fmla="*/ 25400 w 17"/>
              <a:gd name="T29" fmla="*/ 160338 h 249"/>
              <a:gd name="T30" fmla="*/ 25400 w 17"/>
              <a:gd name="T31" fmla="*/ 101600 h 249"/>
              <a:gd name="T32" fmla="*/ 25400 w 17"/>
              <a:gd name="T33" fmla="*/ 50800 h 249"/>
              <a:gd name="T34" fmla="*/ 25400 w 17"/>
              <a:gd name="T35" fmla="*/ 15875 h 249"/>
              <a:gd name="T36" fmla="*/ 25400 w 17"/>
              <a:gd name="T37" fmla="*/ 3175 h 249"/>
              <a:gd name="T38" fmla="*/ 7937 w 17"/>
              <a:gd name="T39" fmla="*/ 0 h 249"/>
              <a:gd name="T40" fmla="*/ 25400 w 17"/>
              <a:gd name="T41" fmla="*/ 3175 h 249"/>
              <a:gd name="T42" fmla="*/ 25400 w 17"/>
              <a:gd name="T43" fmla="*/ 0 h 249"/>
              <a:gd name="T44" fmla="*/ 7937 w 17"/>
              <a:gd name="T45" fmla="*/ 0 h 249"/>
              <a:gd name="T46" fmla="*/ 7937 w 17"/>
              <a:gd name="T47" fmla="*/ 7938 h 2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"/>
              <a:gd name="T73" fmla="*/ 0 h 249"/>
              <a:gd name="T74" fmla="*/ 17 w 17"/>
              <a:gd name="T75" fmla="*/ 249 h 24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" h="249">
                <a:moveTo>
                  <a:pt x="5" y="5"/>
                </a:moveTo>
                <a:lnTo>
                  <a:pt x="0" y="2"/>
                </a:lnTo>
                <a:lnTo>
                  <a:pt x="0" y="10"/>
                </a:lnTo>
                <a:lnTo>
                  <a:pt x="0" y="32"/>
                </a:lnTo>
                <a:lnTo>
                  <a:pt x="0" y="64"/>
                </a:lnTo>
                <a:lnTo>
                  <a:pt x="0" y="101"/>
                </a:lnTo>
                <a:lnTo>
                  <a:pt x="0" y="143"/>
                </a:lnTo>
                <a:lnTo>
                  <a:pt x="0" y="183"/>
                </a:lnTo>
                <a:lnTo>
                  <a:pt x="0" y="219"/>
                </a:lnTo>
                <a:lnTo>
                  <a:pt x="0" y="248"/>
                </a:lnTo>
                <a:lnTo>
                  <a:pt x="16" y="248"/>
                </a:lnTo>
                <a:lnTo>
                  <a:pt x="16" y="219"/>
                </a:lnTo>
                <a:lnTo>
                  <a:pt x="16" y="183"/>
                </a:lnTo>
                <a:lnTo>
                  <a:pt x="16" y="143"/>
                </a:lnTo>
                <a:lnTo>
                  <a:pt x="16" y="101"/>
                </a:lnTo>
                <a:lnTo>
                  <a:pt x="16" y="64"/>
                </a:lnTo>
                <a:lnTo>
                  <a:pt x="16" y="32"/>
                </a:lnTo>
                <a:lnTo>
                  <a:pt x="16" y="10"/>
                </a:lnTo>
                <a:lnTo>
                  <a:pt x="16" y="2"/>
                </a:lnTo>
                <a:lnTo>
                  <a:pt x="5" y="0"/>
                </a:lnTo>
                <a:lnTo>
                  <a:pt x="16" y="2"/>
                </a:lnTo>
                <a:lnTo>
                  <a:pt x="16" y="0"/>
                </a:lnTo>
                <a:lnTo>
                  <a:pt x="5" y="0"/>
                </a:lnTo>
                <a:lnTo>
                  <a:pt x="5" y="5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2" name="Freeform 18"/>
          <p:cNvSpPr>
            <a:spLocks/>
          </p:cNvSpPr>
          <p:nvPr/>
        </p:nvSpPr>
        <p:spPr bwMode="auto">
          <a:xfrm>
            <a:off x="4644330" y="3797300"/>
            <a:ext cx="180975" cy="26988"/>
          </a:xfrm>
          <a:custGeom>
            <a:avLst/>
            <a:gdLst>
              <a:gd name="T0" fmla="*/ 0 w 114"/>
              <a:gd name="T1" fmla="*/ 25400 h 17"/>
              <a:gd name="T2" fmla="*/ 6350 w 114"/>
              <a:gd name="T3" fmla="*/ 25400 h 17"/>
              <a:gd name="T4" fmla="*/ 23813 w 114"/>
              <a:gd name="T5" fmla="*/ 25400 h 17"/>
              <a:gd name="T6" fmla="*/ 46038 w 114"/>
              <a:gd name="T7" fmla="*/ 25400 h 17"/>
              <a:gd name="T8" fmla="*/ 74613 w 114"/>
              <a:gd name="T9" fmla="*/ 25400 h 17"/>
              <a:gd name="T10" fmla="*/ 106363 w 114"/>
              <a:gd name="T11" fmla="*/ 25400 h 17"/>
              <a:gd name="T12" fmla="*/ 134938 w 114"/>
              <a:gd name="T13" fmla="*/ 25400 h 17"/>
              <a:gd name="T14" fmla="*/ 160338 w 114"/>
              <a:gd name="T15" fmla="*/ 25400 h 17"/>
              <a:gd name="T16" fmla="*/ 179388 w 114"/>
              <a:gd name="T17" fmla="*/ 25400 h 17"/>
              <a:gd name="T18" fmla="*/ 179388 w 114"/>
              <a:gd name="T19" fmla="*/ 0 h 17"/>
              <a:gd name="T20" fmla="*/ 160338 w 114"/>
              <a:gd name="T21" fmla="*/ 0 h 17"/>
              <a:gd name="T22" fmla="*/ 134938 w 114"/>
              <a:gd name="T23" fmla="*/ 0 h 17"/>
              <a:gd name="T24" fmla="*/ 106363 w 114"/>
              <a:gd name="T25" fmla="*/ 0 h 17"/>
              <a:gd name="T26" fmla="*/ 74613 w 114"/>
              <a:gd name="T27" fmla="*/ 0 h 17"/>
              <a:gd name="T28" fmla="*/ 46038 w 114"/>
              <a:gd name="T29" fmla="*/ 0 h 17"/>
              <a:gd name="T30" fmla="*/ 23813 w 114"/>
              <a:gd name="T31" fmla="*/ 0 h 17"/>
              <a:gd name="T32" fmla="*/ 6350 w 114"/>
              <a:gd name="T33" fmla="*/ 0 h 17"/>
              <a:gd name="T34" fmla="*/ 0 w 114"/>
              <a:gd name="T35" fmla="*/ 0 h 17"/>
              <a:gd name="T36" fmla="*/ 0 w 114"/>
              <a:gd name="T37" fmla="*/ 25400 h 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14"/>
              <a:gd name="T58" fmla="*/ 0 h 17"/>
              <a:gd name="T59" fmla="*/ 114 w 114"/>
              <a:gd name="T60" fmla="*/ 17 h 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14" h="17">
                <a:moveTo>
                  <a:pt x="0" y="16"/>
                </a:moveTo>
                <a:lnTo>
                  <a:pt x="4" y="16"/>
                </a:lnTo>
                <a:lnTo>
                  <a:pt x="15" y="16"/>
                </a:lnTo>
                <a:lnTo>
                  <a:pt x="29" y="16"/>
                </a:lnTo>
                <a:lnTo>
                  <a:pt x="47" y="16"/>
                </a:lnTo>
                <a:lnTo>
                  <a:pt x="67" y="16"/>
                </a:lnTo>
                <a:lnTo>
                  <a:pt x="85" y="16"/>
                </a:lnTo>
                <a:lnTo>
                  <a:pt x="101" y="16"/>
                </a:lnTo>
                <a:lnTo>
                  <a:pt x="113" y="16"/>
                </a:lnTo>
                <a:lnTo>
                  <a:pt x="113" y="0"/>
                </a:lnTo>
                <a:lnTo>
                  <a:pt x="101" y="0"/>
                </a:lnTo>
                <a:lnTo>
                  <a:pt x="85" y="0"/>
                </a:lnTo>
                <a:lnTo>
                  <a:pt x="67" y="0"/>
                </a:lnTo>
                <a:lnTo>
                  <a:pt x="47" y="0"/>
                </a:lnTo>
                <a:lnTo>
                  <a:pt x="29" y="0"/>
                </a:lnTo>
                <a:lnTo>
                  <a:pt x="15" y="0"/>
                </a:lnTo>
                <a:lnTo>
                  <a:pt x="4" y="0"/>
                </a:lnTo>
                <a:lnTo>
                  <a:pt x="0" y="0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3" name="Freeform 19"/>
          <p:cNvSpPr>
            <a:spLocks/>
          </p:cNvSpPr>
          <p:nvPr/>
        </p:nvSpPr>
        <p:spPr bwMode="auto">
          <a:xfrm>
            <a:off x="4545905" y="3800475"/>
            <a:ext cx="190500" cy="665163"/>
          </a:xfrm>
          <a:custGeom>
            <a:avLst/>
            <a:gdLst>
              <a:gd name="T0" fmla="*/ 188913 w 120"/>
              <a:gd name="T1" fmla="*/ 663575 h 419"/>
              <a:gd name="T2" fmla="*/ 0 w 120"/>
              <a:gd name="T3" fmla="*/ 390525 h 419"/>
              <a:gd name="T4" fmla="*/ 31750 w 120"/>
              <a:gd name="T5" fmla="*/ 390525 h 419"/>
              <a:gd name="T6" fmla="*/ 58738 w 120"/>
              <a:gd name="T7" fmla="*/ 390525 h 419"/>
              <a:gd name="T8" fmla="*/ 74613 w 120"/>
              <a:gd name="T9" fmla="*/ 390525 h 419"/>
              <a:gd name="T10" fmla="*/ 85725 w 120"/>
              <a:gd name="T11" fmla="*/ 390525 h 419"/>
              <a:gd name="T12" fmla="*/ 93663 w 120"/>
              <a:gd name="T13" fmla="*/ 390525 h 419"/>
              <a:gd name="T14" fmla="*/ 96838 w 120"/>
              <a:gd name="T15" fmla="*/ 390525 h 419"/>
              <a:gd name="T16" fmla="*/ 98425 w 120"/>
              <a:gd name="T17" fmla="*/ 390525 h 419"/>
              <a:gd name="T18" fmla="*/ 98425 w 120"/>
              <a:gd name="T19" fmla="*/ 390525 h 419"/>
              <a:gd name="T20" fmla="*/ 98425 w 120"/>
              <a:gd name="T21" fmla="*/ 344488 h 419"/>
              <a:gd name="T22" fmla="*/ 98425 w 120"/>
              <a:gd name="T23" fmla="*/ 287338 h 419"/>
              <a:gd name="T24" fmla="*/ 98425 w 120"/>
              <a:gd name="T25" fmla="*/ 223838 h 419"/>
              <a:gd name="T26" fmla="*/ 98425 w 120"/>
              <a:gd name="T27" fmla="*/ 157163 h 419"/>
              <a:gd name="T28" fmla="*/ 98425 w 120"/>
              <a:gd name="T29" fmla="*/ 98425 h 419"/>
              <a:gd name="T30" fmla="*/ 98425 w 120"/>
              <a:gd name="T31" fmla="*/ 47625 h 419"/>
              <a:gd name="T32" fmla="*/ 98425 w 120"/>
              <a:gd name="T33" fmla="*/ 12700 h 419"/>
              <a:gd name="T34" fmla="*/ 98425 w 120"/>
              <a:gd name="T35" fmla="*/ 0 h 419"/>
              <a:gd name="T36" fmla="*/ 188913 w 120"/>
              <a:gd name="T37" fmla="*/ 663575 h 41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0"/>
              <a:gd name="T58" fmla="*/ 0 h 419"/>
              <a:gd name="T59" fmla="*/ 120 w 120"/>
              <a:gd name="T60" fmla="*/ 419 h 419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0" h="419">
                <a:moveTo>
                  <a:pt x="119" y="418"/>
                </a:moveTo>
                <a:lnTo>
                  <a:pt x="0" y="246"/>
                </a:lnTo>
                <a:lnTo>
                  <a:pt x="20" y="246"/>
                </a:lnTo>
                <a:lnTo>
                  <a:pt x="37" y="246"/>
                </a:lnTo>
                <a:lnTo>
                  <a:pt x="47" y="246"/>
                </a:lnTo>
                <a:lnTo>
                  <a:pt x="54" y="246"/>
                </a:lnTo>
                <a:lnTo>
                  <a:pt x="59" y="246"/>
                </a:lnTo>
                <a:lnTo>
                  <a:pt x="61" y="246"/>
                </a:lnTo>
                <a:lnTo>
                  <a:pt x="62" y="246"/>
                </a:lnTo>
                <a:lnTo>
                  <a:pt x="62" y="217"/>
                </a:lnTo>
                <a:lnTo>
                  <a:pt x="62" y="181"/>
                </a:lnTo>
                <a:lnTo>
                  <a:pt x="62" y="141"/>
                </a:lnTo>
                <a:lnTo>
                  <a:pt x="62" y="99"/>
                </a:lnTo>
                <a:lnTo>
                  <a:pt x="62" y="62"/>
                </a:lnTo>
                <a:lnTo>
                  <a:pt x="62" y="30"/>
                </a:lnTo>
                <a:lnTo>
                  <a:pt x="62" y="8"/>
                </a:lnTo>
                <a:lnTo>
                  <a:pt x="62" y="0"/>
                </a:lnTo>
                <a:lnTo>
                  <a:pt x="119" y="418"/>
                </a:ln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4" name="Freeform 20"/>
          <p:cNvSpPr>
            <a:spLocks/>
          </p:cNvSpPr>
          <p:nvPr/>
        </p:nvSpPr>
        <p:spPr bwMode="auto">
          <a:xfrm>
            <a:off x="4537968" y="4186238"/>
            <a:ext cx="203200" cy="284162"/>
          </a:xfrm>
          <a:custGeom>
            <a:avLst/>
            <a:gdLst>
              <a:gd name="T0" fmla="*/ 7938 w 128"/>
              <a:gd name="T1" fmla="*/ 0 h 179"/>
              <a:gd name="T2" fmla="*/ 4763 w 128"/>
              <a:gd name="T3" fmla="*/ 6350 h 179"/>
              <a:gd name="T4" fmla="*/ 193675 w 128"/>
              <a:gd name="T5" fmla="*/ 282575 h 179"/>
              <a:gd name="T6" fmla="*/ 201613 w 128"/>
              <a:gd name="T7" fmla="*/ 276225 h 179"/>
              <a:gd name="T8" fmla="*/ 12700 w 128"/>
              <a:gd name="T9" fmla="*/ 3175 h 179"/>
              <a:gd name="T10" fmla="*/ 7938 w 128"/>
              <a:gd name="T11" fmla="*/ 9525 h 179"/>
              <a:gd name="T12" fmla="*/ 7938 w 128"/>
              <a:gd name="T13" fmla="*/ 0 h 179"/>
              <a:gd name="T14" fmla="*/ 0 w 128"/>
              <a:gd name="T15" fmla="*/ 0 h 179"/>
              <a:gd name="T16" fmla="*/ 4763 w 128"/>
              <a:gd name="T17" fmla="*/ 6350 h 179"/>
              <a:gd name="T18" fmla="*/ 7938 w 128"/>
              <a:gd name="T19" fmla="*/ 0 h 1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8"/>
              <a:gd name="T31" fmla="*/ 0 h 179"/>
              <a:gd name="T32" fmla="*/ 128 w 128"/>
              <a:gd name="T33" fmla="*/ 179 h 17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8" h="179">
                <a:moveTo>
                  <a:pt x="5" y="0"/>
                </a:moveTo>
                <a:lnTo>
                  <a:pt x="3" y="4"/>
                </a:lnTo>
                <a:lnTo>
                  <a:pt x="122" y="178"/>
                </a:lnTo>
                <a:lnTo>
                  <a:pt x="127" y="174"/>
                </a:lnTo>
                <a:lnTo>
                  <a:pt x="8" y="2"/>
                </a:lnTo>
                <a:lnTo>
                  <a:pt x="5" y="6"/>
                </a:lnTo>
                <a:lnTo>
                  <a:pt x="5" y="0"/>
                </a:lnTo>
                <a:lnTo>
                  <a:pt x="0" y="0"/>
                </a:lnTo>
                <a:lnTo>
                  <a:pt x="3" y="4"/>
                </a:lnTo>
                <a:lnTo>
                  <a:pt x="5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5" name="Freeform 21"/>
          <p:cNvSpPr>
            <a:spLocks/>
          </p:cNvSpPr>
          <p:nvPr/>
        </p:nvSpPr>
        <p:spPr bwMode="auto">
          <a:xfrm>
            <a:off x="4545905" y="4186238"/>
            <a:ext cx="104775" cy="26987"/>
          </a:xfrm>
          <a:custGeom>
            <a:avLst/>
            <a:gdLst>
              <a:gd name="T0" fmla="*/ 93663 w 66"/>
              <a:gd name="T1" fmla="*/ 12700 h 17"/>
              <a:gd name="T2" fmla="*/ 98425 w 66"/>
              <a:gd name="T3" fmla="*/ 12700 h 17"/>
              <a:gd name="T4" fmla="*/ 98425 w 66"/>
              <a:gd name="T5" fmla="*/ 0 h 17"/>
              <a:gd name="T6" fmla="*/ 96838 w 66"/>
              <a:gd name="T7" fmla="*/ 0 h 17"/>
              <a:gd name="T8" fmla="*/ 93663 w 66"/>
              <a:gd name="T9" fmla="*/ 0 h 17"/>
              <a:gd name="T10" fmla="*/ 85725 w 66"/>
              <a:gd name="T11" fmla="*/ 0 h 17"/>
              <a:gd name="T12" fmla="*/ 74613 w 66"/>
              <a:gd name="T13" fmla="*/ 0 h 17"/>
              <a:gd name="T14" fmla="*/ 58738 w 66"/>
              <a:gd name="T15" fmla="*/ 0 h 17"/>
              <a:gd name="T16" fmla="*/ 31750 w 66"/>
              <a:gd name="T17" fmla="*/ 0 h 17"/>
              <a:gd name="T18" fmla="*/ 0 w 66"/>
              <a:gd name="T19" fmla="*/ 0 h 17"/>
              <a:gd name="T20" fmla="*/ 0 w 66"/>
              <a:gd name="T21" fmla="*/ 25400 h 17"/>
              <a:gd name="T22" fmla="*/ 31750 w 66"/>
              <a:gd name="T23" fmla="*/ 25400 h 17"/>
              <a:gd name="T24" fmla="*/ 58738 w 66"/>
              <a:gd name="T25" fmla="*/ 25400 h 17"/>
              <a:gd name="T26" fmla="*/ 74613 w 66"/>
              <a:gd name="T27" fmla="*/ 25400 h 17"/>
              <a:gd name="T28" fmla="*/ 85725 w 66"/>
              <a:gd name="T29" fmla="*/ 25400 h 17"/>
              <a:gd name="T30" fmla="*/ 93663 w 66"/>
              <a:gd name="T31" fmla="*/ 25400 h 17"/>
              <a:gd name="T32" fmla="*/ 96838 w 66"/>
              <a:gd name="T33" fmla="*/ 25400 h 17"/>
              <a:gd name="T34" fmla="*/ 98425 w 66"/>
              <a:gd name="T35" fmla="*/ 25400 h 17"/>
              <a:gd name="T36" fmla="*/ 98425 w 66"/>
              <a:gd name="T37" fmla="*/ 12700 h 17"/>
              <a:gd name="T38" fmla="*/ 103188 w 66"/>
              <a:gd name="T39" fmla="*/ 12700 h 17"/>
              <a:gd name="T40" fmla="*/ 98425 w 66"/>
              <a:gd name="T41" fmla="*/ 25400 h 17"/>
              <a:gd name="T42" fmla="*/ 103188 w 66"/>
              <a:gd name="T43" fmla="*/ 25400 h 17"/>
              <a:gd name="T44" fmla="*/ 103188 w 66"/>
              <a:gd name="T45" fmla="*/ 12700 h 17"/>
              <a:gd name="T46" fmla="*/ 93663 w 66"/>
              <a:gd name="T47" fmla="*/ 12700 h 1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66"/>
              <a:gd name="T73" fmla="*/ 0 h 17"/>
              <a:gd name="T74" fmla="*/ 66 w 66"/>
              <a:gd name="T75" fmla="*/ 17 h 1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66" h="17">
                <a:moveTo>
                  <a:pt x="59" y="8"/>
                </a:moveTo>
                <a:lnTo>
                  <a:pt x="62" y="8"/>
                </a:lnTo>
                <a:lnTo>
                  <a:pt x="62" y="0"/>
                </a:lnTo>
                <a:lnTo>
                  <a:pt x="61" y="0"/>
                </a:lnTo>
                <a:lnTo>
                  <a:pt x="59" y="0"/>
                </a:lnTo>
                <a:lnTo>
                  <a:pt x="54" y="0"/>
                </a:lnTo>
                <a:lnTo>
                  <a:pt x="47" y="0"/>
                </a:lnTo>
                <a:lnTo>
                  <a:pt x="37" y="0"/>
                </a:lnTo>
                <a:lnTo>
                  <a:pt x="20" y="0"/>
                </a:lnTo>
                <a:lnTo>
                  <a:pt x="0" y="0"/>
                </a:lnTo>
                <a:lnTo>
                  <a:pt x="0" y="16"/>
                </a:lnTo>
                <a:lnTo>
                  <a:pt x="20" y="16"/>
                </a:lnTo>
                <a:lnTo>
                  <a:pt x="37" y="16"/>
                </a:lnTo>
                <a:lnTo>
                  <a:pt x="47" y="16"/>
                </a:lnTo>
                <a:lnTo>
                  <a:pt x="54" y="16"/>
                </a:lnTo>
                <a:lnTo>
                  <a:pt x="59" y="16"/>
                </a:lnTo>
                <a:lnTo>
                  <a:pt x="61" y="16"/>
                </a:lnTo>
                <a:lnTo>
                  <a:pt x="62" y="16"/>
                </a:lnTo>
                <a:lnTo>
                  <a:pt x="62" y="8"/>
                </a:lnTo>
                <a:lnTo>
                  <a:pt x="65" y="8"/>
                </a:lnTo>
                <a:lnTo>
                  <a:pt x="62" y="16"/>
                </a:lnTo>
                <a:lnTo>
                  <a:pt x="65" y="16"/>
                </a:lnTo>
                <a:lnTo>
                  <a:pt x="65" y="8"/>
                </a:lnTo>
                <a:lnTo>
                  <a:pt x="59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6" name="Freeform 22"/>
          <p:cNvSpPr>
            <a:spLocks/>
          </p:cNvSpPr>
          <p:nvPr/>
        </p:nvSpPr>
        <p:spPr bwMode="auto">
          <a:xfrm>
            <a:off x="4639568" y="3800475"/>
            <a:ext cx="26987" cy="392113"/>
          </a:xfrm>
          <a:custGeom>
            <a:avLst/>
            <a:gdLst>
              <a:gd name="T0" fmla="*/ 0 w 17"/>
              <a:gd name="T1" fmla="*/ 0 h 247"/>
              <a:gd name="T2" fmla="*/ 0 w 17"/>
              <a:gd name="T3" fmla="*/ 12700 h 247"/>
              <a:gd name="T4" fmla="*/ 0 w 17"/>
              <a:gd name="T5" fmla="*/ 47625 h 247"/>
              <a:gd name="T6" fmla="*/ 0 w 17"/>
              <a:gd name="T7" fmla="*/ 98425 h 247"/>
              <a:gd name="T8" fmla="*/ 0 w 17"/>
              <a:gd name="T9" fmla="*/ 157163 h 247"/>
              <a:gd name="T10" fmla="*/ 0 w 17"/>
              <a:gd name="T11" fmla="*/ 223838 h 247"/>
              <a:gd name="T12" fmla="*/ 0 w 17"/>
              <a:gd name="T13" fmla="*/ 287338 h 247"/>
              <a:gd name="T14" fmla="*/ 0 w 17"/>
              <a:gd name="T15" fmla="*/ 344488 h 247"/>
              <a:gd name="T16" fmla="*/ 0 w 17"/>
              <a:gd name="T17" fmla="*/ 390525 h 247"/>
              <a:gd name="T18" fmla="*/ 25400 w 17"/>
              <a:gd name="T19" fmla="*/ 390525 h 247"/>
              <a:gd name="T20" fmla="*/ 25400 w 17"/>
              <a:gd name="T21" fmla="*/ 344488 h 247"/>
              <a:gd name="T22" fmla="*/ 25400 w 17"/>
              <a:gd name="T23" fmla="*/ 287338 h 247"/>
              <a:gd name="T24" fmla="*/ 25400 w 17"/>
              <a:gd name="T25" fmla="*/ 223838 h 247"/>
              <a:gd name="T26" fmla="*/ 25400 w 17"/>
              <a:gd name="T27" fmla="*/ 157163 h 247"/>
              <a:gd name="T28" fmla="*/ 25400 w 17"/>
              <a:gd name="T29" fmla="*/ 98425 h 247"/>
              <a:gd name="T30" fmla="*/ 25400 w 17"/>
              <a:gd name="T31" fmla="*/ 47625 h 247"/>
              <a:gd name="T32" fmla="*/ 25400 w 17"/>
              <a:gd name="T33" fmla="*/ 12700 h 247"/>
              <a:gd name="T34" fmla="*/ 25400 w 17"/>
              <a:gd name="T35" fmla="*/ 0 h 247"/>
              <a:gd name="T36" fmla="*/ 0 w 17"/>
              <a:gd name="T37" fmla="*/ 0 h 24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247"/>
              <a:gd name="T59" fmla="*/ 17 w 17"/>
              <a:gd name="T60" fmla="*/ 247 h 24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247">
                <a:moveTo>
                  <a:pt x="0" y="0"/>
                </a:moveTo>
                <a:lnTo>
                  <a:pt x="0" y="8"/>
                </a:lnTo>
                <a:lnTo>
                  <a:pt x="0" y="30"/>
                </a:lnTo>
                <a:lnTo>
                  <a:pt x="0" y="62"/>
                </a:lnTo>
                <a:lnTo>
                  <a:pt x="0" y="99"/>
                </a:lnTo>
                <a:lnTo>
                  <a:pt x="0" y="141"/>
                </a:lnTo>
                <a:lnTo>
                  <a:pt x="0" y="181"/>
                </a:lnTo>
                <a:lnTo>
                  <a:pt x="0" y="217"/>
                </a:lnTo>
                <a:lnTo>
                  <a:pt x="0" y="246"/>
                </a:lnTo>
                <a:lnTo>
                  <a:pt x="16" y="246"/>
                </a:lnTo>
                <a:lnTo>
                  <a:pt x="16" y="217"/>
                </a:lnTo>
                <a:lnTo>
                  <a:pt x="16" y="181"/>
                </a:lnTo>
                <a:lnTo>
                  <a:pt x="16" y="141"/>
                </a:lnTo>
                <a:lnTo>
                  <a:pt x="16" y="99"/>
                </a:lnTo>
                <a:lnTo>
                  <a:pt x="16" y="62"/>
                </a:lnTo>
                <a:lnTo>
                  <a:pt x="16" y="30"/>
                </a:lnTo>
                <a:lnTo>
                  <a:pt x="16" y="8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7" name="Freeform 23"/>
          <p:cNvSpPr>
            <a:spLocks/>
          </p:cNvSpPr>
          <p:nvPr/>
        </p:nvSpPr>
        <p:spPr bwMode="auto">
          <a:xfrm>
            <a:off x="7452618" y="4087813"/>
            <a:ext cx="195262" cy="663575"/>
          </a:xfrm>
          <a:custGeom>
            <a:avLst/>
            <a:gdLst>
              <a:gd name="T0" fmla="*/ 130175 w 123"/>
              <a:gd name="T1" fmla="*/ 0 h 418"/>
              <a:gd name="T2" fmla="*/ 0 w 123"/>
              <a:gd name="T3" fmla="*/ 273050 h 418"/>
              <a:gd name="T4" fmla="*/ 20637 w 123"/>
              <a:gd name="T5" fmla="*/ 273050 h 418"/>
              <a:gd name="T6" fmla="*/ 38100 w 123"/>
              <a:gd name="T7" fmla="*/ 273050 h 418"/>
              <a:gd name="T8" fmla="*/ 50800 w 123"/>
              <a:gd name="T9" fmla="*/ 273050 h 418"/>
              <a:gd name="T10" fmla="*/ 58737 w 123"/>
              <a:gd name="T11" fmla="*/ 273050 h 418"/>
              <a:gd name="T12" fmla="*/ 63500 w 123"/>
              <a:gd name="T13" fmla="*/ 273050 h 418"/>
              <a:gd name="T14" fmla="*/ 66675 w 123"/>
              <a:gd name="T15" fmla="*/ 273050 h 418"/>
              <a:gd name="T16" fmla="*/ 66675 w 123"/>
              <a:gd name="T17" fmla="*/ 273050 h 418"/>
              <a:gd name="T18" fmla="*/ 66675 w 123"/>
              <a:gd name="T19" fmla="*/ 273050 h 418"/>
              <a:gd name="T20" fmla="*/ 66675 w 123"/>
              <a:gd name="T21" fmla="*/ 319088 h 418"/>
              <a:gd name="T22" fmla="*/ 66675 w 123"/>
              <a:gd name="T23" fmla="*/ 376238 h 418"/>
              <a:gd name="T24" fmla="*/ 66675 w 123"/>
              <a:gd name="T25" fmla="*/ 442913 h 418"/>
              <a:gd name="T26" fmla="*/ 66675 w 123"/>
              <a:gd name="T27" fmla="*/ 506413 h 418"/>
              <a:gd name="T28" fmla="*/ 66675 w 123"/>
              <a:gd name="T29" fmla="*/ 566738 h 418"/>
              <a:gd name="T30" fmla="*/ 66675 w 123"/>
              <a:gd name="T31" fmla="*/ 615950 h 418"/>
              <a:gd name="T32" fmla="*/ 66675 w 123"/>
              <a:gd name="T33" fmla="*/ 649288 h 418"/>
              <a:gd name="T34" fmla="*/ 66675 w 123"/>
              <a:gd name="T35" fmla="*/ 661988 h 418"/>
              <a:gd name="T36" fmla="*/ 82550 w 123"/>
              <a:gd name="T37" fmla="*/ 661988 h 418"/>
              <a:gd name="T38" fmla="*/ 101600 w 123"/>
              <a:gd name="T39" fmla="*/ 661988 h 418"/>
              <a:gd name="T40" fmla="*/ 120650 w 123"/>
              <a:gd name="T41" fmla="*/ 661988 h 418"/>
              <a:gd name="T42" fmla="*/ 141287 w 123"/>
              <a:gd name="T43" fmla="*/ 661988 h 418"/>
              <a:gd name="T44" fmla="*/ 161925 w 123"/>
              <a:gd name="T45" fmla="*/ 661988 h 418"/>
              <a:gd name="T46" fmla="*/ 179387 w 123"/>
              <a:gd name="T47" fmla="*/ 661988 h 418"/>
              <a:gd name="T48" fmla="*/ 190500 w 123"/>
              <a:gd name="T49" fmla="*/ 661988 h 418"/>
              <a:gd name="T50" fmla="*/ 193675 w 123"/>
              <a:gd name="T51" fmla="*/ 661988 h 418"/>
              <a:gd name="T52" fmla="*/ 130175 w 123"/>
              <a:gd name="T53" fmla="*/ 0 h 41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23"/>
              <a:gd name="T82" fmla="*/ 0 h 418"/>
              <a:gd name="T83" fmla="*/ 123 w 123"/>
              <a:gd name="T84" fmla="*/ 418 h 41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23" h="418">
                <a:moveTo>
                  <a:pt x="82" y="0"/>
                </a:moveTo>
                <a:lnTo>
                  <a:pt x="0" y="172"/>
                </a:lnTo>
                <a:lnTo>
                  <a:pt x="13" y="172"/>
                </a:lnTo>
                <a:lnTo>
                  <a:pt x="24" y="172"/>
                </a:lnTo>
                <a:lnTo>
                  <a:pt x="32" y="172"/>
                </a:lnTo>
                <a:lnTo>
                  <a:pt x="37" y="172"/>
                </a:lnTo>
                <a:lnTo>
                  <a:pt x="40" y="172"/>
                </a:lnTo>
                <a:lnTo>
                  <a:pt x="42" y="172"/>
                </a:lnTo>
                <a:lnTo>
                  <a:pt x="42" y="201"/>
                </a:lnTo>
                <a:lnTo>
                  <a:pt x="42" y="237"/>
                </a:lnTo>
                <a:lnTo>
                  <a:pt x="42" y="279"/>
                </a:lnTo>
                <a:lnTo>
                  <a:pt x="42" y="319"/>
                </a:lnTo>
                <a:lnTo>
                  <a:pt x="42" y="357"/>
                </a:lnTo>
                <a:lnTo>
                  <a:pt x="42" y="388"/>
                </a:lnTo>
                <a:lnTo>
                  <a:pt x="42" y="409"/>
                </a:lnTo>
                <a:lnTo>
                  <a:pt x="42" y="417"/>
                </a:lnTo>
                <a:lnTo>
                  <a:pt x="52" y="417"/>
                </a:lnTo>
                <a:lnTo>
                  <a:pt x="64" y="417"/>
                </a:lnTo>
                <a:lnTo>
                  <a:pt x="76" y="417"/>
                </a:lnTo>
                <a:lnTo>
                  <a:pt x="89" y="417"/>
                </a:lnTo>
                <a:lnTo>
                  <a:pt x="102" y="417"/>
                </a:lnTo>
                <a:lnTo>
                  <a:pt x="113" y="417"/>
                </a:lnTo>
                <a:lnTo>
                  <a:pt x="120" y="417"/>
                </a:lnTo>
                <a:lnTo>
                  <a:pt x="122" y="417"/>
                </a:lnTo>
                <a:lnTo>
                  <a:pt x="82" y="0"/>
                </a:lnTo>
              </a:path>
            </a:pathLst>
          </a:cu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8" name="Freeform 24"/>
          <p:cNvSpPr>
            <a:spLocks/>
          </p:cNvSpPr>
          <p:nvPr/>
        </p:nvSpPr>
        <p:spPr bwMode="auto">
          <a:xfrm>
            <a:off x="7443093" y="4084638"/>
            <a:ext cx="146050" cy="280987"/>
          </a:xfrm>
          <a:custGeom>
            <a:avLst/>
            <a:gdLst>
              <a:gd name="T0" fmla="*/ 9525 w 92"/>
              <a:gd name="T1" fmla="*/ 271462 h 177"/>
              <a:gd name="T2" fmla="*/ 12700 w 92"/>
              <a:gd name="T3" fmla="*/ 277812 h 177"/>
              <a:gd name="T4" fmla="*/ 144463 w 92"/>
              <a:gd name="T5" fmla="*/ 4762 h 177"/>
              <a:gd name="T6" fmla="*/ 136525 w 92"/>
              <a:gd name="T7" fmla="*/ 0 h 177"/>
              <a:gd name="T8" fmla="*/ 4763 w 92"/>
              <a:gd name="T9" fmla="*/ 273050 h 177"/>
              <a:gd name="T10" fmla="*/ 9525 w 92"/>
              <a:gd name="T11" fmla="*/ 279400 h 177"/>
              <a:gd name="T12" fmla="*/ 4763 w 92"/>
              <a:gd name="T13" fmla="*/ 273050 h 177"/>
              <a:gd name="T14" fmla="*/ 0 w 92"/>
              <a:gd name="T15" fmla="*/ 279400 h 177"/>
              <a:gd name="T16" fmla="*/ 9525 w 92"/>
              <a:gd name="T17" fmla="*/ 279400 h 177"/>
              <a:gd name="T18" fmla="*/ 9525 w 92"/>
              <a:gd name="T19" fmla="*/ 271462 h 1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2"/>
              <a:gd name="T31" fmla="*/ 0 h 177"/>
              <a:gd name="T32" fmla="*/ 92 w 92"/>
              <a:gd name="T33" fmla="*/ 177 h 1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2" h="177">
                <a:moveTo>
                  <a:pt x="6" y="171"/>
                </a:moveTo>
                <a:lnTo>
                  <a:pt x="8" y="175"/>
                </a:lnTo>
                <a:lnTo>
                  <a:pt x="91" y="3"/>
                </a:lnTo>
                <a:lnTo>
                  <a:pt x="86" y="0"/>
                </a:lnTo>
                <a:lnTo>
                  <a:pt x="3" y="172"/>
                </a:lnTo>
                <a:lnTo>
                  <a:pt x="6" y="176"/>
                </a:lnTo>
                <a:lnTo>
                  <a:pt x="3" y="172"/>
                </a:lnTo>
                <a:lnTo>
                  <a:pt x="0" y="176"/>
                </a:lnTo>
                <a:lnTo>
                  <a:pt x="6" y="176"/>
                </a:lnTo>
                <a:lnTo>
                  <a:pt x="6" y="17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69" name="Freeform 25"/>
          <p:cNvSpPr>
            <a:spLocks/>
          </p:cNvSpPr>
          <p:nvPr/>
        </p:nvSpPr>
        <p:spPr bwMode="auto">
          <a:xfrm>
            <a:off x="7452618" y="4356100"/>
            <a:ext cx="73025" cy="26988"/>
          </a:xfrm>
          <a:custGeom>
            <a:avLst/>
            <a:gdLst>
              <a:gd name="T0" fmla="*/ 71438 w 46"/>
              <a:gd name="T1" fmla="*/ 14288 h 17"/>
              <a:gd name="T2" fmla="*/ 66675 w 46"/>
              <a:gd name="T3" fmla="*/ 14288 h 17"/>
              <a:gd name="T4" fmla="*/ 66675 w 46"/>
              <a:gd name="T5" fmla="*/ 0 h 17"/>
              <a:gd name="T6" fmla="*/ 63500 w 46"/>
              <a:gd name="T7" fmla="*/ 0 h 17"/>
              <a:gd name="T8" fmla="*/ 58738 w 46"/>
              <a:gd name="T9" fmla="*/ 0 h 17"/>
              <a:gd name="T10" fmla="*/ 50800 w 46"/>
              <a:gd name="T11" fmla="*/ 0 h 17"/>
              <a:gd name="T12" fmla="*/ 38100 w 46"/>
              <a:gd name="T13" fmla="*/ 0 h 17"/>
              <a:gd name="T14" fmla="*/ 20638 w 46"/>
              <a:gd name="T15" fmla="*/ 0 h 17"/>
              <a:gd name="T16" fmla="*/ 0 w 46"/>
              <a:gd name="T17" fmla="*/ 0 h 17"/>
              <a:gd name="T18" fmla="*/ 0 w 46"/>
              <a:gd name="T19" fmla="*/ 25400 h 17"/>
              <a:gd name="T20" fmla="*/ 20638 w 46"/>
              <a:gd name="T21" fmla="*/ 25400 h 17"/>
              <a:gd name="T22" fmla="*/ 38100 w 46"/>
              <a:gd name="T23" fmla="*/ 25400 h 17"/>
              <a:gd name="T24" fmla="*/ 50800 w 46"/>
              <a:gd name="T25" fmla="*/ 25400 h 17"/>
              <a:gd name="T26" fmla="*/ 58738 w 46"/>
              <a:gd name="T27" fmla="*/ 25400 h 17"/>
              <a:gd name="T28" fmla="*/ 63500 w 46"/>
              <a:gd name="T29" fmla="*/ 25400 h 17"/>
              <a:gd name="T30" fmla="*/ 66675 w 46"/>
              <a:gd name="T31" fmla="*/ 25400 h 17"/>
              <a:gd name="T32" fmla="*/ 66675 w 46"/>
              <a:gd name="T33" fmla="*/ 14288 h 17"/>
              <a:gd name="T34" fmla="*/ 63500 w 46"/>
              <a:gd name="T35" fmla="*/ 14288 h 17"/>
              <a:gd name="T36" fmla="*/ 71438 w 46"/>
              <a:gd name="T37" fmla="*/ 14288 h 17"/>
              <a:gd name="T38" fmla="*/ 71438 w 46"/>
              <a:gd name="T39" fmla="*/ 0 h 17"/>
              <a:gd name="T40" fmla="*/ 66675 w 46"/>
              <a:gd name="T41" fmla="*/ 0 h 17"/>
              <a:gd name="T42" fmla="*/ 71438 w 46"/>
              <a:gd name="T43" fmla="*/ 14288 h 17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46"/>
              <a:gd name="T67" fmla="*/ 0 h 17"/>
              <a:gd name="T68" fmla="*/ 46 w 46"/>
              <a:gd name="T69" fmla="*/ 17 h 17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46" h="17">
                <a:moveTo>
                  <a:pt x="45" y="9"/>
                </a:moveTo>
                <a:lnTo>
                  <a:pt x="42" y="9"/>
                </a:lnTo>
                <a:lnTo>
                  <a:pt x="42" y="0"/>
                </a:lnTo>
                <a:lnTo>
                  <a:pt x="40" y="0"/>
                </a:lnTo>
                <a:lnTo>
                  <a:pt x="37" y="0"/>
                </a:lnTo>
                <a:lnTo>
                  <a:pt x="32" y="0"/>
                </a:lnTo>
                <a:lnTo>
                  <a:pt x="24" y="0"/>
                </a:lnTo>
                <a:lnTo>
                  <a:pt x="13" y="0"/>
                </a:lnTo>
                <a:lnTo>
                  <a:pt x="0" y="0"/>
                </a:lnTo>
                <a:lnTo>
                  <a:pt x="0" y="16"/>
                </a:lnTo>
                <a:lnTo>
                  <a:pt x="13" y="16"/>
                </a:lnTo>
                <a:lnTo>
                  <a:pt x="24" y="16"/>
                </a:lnTo>
                <a:lnTo>
                  <a:pt x="32" y="16"/>
                </a:lnTo>
                <a:lnTo>
                  <a:pt x="37" y="16"/>
                </a:lnTo>
                <a:lnTo>
                  <a:pt x="40" y="16"/>
                </a:lnTo>
                <a:lnTo>
                  <a:pt x="42" y="16"/>
                </a:lnTo>
                <a:lnTo>
                  <a:pt x="42" y="9"/>
                </a:lnTo>
                <a:lnTo>
                  <a:pt x="40" y="9"/>
                </a:lnTo>
                <a:lnTo>
                  <a:pt x="45" y="9"/>
                </a:lnTo>
                <a:lnTo>
                  <a:pt x="45" y="0"/>
                </a:lnTo>
                <a:lnTo>
                  <a:pt x="42" y="0"/>
                </a:lnTo>
                <a:lnTo>
                  <a:pt x="45" y="9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70" name="Freeform 26"/>
          <p:cNvSpPr>
            <a:spLocks/>
          </p:cNvSpPr>
          <p:nvPr/>
        </p:nvSpPr>
        <p:spPr bwMode="auto">
          <a:xfrm>
            <a:off x="7516118" y="4360863"/>
            <a:ext cx="26987" cy="395287"/>
          </a:xfrm>
          <a:custGeom>
            <a:avLst/>
            <a:gdLst>
              <a:gd name="T0" fmla="*/ 9525 w 17"/>
              <a:gd name="T1" fmla="*/ 385762 h 249"/>
              <a:gd name="T2" fmla="*/ 25400 w 17"/>
              <a:gd name="T3" fmla="*/ 388937 h 249"/>
              <a:gd name="T4" fmla="*/ 25400 w 17"/>
              <a:gd name="T5" fmla="*/ 376237 h 249"/>
              <a:gd name="T6" fmla="*/ 25400 w 17"/>
              <a:gd name="T7" fmla="*/ 342900 h 249"/>
              <a:gd name="T8" fmla="*/ 25400 w 17"/>
              <a:gd name="T9" fmla="*/ 293687 h 249"/>
              <a:gd name="T10" fmla="*/ 25400 w 17"/>
              <a:gd name="T11" fmla="*/ 233362 h 249"/>
              <a:gd name="T12" fmla="*/ 25400 w 17"/>
              <a:gd name="T13" fmla="*/ 169862 h 249"/>
              <a:gd name="T14" fmla="*/ 25400 w 17"/>
              <a:gd name="T15" fmla="*/ 103187 h 249"/>
              <a:gd name="T16" fmla="*/ 25400 w 17"/>
              <a:gd name="T17" fmla="*/ 46037 h 249"/>
              <a:gd name="T18" fmla="*/ 25400 w 17"/>
              <a:gd name="T19" fmla="*/ 0 h 249"/>
              <a:gd name="T20" fmla="*/ 0 w 17"/>
              <a:gd name="T21" fmla="*/ 0 h 249"/>
              <a:gd name="T22" fmla="*/ 0 w 17"/>
              <a:gd name="T23" fmla="*/ 46037 h 249"/>
              <a:gd name="T24" fmla="*/ 0 w 17"/>
              <a:gd name="T25" fmla="*/ 103187 h 249"/>
              <a:gd name="T26" fmla="*/ 0 w 17"/>
              <a:gd name="T27" fmla="*/ 169862 h 249"/>
              <a:gd name="T28" fmla="*/ 0 w 17"/>
              <a:gd name="T29" fmla="*/ 233362 h 249"/>
              <a:gd name="T30" fmla="*/ 0 w 17"/>
              <a:gd name="T31" fmla="*/ 293687 h 249"/>
              <a:gd name="T32" fmla="*/ 0 w 17"/>
              <a:gd name="T33" fmla="*/ 342900 h 249"/>
              <a:gd name="T34" fmla="*/ 0 w 17"/>
              <a:gd name="T35" fmla="*/ 376237 h 249"/>
              <a:gd name="T36" fmla="*/ 0 w 17"/>
              <a:gd name="T37" fmla="*/ 388937 h 249"/>
              <a:gd name="T38" fmla="*/ 9525 w 17"/>
              <a:gd name="T39" fmla="*/ 393700 h 249"/>
              <a:gd name="T40" fmla="*/ 0 w 17"/>
              <a:gd name="T41" fmla="*/ 388937 h 249"/>
              <a:gd name="T42" fmla="*/ 0 w 17"/>
              <a:gd name="T43" fmla="*/ 393700 h 249"/>
              <a:gd name="T44" fmla="*/ 9525 w 17"/>
              <a:gd name="T45" fmla="*/ 393700 h 249"/>
              <a:gd name="T46" fmla="*/ 9525 w 17"/>
              <a:gd name="T47" fmla="*/ 385762 h 24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"/>
              <a:gd name="T73" fmla="*/ 0 h 249"/>
              <a:gd name="T74" fmla="*/ 17 w 17"/>
              <a:gd name="T75" fmla="*/ 249 h 24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" h="249">
                <a:moveTo>
                  <a:pt x="6" y="243"/>
                </a:moveTo>
                <a:lnTo>
                  <a:pt x="16" y="245"/>
                </a:lnTo>
                <a:lnTo>
                  <a:pt x="16" y="237"/>
                </a:lnTo>
                <a:lnTo>
                  <a:pt x="16" y="216"/>
                </a:lnTo>
                <a:lnTo>
                  <a:pt x="16" y="185"/>
                </a:lnTo>
                <a:lnTo>
                  <a:pt x="16" y="147"/>
                </a:lnTo>
                <a:lnTo>
                  <a:pt x="16" y="107"/>
                </a:lnTo>
                <a:lnTo>
                  <a:pt x="16" y="65"/>
                </a:lnTo>
                <a:lnTo>
                  <a:pt x="16" y="29"/>
                </a:lnTo>
                <a:lnTo>
                  <a:pt x="16" y="0"/>
                </a:lnTo>
                <a:lnTo>
                  <a:pt x="0" y="0"/>
                </a:lnTo>
                <a:lnTo>
                  <a:pt x="0" y="29"/>
                </a:lnTo>
                <a:lnTo>
                  <a:pt x="0" y="65"/>
                </a:lnTo>
                <a:lnTo>
                  <a:pt x="0" y="107"/>
                </a:lnTo>
                <a:lnTo>
                  <a:pt x="0" y="147"/>
                </a:lnTo>
                <a:lnTo>
                  <a:pt x="0" y="185"/>
                </a:lnTo>
                <a:lnTo>
                  <a:pt x="0" y="216"/>
                </a:lnTo>
                <a:lnTo>
                  <a:pt x="0" y="237"/>
                </a:lnTo>
                <a:lnTo>
                  <a:pt x="0" y="245"/>
                </a:lnTo>
                <a:lnTo>
                  <a:pt x="6" y="248"/>
                </a:lnTo>
                <a:lnTo>
                  <a:pt x="0" y="245"/>
                </a:lnTo>
                <a:lnTo>
                  <a:pt x="0" y="248"/>
                </a:lnTo>
                <a:lnTo>
                  <a:pt x="6" y="248"/>
                </a:lnTo>
                <a:lnTo>
                  <a:pt x="6" y="243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71" name="Freeform 27"/>
          <p:cNvSpPr>
            <a:spLocks/>
          </p:cNvSpPr>
          <p:nvPr/>
        </p:nvSpPr>
        <p:spPr bwMode="auto">
          <a:xfrm>
            <a:off x="7519293" y="4746625"/>
            <a:ext cx="128587" cy="26988"/>
          </a:xfrm>
          <a:custGeom>
            <a:avLst/>
            <a:gdLst>
              <a:gd name="T0" fmla="*/ 127000 w 81"/>
              <a:gd name="T1" fmla="*/ 0 h 17"/>
              <a:gd name="T2" fmla="*/ 123825 w 81"/>
              <a:gd name="T3" fmla="*/ 0 h 17"/>
              <a:gd name="T4" fmla="*/ 112712 w 81"/>
              <a:gd name="T5" fmla="*/ 0 h 17"/>
              <a:gd name="T6" fmla="*/ 95250 w 81"/>
              <a:gd name="T7" fmla="*/ 0 h 17"/>
              <a:gd name="T8" fmla="*/ 74612 w 81"/>
              <a:gd name="T9" fmla="*/ 0 h 17"/>
              <a:gd name="T10" fmla="*/ 53975 w 81"/>
              <a:gd name="T11" fmla="*/ 0 h 17"/>
              <a:gd name="T12" fmla="*/ 34925 w 81"/>
              <a:gd name="T13" fmla="*/ 0 h 17"/>
              <a:gd name="T14" fmla="*/ 15875 w 81"/>
              <a:gd name="T15" fmla="*/ 0 h 17"/>
              <a:gd name="T16" fmla="*/ 0 w 81"/>
              <a:gd name="T17" fmla="*/ 0 h 17"/>
              <a:gd name="T18" fmla="*/ 0 w 81"/>
              <a:gd name="T19" fmla="*/ 25400 h 17"/>
              <a:gd name="T20" fmla="*/ 15875 w 81"/>
              <a:gd name="T21" fmla="*/ 25400 h 17"/>
              <a:gd name="T22" fmla="*/ 34925 w 81"/>
              <a:gd name="T23" fmla="*/ 25400 h 17"/>
              <a:gd name="T24" fmla="*/ 53975 w 81"/>
              <a:gd name="T25" fmla="*/ 25400 h 17"/>
              <a:gd name="T26" fmla="*/ 74612 w 81"/>
              <a:gd name="T27" fmla="*/ 25400 h 17"/>
              <a:gd name="T28" fmla="*/ 95250 w 81"/>
              <a:gd name="T29" fmla="*/ 25400 h 17"/>
              <a:gd name="T30" fmla="*/ 112712 w 81"/>
              <a:gd name="T31" fmla="*/ 25400 h 17"/>
              <a:gd name="T32" fmla="*/ 123825 w 81"/>
              <a:gd name="T33" fmla="*/ 25400 h 17"/>
              <a:gd name="T34" fmla="*/ 127000 w 81"/>
              <a:gd name="T35" fmla="*/ 25400 h 17"/>
              <a:gd name="T36" fmla="*/ 127000 w 81"/>
              <a:gd name="T37" fmla="*/ 0 h 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1"/>
              <a:gd name="T58" fmla="*/ 0 h 17"/>
              <a:gd name="T59" fmla="*/ 81 w 81"/>
              <a:gd name="T60" fmla="*/ 17 h 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1" h="17">
                <a:moveTo>
                  <a:pt x="80" y="0"/>
                </a:moveTo>
                <a:lnTo>
                  <a:pt x="78" y="0"/>
                </a:lnTo>
                <a:lnTo>
                  <a:pt x="71" y="0"/>
                </a:lnTo>
                <a:lnTo>
                  <a:pt x="60" y="0"/>
                </a:lnTo>
                <a:lnTo>
                  <a:pt x="47" y="0"/>
                </a:lnTo>
                <a:lnTo>
                  <a:pt x="34" y="0"/>
                </a:lnTo>
                <a:lnTo>
                  <a:pt x="22" y="0"/>
                </a:lnTo>
                <a:lnTo>
                  <a:pt x="10" y="0"/>
                </a:lnTo>
                <a:lnTo>
                  <a:pt x="0" y="0"/>
                </a:lnTo>
                <a:lnTo>
                  <a:pt x="0" y="16"/>
                </a:lnTo>
                <a:lnTo>
                  <a:pt x="10" y="16"/>
                </a:lnTo>
                <a:lnTo>
                  <a:pt x="22" y="16"/>
                </a:lnTo>
                <a:lnTo>
                  <a:pt x="34" y="16"/>
                </a:lnTo>
                <a:lnTo>
                  <a:pt x="47" y="16"/>
                </a:lnTo>
                <a:lnTo>
                  <a:pt x="60" y="16"/>
                </a:lnTo>
                <a:lnTo>
                  <a:pt x="71" y="16"/>
                </a:lnTo>
                <a:lnTo>
                  <a:pt x="78" y="16"/>
                </a:lnTo>
                <a:lnTo>
                  <a:pt x="80" y="16"/>
                </a:lnTo>
                <a:lnTo>
                  <a:pt x="80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72" name="Freeform 28"/>
          <p:cNvSpPr>
            <a:spLocks/>
          </p:cNvSpPr>
          <p:nvPr/>
        </p:nvSpPr>
        <p:spPr bwMode="auto">
          <a:xfrm>
            <a:off x="7582793" y="4087813"/>
            <a:ext cx="136525" cy="663575"/>
          </a:xfrm>
          <a:custGeom>
            <a:avLst/>
            <a:gdLst>
              <a:gd name="T0" fmla="*/ 0 w 86"/>
              <a:gd name="T1" fmla="*/ 0 h 418"/>
              <a:gd name="T2" fmla="*/ 134938 w 86"/>
              <a:gd name="T3" fmla="*/ 273050 h 418"/>
              <a:gd name="T4" fmla="*/ 111125 w 86"/>
              <a:gd name="T5" fmla="*/ 273050 h 418"/>
              <a:gd name="T6" fmla="*/ 93663 w 86"/>
              <a:gd name="T7" fmla="*/ 273050 h 418"/>
              <a:gd name="T8" fmla="*/ 80963 w 86"/>
              <a:gd name="T9" fmla="*/ 273050 h 418"/>
              <a:gd name="T10" fmla="*/ 73025 w 86"/>
              <a:gd name="T11" fmla="*/ 273050 h 418"/>
              <a:gd name="T12" fmla="*/ 68263 w 86"/>
              <a:gd name="T13" fmla="*/ 273050 h 418"/>
              <a:gd name="T14" fmla="*/ 66675 w 86"/>
              <a:gd name="T15" fmla="*/ 273050 h 418"/>
              <a:gd name="T16" fmla="*/ 63500 w 86"/>
              <a:gd name="T17" fmla="*/ 273050 h 418"/>
              <a:gd name="T18" fmla="*/ 63500 w 86"/>
              <a:gd name="T19" fmla="*/ 273050 h 418"/>
              <a:gd name="T20" fmla="*/ 63500 w 86"/>
              <a:gd name="T21" fmla="*/ 319088 h 418"/>
              <a:gd name="T22" fmla="*/ 63500 w 86"/>
              <a:gd name="T23" fmla="*/ 376238 h 418"/>
              <a:gd name="T24" fmla="*/ 63500 w 86"/>
              <a:gd name="T25" fmla="*/ 442913 h 418"/>
              <a:gd name="T26" fmla="*/ 63500 w 86"/>
              <a:gd name="T27" fmla="*/ 506413 h 418"/>
              <a:gd name="T28" fmla="*/ 63500 w 86"/>
              <a:gd name="T29" fmla="*/ 566738 h 418"/>
              <a:gd name="T30" fmla="*/ 63500 w 86"/>
              <a:gd name="T31" fmla="*/ 615950 h 418"/>
              <a:gd name="T32" fmla="*/ 63500 w 86"/>
              <a:gd name="T33" fmla="*/ 649288 h 418"/>
              <a:gd name="T34" fmla="*/ 63500 w 86"/>
              <a:gd name="T35" fmla="*/ 661988 h 418"/>
              <a:gd name="T36" fmla="*/ 0 w 86"/>
              <a:gd name="T37" fmla="*/ 0 h 41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6"/>
              <a:gd name="T58" fmla="*/ 0 h 418"/>
              <a:gd name="T59" fmla="*/ 86 w 86"/>
              <a:gd name="T60" fmla="*/ 418 h 41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6" h="418">
                <a:moveTo>
                  <a:pt x="0" y="0"/>
                </a:moveTo>
                <a:lnTo>
                  <a:pt x="85" y="172"/>
                </a:lnTo>
                <a:lnTo>
                  <a:pt x="70" y="172"/>
                </a:lnTo>
                <a:lnTo>
                  <a:pt x="59" y="172"/>
                </a:lnTo>
                <a:lnTo>
                  <a:pt x="51" y="172"/>
                </a:lnTo>
                <a:lnTo>
                  <a:pt x="46" y="172"/>
                </a:lnTo>
                <a:lnTo>
                  <a:pt x="43" y="172"/>
                </a:lnTo>
                <a:lnTo>
                  <a:pt x="42" y="172"/>
                </a:lnTo>
                <a:lnTo>
                  <a:pt x="40" y="172"/>
                </a:lnTo>
                <a:lnTo>
                  <a:pt x="40" y="201"/>
                </a:lnTo>
                <a:lnTo>
                  <a:pt x="40" y="237"/>
                </a:lnTo>
                <a:lnTo>
                  <a:pt x="40" y="279"/>
                </a:lnTo>
                <a:lnTo>
                  <a:pt x="40" y="319"/>
                </a:lnTo>
                <a:lnTo>
                  <a:pt x="40" y="357"/>
                </a:lnTo>
                <a:lnTo>
                  <a:pt x="40" y="388"/>
                </a:lnTo>
                <a:lnTo>
                  <a:pt x="40" y="409"/>
                </a:lnTo>
                <a:lnTo>
                  <a:pt x="40" y="417"/>
                </a:lnTo>
                <a:lnTo>
                  <a:pt x="0" y="0"/>
                </a:lnTo>
              </a:path>
            </a:pathLst>
          </a:cu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73" name="Freeform 29"/>
          <p:cNvSpPr>
            <a:spLocks/>
          </p:cNvSpPr>
          <p:nvPr/>
        </p:nvSpPr>
        <p:spPr bwMode="auto">
          <a:xfrm>
            <a:off x="7579618" y="4084638"/>
            <a:ext cx="146050" cy="280987"/>
          </a:xfrm>
          <a:custGeom>
            <a:avLst/>
            <a:gdLst>
              <a:gd name="T0" fmla="*/ 138113 w 92"/>
              <a:gd name="T1" fmla="*/ 279400 h 177"/>
              <a:gd name="T2" fmla="*/ 139700 w 92"/>
              <a:gd name="T3" fmla="*/ 273050 h 177"/>
              <a:gd name="T4" fmla="*/ 7938 w 92"/>
              <a:gd name="T5" fmla="*/ 0 h 177"/>
              <a:gd name="T6" fmla="*/ 0 w 92"/>
              <a:gd name="T7" fmla="*/ 4762 h 177"/>
              <a:gd name="T8" fmla="*/ 133350 w 92"/>
              <a:gd name="T9" fmla="*/ 277812 h 177"/>
              <a:gd name="T10" fmla="*/ 138113 w 92"/>
              <a:gd name="T11" fmla="*/ 271462 h 177"/>
              <a:gd name="T12" fmla="*/ 138113 w 92"/>
              <a:gd name="T13" fmla="*/ 279400 h 177"/>
              <a:gd name="T14" fmla="*/ 144463 w 92"/>
              <a:gd name="T15" fmla="*/ 279400 h 177"/>
              <a:gd name="T16" fmla="*/ 139700 w 92"/>
              <a:gd name="T17" fmla="*/ 273050 h 177"/>
              <a:gd name="T18" fmla="*/ 138113 w 92"/>
              <a:gd name="T19" fmla="*/ 279400 h 17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2"/>
              <a:gd name="T31" fmla="*/ 0 h 177"/>
              <a:gd name="T32" fmla="*/ 92 w 92"/>
              <a:gd name="T33" fmla="*/ 177 h 17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2" h="177">
                <a:moveTo>
                  <a:pt x="87" y="176"/>
                </a:moveTo>
                <a:lnTo>
                  <a:pt x="88" y="172"/>
                </a:lnTo>
                <a:lnTo>
                  <a:pt x="5" y="0"/>
                </a:lnTo>
                <a:lnTo>
                  <a:pt x="0" y="3"/>
                </a:lnTo>
                <a:lnTo>
                  <a:pt x="84" y="175"/>
                </a:lnTo>
                <a:lnTo>
                  <a:pt x="87" y="171"/>
                </a:lnTo>
                <a:lnTo>
                  <a:pt x="87" y="176"/>
                </a:lnTo>
                <a:lnTo>
                  <a:pt x="91" y="176"/>
                </a:lnTo>
                <a:lnTo>
                  <a:pt x="88" y="172"/>
                </a:lnTo>
                <a:lnTo>
                  <a:pt x="87" y="17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74" name="Freeform 30"/>
          <p:cNvSpPr>
            <a:spLocks/>
          </p:cNvSpPr>
          <p:nvPr/>
        </p:nvSpPr>
        <p:spPr bwMode="auto">
          <a:xfrm>
            <a:off x="7643118" y="4356100"/>
            <a:ext cx="76200" cy="26988"/>
          </a:xfrm>
          <a:custGeom>
            <a:avLst/>
            <a:gdLst>
              <a:gd name="T0" fmla="*/ 7938 w 48"/>
              <a:gd name="T1" fmla="*/ 14288 h 17"/>
              <a:gd name="T2" fmla="*/ 3175 w 48"/>
              <a:gd name="T3" fmla="*/ 14288 h 17"/>
              <a:gd name="T4" fmla="*/ 3175 w 48"/>
              <a:gd name="T5" fmla="*/ 25400 h 17"/>
              <a:gd name="T6" fmla="*/ 6350 w 48"/>
              <a:gd name="T7" fmla="*/ 25400 h 17"/>
              <a:gd name="T8" fmla="*/ 7938 w 48"/>
              <a:gd name="T9" fmla="*/ 25400 h 17"/>
              <a:gd name="T10" fmla="*/ 12700 w 48"/>
              <a:gd name="T11" fmla="*/ 25400 h 17"/>
              <a:gd name="T12" fmla="*/ 20638 w 48"/>
              <a:gd name="T13" fmla="*/ 25400 h 17"/>
              <a:gd name="T14" fmla="*/ 33338 w 48"/>
              <a:gd name="T15" fmla="*/ 25400 h 17"/>
              <a:gd name="T16" fmla="*/ 50800 w 48"/>
              <a:gd name="T17" fmla="*/ 25400 h 17"/>
              <a:gd name="T18" fmla="*/ 74613 w 48"/>
              <a:gd name="T19" fmla="*/ 25400 h 17"/>
              <a:gd name="T20" fmla="*/ 74613 w 48"/>
              <a:gd name="T21" fmla="*/ 0 h 17"/>
              <a:gd name="T22" fmla="*/ 50800 w 48"/>
              <a:gd name="T23" fmla="*/ 0 h 17"/>
              <a:gd name="T24" fmla="*/ 33338 w 48"/>
              <a:gd name="T25" fmla="*/ 0 h 17"/>
              <a:gd name="T26" fmla="*/ 20638 w 48"/>
              <a:gd name="T27" fmla="*/ 0 h 17"/>
              <a:gd name="T28" fmla="*/ 12700 w 48"/>
              <a:gd name="T29" fmla="*/ 0 h 17"/>
              <a:gd name="T30" fmla="*/ 7938 w 48"/>
              <a:gd name="T31" fmla="*/ 0 h 17"/>
              <a:gd name="T32" fmla="*/ 6350 w 48"/>
              <a:gd name="T33" fmla="*/ 0 h 17"/>
              <a:gd name="T34" fmla="*/ 3175 w 48"/>
              <a:gd name="T35" fmla="*/ 0 h 17"/>
              <a:gd name="T36" fmla="*/ 3175 w 48"/>
              <a:gd name="T37" fmla="*/ 14288 h 17"/>
              <a:gd name="T38" fmla="*/ 0 w 48"/>
              <a:gd name="T39" fmla="*/ 14288 h 17"/>
              <a:gd name="T40" fmla="*/ 3175 w 48"/>
              <a:gd name="T41" fmla="*/ 0 h 17"/>
              <a:gd name="T42" fmla="*/ 0 w 48"/>
              <a:gd name="T43" fmla="*/ 0 h 17"/>
              <a:gd name="T44" fmla="*/ 0 w 48"/>
              <a:gd name="T45" fmla="*/ 14288 h 17"/>
              <a:gd name="T46" fmla="*/ 7938 w 48"/>
              <a:gd name="T47" fmla="*/ 14288 h 1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8"/>
              <a:gd name="T73" fmla="*/ 0 h 17"/>
              <a:gd name="T74" fmla="*/ 48 w 48"/>
              <a:gd name="T75" fmla="*/ 17 h 1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8" h="17">
                <a:moveTo>
                  <a:pt x="5" y="9"/>
                </a:moveTo>
                <a:lnTo>
                  <a:pt x="2" y="9"/>
                </a:lnTo>
                <a:lnTo>
                  <a:pt x="2" y="16"/>
                </a:lnTo>
                <a:lnTo>
                  <a:pt x="4" y="16"/>
                </a:lnTo>
                <a:lnTo>
                  <a:pt x="5" y="16"/>
                </a:lnTo>
                <a:lnTo>
                  <a:pt x="8" y="16"/>
                </a:lnTo>
                <a:lnTo>
                  <a:pt x="13" y="16"/>
                </a:lnTo>
                <a:lnTo>
                  <a:pt x="21" y="16"/>
                </a:lnTo>
                <a:lnTo>
                  <a:pt x="32" y="16"/>
                </a:lnTo>
                <a:lnTo>
                  <a:pt x="47" y="16"/>
                </a:lnTo>
                <a:lnTo>
                  <a:pt x="47" y="0"/>
                </a:lnTo>
                <a:lnTo>
                  <a:pt x="32" y="0"/>
                </a:lnTo>
                <a:lnTo>
                  <a:pt x="21" y="0"/>
                </a:lnTo>
                <a:lnTo>
                  <a:pt x="13" y="0"/>
                </a:lnTo>
                <a:lnTo>
                  <a:pt x="8" y="0"/>
                </a:lnTo>
                <a:lnTo>
                  <a:pt x="5" y="0"/>
                </a:lnTo>
                <a:lnTo>
                  <a:pt x="4" y="0"/>
                </a:lnTo>
                <a:lnTo>
                  <a:pt x="2" y="0"/>
                </a:lnTo>
                <a:lnTo>
                  <a:pt x="2" y="9"/>
                </a:lnTo>
                <a:lnTo>
                  <a:pt x="0" y="9"/>
                </a:lnTo>
                <a:lnTo>
                  <a:pt x="2" y="0"/>
                </a:lnTo>
                <a:lnTo>
                  <a:pt x="0" y="0"/>
                </a:lnTo>
                <a:lnTo>
                  <a:pt x="0" y="9"/>
                </a:lnTo>
                <a:lnTo>
                  <a:pt x="5" y="9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75" name="Freeform 31"/>
          <p:cNvSpPr>
            <a:spLocks/>
          </p:cNvSpPr>
          <p:nvPr/>
        </p:nvSpPr>
        <p:spPr bwMode="auto">
          <a:xfrm>
            <a:off x="7643118" y="4360863"/>
            <a:ext cx="26987" cy="390525"/>
          </a:xfrm>
          <a:custGeom>
            <a:avLst/>
            <a:gdLst>
              <a:gd name="T0" fmla="*/ 25400 w 17"/>
              <a:gd name="T1" fmla="*/ 388938 h 246"/>
              <a:gd name="T2" fmla="*/ 25400 w 17"/>
              <a:gd name="T3" fmla="*/ 376238 h 246"/>
              <a:gd name="T4" fmla="*/ 25400 w 17"/>
              <a:gd name="T5" fmla="*/ 342900 h 246"/>
              <a:gd name="T6" fmla="*/ 25400 w 17"/>
              <a:gd name="T7" fmla="*/ 293688 h 246"/>
              <a:gd name="T8" fmla="*/ 25400 w 17"/>
              <a:gd name="T9" fmla="*/ 233363 h 246"/>
              <a:gd name="T10" fmla="*/ 25400 w 17"/>
              <a:gd name="T11" fmla="*/ 169863 h 246"/>
              <a:gd name="T12" fmla="*/ 25400 w 17"/>
              <a:gd name="T13" fmla="*/ 103188 h 246"/>
              <a:gd name="T14" fmla="*/ 25400 w 17"/>
              <a:gd name="T15" fmla="*/ 46038 h 246"/>
              <a:gd name="T16" fmla="*/ 25400 w 17"/>
              <a:gd name="T17" fmla="*/ 0 h 246"/>
              <a:gd name="T18" fmla="*/ 0 w 17"/>
              <a:gd name="T19" fmla="*/ 0 h 246"/>
              <a:gd name="T20" fmla="*/ 0 w 17"/>
              <a:gd name="T21" fmla="*/ 46038 h 246"/>
              <a:gd name="T22" fmla="*/ 0 w 17"/>
              <a:gd name="T23" fmla="*/ 103188 h 246"/>
              <a:gd name="T24" fmla="*/ 0 w 17"/>
              <a:gd name="T25" fmla="*/ 169863 h 246"/>
              <a:gd name="T26" fmla="*/ 0 w 17"/>
              <a:gd name="T27" fmla="*/ 233363 h 246"/>
              <a:gd name="T28" fmla="*/ 0 w 17"/>
              <a:gd name="T29" fmla="*/ 293688 h 246"/>
              <a:gd name="T30" fmla="*/ 0 w 17"/>
              <a:gd name="T31" fmla="*/ 342900 h 246"/>
              <a:gd name="T32" fmla="*/ 0 w 17"/>
              <a:gd name="T33" fmla="*/ 376238 h 246"/>
              <a:gd name="T34" fmla="*/ 0 w 17"/>
              <a:gd name="T35" fmla="*/ 388938 h 246"/>
              <a:gd name="T36" fmla="*/ 25400 w 17"/>
              <a:gd name="T37" fmla="*/ 388938 h 24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246"/>
              <a:gd name="T59" fmla="*/ 17 w 17"/>
              <a:gd name="T60" fmla="*/ 246 h 24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246">
                <a:moveTo>
                  <a:pt x="16" y="245"/>
                </a:moveTo>
                <a:lnTo>
                  <a:pt x="16" y="237"/>
                </a:lnTo>
                <a:lnTo>
                  <a:pt x="16" y="216"/>
                </a:lnTo>
                <a:lnTo>
                  <a:pt x="16" y="185"/>
                </a:lnTo>
                <a:lnTo>
                  <a:pt x="16" y="147"/>
                </a:lnTo>
                <a:lnTo>
                  <a:pt x="16" y="107"/>
                </a:lnTo>
                <a:lnTo>
                  <a:pt x="16" y="65"/>
                </a:lnTo>
                <a:lnTo>
                  <a:pt x="16" y="29"/>
                </a:lnTo>
                <a:lnTo>
                  <a:pt x="16" y="0"/>
                </a:lnTo>
                <a:lnTo>
                  <a:pt x="0" y="0"/>
                </a:lnTo>
                <a:lnTo>
                  <a:pt x="0" y="29"/>
                </a:lnTo>
                <a:lnTo>
                  <a:pt x="0" y="65"/>
                </a:lnTo>
                <a:lnTo>
                  <a:pt x="0" y="107"/>
                </a:lnTo>
                <a:lnTo>
                  <a:pt x="0" y="147"/>
                </a:lnTo>
                <a:lnTo>
                  <a:pt x="0" y="185"/>
                </a:lnTo>
                <a:lnTo>
                  <a:pt x="0" y="216"/>
                </a:lnTo>
                <a:lnTo>
                  <a:pt x="0" y="237"/>
                </a:lnTo>
                <a:lnTo>
                  <a:pt x="0" y="245"/>
                </a:lnTo>
                <a:lnTo>
                  <a:pt x="16" y="245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76" name="Freeform 32"/>
          <p:cNvSpPr>
            <a:spLocks/>
          </p:cNvSpPr>
          <p:nvPr/>
        </p:nvSpPr>
        <p:spPr bwMode="auto">
          <a:xfrm>
            <a:off x="5687318" y="5335588"/>
            <a:ext cx="665162" cy="198437"/>
          </a:xfrm>
          <a:custGeom>
            <a:avLst/>
            <a:gdLst>
              <a:gd name="T0" fmla="*/ 0 w 419"/>
              <a:gd name="T1" fmla="*/ 63500 h 125"/>
              <a:gd name="T2" fmla="*/ 273050 w 419"/>
              <a:gd name="T3" fmla="*/ 196850 h 125"/>
              <a:gd name="T4" fmla="*/ 273050 w 419"/>
              <a:gd name="T5" fmla="*/ 173037 h 125"/>
              <a:gd name="T6" fmla="*/ 273050 w 419"/>
              <a:gd name="T7" fmla="*/ 157162 h 125"/>
              <a:gd name="T8" fmla="*/ 273050 w 419"/>
              <a:gd name="T9" fmla="*/ 144462 h 125"/>
              <a:gd name="T10" fmla="*/ 273050 w 419"/>
              <a:gd name="T11" fmla="*/ 134937 h 125"/>
              <a:gd name="T12" fmla="*/ 273050 w 419"/>
              <a:gd name="T13" fmla="*/ 131762 h 125"/>
              <a:gd name="T14" fmla="*/ 273050 w 419"/>
              <a:gd name="T15" fmla="*/ 128587 h 125"/>
              <a:gd name="T16" fmla="*/ 273050 w 419"/>
              <a:gd name="T17" fmla="*/ 127000 h 125"/>
              <a:gd name="T18" fmla="*/ 273050 w 419"/>
              <a:gd name="T19" fmla="*/ 127000 h 125"/>
              <a:gd name="T20" fmla="*/ 320675 w 419"/>
              <a:gd name="T21" fmla="*/ 127000 h 125"/>
              <a:gd name="T22" fmla="*/ 377825 w 419"/>
              <a:gd name="T23" fmla="*/ 127000 h 125"/>
              <a:gd name="T24" fmla="*/ 441325 w 419"/>
              <a:gd name="T25" fmla="*/ 127000 h 125"/>
              <a:gd name="T26" fmla="*/ 506412 w 419"/>
              <a:gd name="T27" fmla="*/ 127000 h 125"/>
              <a:gd name="T28" fmla="*/ 566737 w 419"/>
              <a:gd name="T29" fmla="*/ 127000 h 125"/>
              <a:gd name="T30" fmla="*/ 617537 w 419"/>
              <a:gd name="T31" fmla="*/ 127000 h 125"/>
              <a:gd name="T32" fmla="*/ 650875 w 419"/>
              <a:gd name="T33" fmla="*/ 127000 h 125"/>
              <a:gd name="T34" fmla="*/ 663575 w 419"/>
              <a:gd name="T35" fmla="*/ 127000 h 125"/>
              <a:gd name="T36" fmla="*/ 663575 w 419"/>
              <a:gd name="T37" fmla="*/ 114300 h 125"/>
              <a:gd name="T38" fmla="*/ 663575 w 419"/>
              <a:gd name="T39" fmla="*/ 95250 h 125"/>
              <a:gd name="T40" fmla="*/ 663575 w 419"/>
              <a:gd name="T41" fmla="*/ 74612 h 125"/>
              <a:gd name="T42" fmla="*/ 663575 w 419"/>
              <a:gd name="T43" fmla="*/ 52387 h 125"/>
              <a:gd name="T44" fmla="*/ 663575 w 419"/>
              <a:gd name="T45" fmla="*/ 33337 h 125"/>
              <a:gd name="T46" fmla="*/ 663575 w 419"/>
              <a:gd name="T47" fmla="*/ 17462 h 125"/>
              <a:gd name="T48" fmla="*/ 663575 w 419"/>
              <a:gd name="T49" fmla="*/ 4762 h 125"/>
              <a:gd name="T50" fmla="*/ 663575 w 419"/>
              <a:gd name="T51" fmla="*/ 0 h 125"/>
              <a:gd name="T52" fmla="*/ 0 w 419"/>
              <a:gd name="T53" fmla="*/ 63500 h 125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419"/>
              <a:gd name="T82" fmla="*/ 0 h 125"/>
              <a:gd name="T83" fmla="*/ 419 w 419"/>
              <a:gd name="T84" fmla="*/ 125 h 125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419" h="125">
                <a:moveTo>
                  <a:pt x="0" y="40"/>
                </a:moveTo>
                <a:lnTo>
                  <a:pt x="172" y="124"/>
                </a:lnTo>
                <a:lnTo>
                  <a:pt x="172" y="109"/>
                </a:lnTo>
                <a:lnTo>
                  <a:pt x="172" y="99"/>
                </a:lnTo>
                <a:lnTo>
                  <a:pt x="172" y="91"/>
                </a:lnTo>
                <a:lnTo>
                  <a:pt x="172" y="85"/>
                </a:lnTo>
                <a:lnTo>
                  <a:pt x="172" y="83"/>
                </a:lnTo>
                <a:lnTo>
                  <a:pt x="172" y="81"/>
                </a:lnTo>
                <a:lnTo>
                  <a:pt x="172" y="80"/>
                </a:lnTo>
                <a:lnTo>
                  <a:pt x="202" y="80"/>
                </a:lnTo>
                <a:lnTo>
                  <a:pt x="238" y="80"/>
                </a:lnTo>
                <a:lnTo>
                  <a:pt x="278" y="80"/>
                </a:lnTo>
                <a:lnTo>
                  <a:pt x="319" y="80"/>
                </a:lnTo>
                <a:lnTo>
                  <a:pt x="357" y="80"/>
                </a:lnTo>
                <a:lnTo>
                  <a:pt x="389" y="80"/>
                </a:lnTo>
                <a:lnTo>
                  <a:pt x="410" y="80"/>
                </a:lnTo>
                <a:lnTo>
                  <a:pt x="418" y="80"/>
                </a:lnTo>
                <a:lnTo>
                  <a:pt x="418" y="72"/>
                </a:lnTo>
                <a:lnTo>
                  <a:pt x="418" y="60"/>
                </a:lnTo>
                <a:lnTo>
                  <a:pt x="418" y="47"/>
                </a:lnTo>
                <a:lnTo>
                  <a:pt x="418" y="33"/>
                </a:lnTo>
                <a:lnTo>
                  <a:pt x="418" y="21"/>
                </a:lnTo>
                <a:lnTo>
                  <a:pt x="418" y="11"/>
                </a:lnTo>
                <a:lnTo>
                  <a:pt x="418" y="3"/>
                </a:lnTo>
                <a:lnTo>
                  <a:pt x="418" y="0"/>
                </a:lnTo>
                <a:lnTo>
                  <a:pt x="0" y="40"/>
                </a:lnTo>
              </a:path>
            </a:pathLst>
          </a:cu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77" name="Freeform 33"/>
          <p:cNvSpPr>
            <a:spLocks/>
          </p:cNvSpPr>
          <p:nvPr/>
        </p:nvSpPr>
        <p:spPr bwMode="auto">
          <a:xfrm>
            <a:off x="5685730" y="5394325"/>
            <a:ext cx="280988" cy="146050"/>
          </a:xfrm>
          <a:custGeom>
            <a:avLst/>
            <a:gdLst>
              <a:gd name="T0" fmla="*/ 271463 w 177"/>
              <a:gd name="T1" fmla="*/ 138113 h 92"/>
              <a:gd name="T2" fmla="*/ 277813 w 177"/>
              <a:gd name="T3" fmla="*/ 133350 h 92"/>
              <a:gd name="T4" fmla="*/ 3175 w 177"/>
              <a:gd name="T5" fmla="*/ 0 h 92"/>
              <a:gd name="T6" fmla="*/ 0 w 177"/>
              <a:gd name="T7" fmla="*/ 9525 h 92"/>
              <a:gd name="T8" fmla="*/ 273050 w 177"/>
              <a:gd name="T9" fmla="*/ 142875 h 92"/>
              <a:gd name="T10" fmla="*/ 279400 w 177"/>
              <a:gd name="T11" fmla="*/ 138113 h 92"/>
              <a:gd name="T12" fmla="*/ 273050 w 177"/>
              <a:gd name="T13" fmla="*/ 142875 h 92"/>
              <a:gd name="T14" fmla="*/ 279400 w 177"/>
              <a:gd name="T15" fmla="*/ 144463 h 92"/>
              <a:gd name="T16" fmla="*/ 279400 w 177"/>
              <a:gd name="T17" fmla="*/ 138113 h 92"/>
              <a:gd name="T18" fmla="*/ 271463 w 177"/>
              <a:gd name="T19" fmla="*/ 138113 h 9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7"/>
              <a:gd name="T31" fmla="*/ 0 h 92"/>
              <a:gd name="T32" fmla="*/ 177 w 177"/>
              <a:gd name="T33" fmla="*/ 92 h 9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7" h="92">
                <a:moveTo>
                  <a:pt x="171" y="87"/>
                </a:moveTo>
                <a:lnTo>
                  <a:pt x="175" y="84"/>
                </a:lnTo>
                <a:lnTo>
                  <a:pt x="2" y="0"/>
                </a:lnTo>
                <a:lnTo>
                  <a:pt x="0" y="6"/>
                </a:lnTo>
                <a:lnTo>
                  <a:pt x="172" y="90"/>
                </a:lnTo>
                <a:lnTo>
                  <a:pt x="176" y="87"/>
                </a:lnTo>
                <a:lnTo>
                  <a:pt x="172" y="90"/>
                </a:lnTo>
                <a:lnTo>
                  <a:pt x="176" y="91"/>
                </a:lnTo>
                <a:lnTo>
                  <a:pt x="176" y="87"/>
                </a:lnTo>
                <a:lnTo>
                  <a:pt x="171" y="87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78" name="Freeform 34"/>
          <p:cNvSpPr>
            <a:spLocks/>
          </p:cNvSpPr>
          <p:nvPr/>
        </p:nvSpPr>
        <p:spPr bwMode="auto">
          <a:xfrm>
            <a:off x="5957193" y="5457825"/>
            <a:ext cx="26987" cy="76200"/>
          </a:xfrm>
          <a:custGeom>
            <a:avLst/>
            <a:gdLst>
              <a:gd name="T0" fmla="*/ 9525 w 17"/>
              <a:gd name="T1" fmla="*/ 0 h 48"/>
              <a:gd name="T2" fmla="*/ 9525 w 17"/>
              <a:gd name="T3" fmla="*/ 4763 h 48"/>
              <a:gd name="T4" fmla="*/ 0 w 17"/>
              <a:gd name="T5" fmla="*/ 4763 h 48"/>
              <a:gd name="T6" fmla="*/ 0 w 17"/>
              <a:gd name="T7" fmla="*/ 6350 h 48"/>
              <a:gd name="T8" fmla="*/ 0 w 17"/>
              <a:gd name="T9" fmla="*/ 9525 h 48"/>
              <a:gd name="T10" fmla="*/ 0 w 17"/>
              <a:gd name="T11" fmla="*/ 12700 h 48"/>
              <a:gd name="T12" fmla="*/ 0 w 17"/>
              <a:gd name="T13" fmla="*/ 22225 h 48"/>
              <a:gd name="T14" fmla="*/ 0 w 17"/>
              <a:gd name="T15" fmla="*/ 34925 h 48"/>
              <a:gd name="T16" fmla="*/ 0 w 17"/>
              <a:gd name="T17" fmla="*/ 50800 h 48"/>
              <a:gd name="T18" fmla="*/ 0 w 17"/>
              <a:gd name="T19" fmla="*/ 74613 h 48"/>
              <a:gd name="T20" fmla="*/ 25400 w 17"/>
              <a:gd name="T21" fmla="*/ 74613 h 48"/>
              <a:gd name="T22" fmla="*/ 25400 w 17"/>
              <a:gd name="T23" fmla="*/ 50800 h 48"/>
              <a:gd name="T24" fmla="*/ 25400 w 17"/>
              <a:gd name="T25" fmla="*/ 34925 h 48"/>
              <a:gd name="T26" fmla="*/ 25400 w 17"/>
              <a:gd name="T27" fmla="*/ 22225 h 48"/>
              <a:gd name="T28" fmla="*/ 25400 w 17"/>
              <a:gd name="T29" fmla="*/ 12700 h 48"/>
              <a:gd name="T30" fmla="*/ 25400 w 17"/>
              <a:gd name="T31" fmla="*/ 9525 h 48"/>
              <a:gd name="T32" fmla="*/ 25400 w 17"/>
              <a:gd name="T33" fmla="*/ 6350 h 48"/>
              <a:gd name="T34" fmla="*/ 25400 w 17"/>
              <a:gd name="T35" fmla="*/ 4763 h 48"/>
              <a:gd name="T36" fmla="*/ 9525 w 17"/>
              <a:gd name="T37" fmla="*/ 4763 h 48"/>
              <a:gd name="T38" fmla="*/ 9525 w 17"/>
              <a:gd name="T39" fmla="*/ 9525 h 48"/>
              <a:gd name="T40" fmla="*/ 9525 w 17"/>
              <a:gd name="T41" fmla="*/ 0 h 48"/>
              <a:gd name="T42" fmla="*/ 0 w 17"/>
              <a:gd name="T43" fmla="*/ 0 h 48"/>
              <a:gd name="T44" fmla="*/ 0 w 17"/>
              <a:gd name="T45" fmla="*/ 4763 h 48"/>
              <a:gd name="T46" fmla="*/ 9525 w 17"/>
              <a:gd name="T47" fmla="*/ 0 h 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7"/>
              <a:gd name="T73" fmla="*/ 0 h 48"/>
              <a:gd name="T74" fmla="*/ 17 w 17"/>
              <a:gd name="T75" fmla="*/ 48 h 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7" h="48">
                <a:moveTo>
                  <a:pt x="6" y="0"/>
                </a:moveTo>
                <a:lnTo>
                  <a:pt x="6" y="3"/>
                </a:lnTo>
                <a:lnTo>
                  <a:pt x="0" y="3"/>
                </a:lnTo>
                <a:lnTo>
                  <a:pt x="0" y="4"/>
                </a:lnTo>
                <a:lnTo>
                  <a:pt x="0" y="6"/>
                </a:lnTo>
                <a:lnTo>
                  <a:pt x="0" y="8"/>
                </a:lnTo>
                <a:lnTo>
                  <a:pt x="0" y="14"/>
                </a:lnTo>
                <a:lnTo>
                  <a:pt x="0" y="22"/>
                </a:lnTo>
                <a:lnTo>
                  <a:pt x="0" y="32"/>
                </a:lnTo>
                <a:lnTo>
                  <a:pt x="0" y="47"/>
                </a:lnTo>
                <a:lnTo>
                  <a:pt x="16" y="47"/>
                </a:lnTo>
                <a:lnTo>
                  <a:pt x="16" y="32"/>
                </a:lnTo>
                <a:lnTo>
                  <a:pt x="16" y="22"/>
                </a:lnTo>
                <a:lnTo>
                  <a:pt x="16" y="14"/>
                </a:lnTo>
                <a:lnTo>
                  <a:pt x="16" y="8"/>
                </a:lnTo>
                <a:lnTo>
                  <a:pt x="16" y="6"/>
                </a:lnTo>
                <a:lnTo>
                  <a:pt x="16" y="4"/>
                </a:lnTo>
                <a:lnTo>
                  <a:pt x="16" y="3"/>
                </a:lnTo>
                <a:lnTo>
                  <a:pt x="6" y="3"/>
                </a:lnTo>
                <a:lnTo>
                  <a:pt x="6" y="6"/>
                </a:lnTo>
                <a:lnTo>
                  <a:pt x="6" y="0"/>
                </a:lnTo>
                <a:lnTo>
                  <a:pt x="0" y="0"/>
                </a:lnTo>
                <a:lnTo>
                  <a:pt x="0" y="3"/>
                </a:lnTo>
                <a:lnTo>
                  <a:pt x="6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79" name="Freeform 35"/>
          <p:cNvSpPr>
            <a:spLocks/>
          </p:cNvSpPr>
          <p:nvPr/>
        </p:nvSpPr>
        <p:spPr bwMode="auto">
          <a:xfrm>
            <a:off x="5960368" y="5457825"/>
            <a:ext cx="396875" cy="26988"/>
          </a:xfrm>
          <a:custGeom>
            <a:avLst/>
            <a:gdLst>
              <a:gd name="T0" fmla="*/ 387350 w 250"/>
              <a:gd name="T1" fmla="*/ 12700 h 17"/>
              <a:gd name="T2" fmla="*/ 390525 w 250"/>
              <a:gd name="T3" fmla="*/ 0 h 17"/>
              <a:gd name="T4" fmla="*/ 377825 w 250"/>
              <a:gd name="T5" fmla="*/ 0 h 17"/>
              <a:gd name="T6" fmla="*/ 344488 w 250"/>
              <a:gd name="T7" fmla="*/ 0 h 17"/>
              <a:gd name="T8" fmla="*/ 293688 w 250"/>
              <a:gd name="T9" fmla="*/ 0 h 17"/>
              <a:gd name="T10" fmla="*/ 233363 w 250"/>
              <a:gd name="T11" fmla="*/ 0 h 17"/>
              <a:gd name="T12" fmla="*/ 168275 w 250"/>
              <a:gd name="T13" fmla="*/ 0 h 17"/>
              <a:gd name="T14" fmla="*/ 104775 w 250"/>
              <a:gd name="T15" fmla="*/ 0 h 17"/>
              <a:gd name="T16" fmla="*/ 47625 w 250"/>
              <a:gd name="T17" fmla="*/ 0 h 17"/>
              <a:gd name="T18" fmla="*/ 0 w 250"/>
              <a:gd name="T19" fmla="*/ 0 h 17"/>
              <a:gd name="T20" fmla="*/ 0 w 250"/>
              <a:gd name="T21" fmla="*/ 25400 h 17"/>
              <a:gd name="T22" fmla="*/ 47625 w 250"/>
              <a:gd name="T23" fmla="*/ 25400 h 17"/>
              <a:gd name="T24" fmla="*/ 104775 w 250"/>
              <a:gd name="T25" fmla="*/ 25400 h 17"/>
              <a:gd name="T26" fmla="*/ 168275 w 250"/>
              <a:gd name="T27" fmla="*/ 25400 h 17"/>
              <a:gd name="T28" fmla="*/ 233363 w 250"/>
              <a:gd name="T29" fmla="*/ 25400 h 17"/>
              <a:gd name="T30" fmla="*/ 293688 w 250"/>
              <a:gd name="T31" fmla="*/ 25400 h 17"/>
              <a:gd name="T32" fmla="*/ 344488 w 250"/>
              <a:gd name="T33" fmla="*/ 25400 h 17"/>
              <a:gd name="T34" fmla="*/ 377825 w 250"/>
              <a:gd name="T35" fmla="*/ 25400 h 17"/>
              <a:gd name="T36" fmla="*/ 390525 w 250"/>
              <a:gd name="T37" fmla="*/ 25400 h 17"/>
              <a:gd name="T38" fmla="*/ 395288 w 250"/>
              <a:gd name="T39" fmla="*/ 12700 h 17"/>
              <a:gd name="T40" fmla="*/ 390525 w 250"/>
              <a:gd name="T41" fmla="*/ 25400 h 17"/>
              <a:gd name="T42" fmla="*/ 395288 w 250"/>
              <a:gd name="T43" fmla="*/ 25400 h 17"/>
              <a:gd name="T44" fmla="*/ 395288 w 250"/>
              <a:gd name="T45" fmla="*/ 12700 h 17"/>
              <a:gd name="T46" fmla="*/ 387350 w 250"/>
              <a:gd name="T47" fmla="*/ 12700 h 1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50"/>
              <a:gd name="T73" fmla="*/ 0 h 17"/>
              <a:gd name="T74" fmla="*/ 250 w 250"/>
              <a:gd name="T75" fmla="*/ 17 h 1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50" h="17">
                <a:moveTo>
                  <a:pt x="244" y="8"/>
                </a:moveTo>
                <a:lnTo>
                  <a:pt x="246" y="0"/>
                </a:lnTo>
                <a:lnTo>
                  <a:pt x="238" y="0"/>
                </a:lnTo>
                <a:lnTo>
                  <a:pt x="217" y="0"/>
                </a:lnTo>
                <a:lnTo>
                  <a:pt x="185" y="0"/>
                </a:lnTo>
                <a:lnTo>
                  <a:pt x="147" y="0"/>
                </a:lnTo>
                <a:lnTo>
                  <a:pt x="106" y="0"/>
                </a:lnTo>
                <a:lnTo>
                  <a:pt x="66" y="0"/>
                </a:lnTo>
                <a:lnTo>
                  <a:pt x="30" y="0"/>
                </a:lnTo>
                <a:lnTo>
                  <a:pt x="0" y="0"/>
                </a:lnTo>
                <a:lnTo>
                  <a:pt x="0" y="16"/>
                </a:lnTo>
                <a:lnTo>
                  <a:pt x="30" y="16"/>
                </a:lnTo>
                <a:lnTo>
                  <a:pt x="66" y="16"/>
                </a:lnTo>
                <a:lnTo>
                  <a:pt x="106" y="16"/>
                </a:lnTo>
                <a:lnTo>
                  <a:pt x="147" y="16"/>
                </a:lnTo>
                <a:lnTo>
                  <a:pt x="185" y="16"/>
                </a:lnTo>
                <a:lnTo>
                  <a:pt x="217" y="16"/>
                </a:lnTo>
                <a:lnTo>
                  <a:pt x="238" y="16"/>
                </a:lnTo>
                <a:lnTo>
                  <a:pt x="246" y="16"/>
                </a:lnTo>
                <a:lnTo>
                  <a:pt x="249" y="8"/>
                </a:lnTo>
                <a:lnTo>
                  <a:pt x="246" y="16"/>
                </a:lnTo>
                <a:lnTo>
                  <a:pt x="249" y="16"/>
                </a:lnTo>
                <a:lnTo>
                  <a:pt x="249" y="8"/>
                </a:lnTo>
                <a:lnTo>
                  <a:pt x="244" y="8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80" name="Freeform 36"/>
          <p:cNvSpPr>
            <a:spLocks/>
          </p:cNvSpPr>
          <p:nvPr/>
        </p:nvSpPr>
        <p:spPr bwMode="auto">
          <a:xfrm>
            <a:off x="6347718" y="5335588"/>
            <a:ext cx="26987" cy="128587"/>
          </a:xfrm>
          <a:custGeom>
            <a:avLst/>
            <a:gdLst>
              <a:gd name="T0" fmla="*/ 0 w 17"/>
              <a:gd name="T1" fmla="*/ 0 h 81"/>
              <a:gd name="T2" fmla="*/ 0 w 17"/>
              <a:gd name="T3" fmla="*/ 4762 h 81"/>
              <a:gd name="T4" fmla="*/ 0 w 17"/>
              <a:gd name="T5" fmla="*/ 17462 h 81"/>
              <a:gd name="T6" fmla="*/ 0 w 17"/>
              <a:gd name="T7" fmla="*/ 33337 h 81"/>
              <a:gd name="T8" fmla="*/ 0 w 17"/>
              <a:gd name="T9" fmla="*/ 52387 h 81"/>
              <a:gd name="T10" fmla="*/ 0 w 17"/>
              <a:gd name="T11" fmla="*/ 74612 h 81"/>
              <a:gd name="T12" fmla="*/ 0 w 17"/>
              <a:gd name="T13" fmla="*/ 95250 h 81"/>
              <a:gd name="T14" fmla="*/ 0 w 17"/>
              <a:gd name="T15" fmla="*/ 114300 h 81"/>
              <a:gd name="T16" fmla="*/ 0 w 17"/>
              <a:gd name="T17" fmla="*/ 127000 h 81"/>
              <a:gd name="T18" fmla="*/ 25400 w 17"/>
              <a:gd name="T19" fmla="*/ 127000 h 81"/>
              <a:gd name="T20" fmla="*/ 25400 w 17"/>
              <a:gd name="T21" fmla="*/ 114300 h 81"/>
              <a:gd name="T22" fmla="*/ 25400 w 17"/>
              <a:gd name="T23" fmla="*/ 95250 h 81"/>
              <a:gd name="T24" fmla="*/ 25400 w 17"/>
              <a:gd name="T25" fmla="*/ 74612 h 81"/>
              <a:gd name="T26" fmla="*/ 25400 w 17"/>
              <a:gd name="T27" fmla="*/ 52387 h 81"/>
              <a:gd name="T28" fmla="*/ 25400 w 17"/>
              <a:gd name="T29" fmla="*/ 33337 h 81"/>
              <a:gd name="T30" fmla="*/ 25400 w 17"/>
              <a:gd name="T31" fmla="*/ 17462 h 81"/>
              <a:gd name="T32" fmla="*/ 25400 w 17"/>
              <a:gd name="T33" fmla="*/ 4762 h 81"/>
              <a:gd name="T34" fmla="*/ 25400 w 17"/>
              <a:gd name="T35" fmla="*/ 0 h 81"/>
              <a:gd name="T36" fmla="*/ 0 w 17"/>
              <a:gd name="T37" fmla="*/ 0 h 8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7"/>
              <a:gd name="T58" fmla="*/ 0 h 81"/>
              <a:gd name="T59" fmla="*/ 17 w 17"/>
              <a:gd name="T60" fmla="*/ 81 h 8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7" h="81">
                <a:moveTo>
                  <a:pt x="0" y="0"/>
                </a:moveTo>
                <a:lnTo>
                  <a:pt x="0" y="3"/>
                </a:lnTo>
                <a:lnTo>
                  <a:pt x="0" y="11"/>
                </a:lnTo>
                <a:lnTo>
                  <a:pt x="0" y="21"/>
                </a:lnTo>
                <a:lnTo>
                  <a:pt x="0" y="33"/>
                </a:lnTo>
                <a:lnTo>
                  <a:pt x="0" y="47"/>
                </a:lnTo>
                <a:lnTo>
                  <a:pt x="0" y="60"/>
                </a:lnTo>
                <a:lnTo>
                  <a:pt x="0" y="72"/>
                </a:lnTo>
                <a:lnTo>
                  <a:pt x="0" y="80"/>
                </a:lnTo>
                <a:lnTo>
                  <a:pt x="16" y="80"/>
                </a:lnTo>
                <a:lnTo>
                  <a:pt x="16" y="72"/>
                </a:lnTo>
                <a:lnTo>
                  <a:pt x="16" y="60"/>
                </a:lnTo>
                <a:lnTo>
                  <a:pt x="16" y="47"/>
                </a:lnTo>
                <a:lnTo>
                  <a:pt x="16" y="33"/>
                </a:lnTo>
                <a:lnTo>
                  <a:pt x="16" y="21"/>
                </a:lnTo>
                <a:lnTo>
                  <a:pt x="16" y="11"/>
                </a:lnTo>
                <a:lnTo>
                  <a:pt x="16" y="3"/>
                </a:lnTo>
                <a:lnTo>
                  <a:pt x="16" y="0"/>
                </a:ln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81" name="Freeform 37"/>
          <p:cNvSpPr>
            <a:spLocks/>
          </p:cNvSpPr>
          <p:nvPr/>
        </p:nvSpPr>
        <p:spPr bwMode="auto">
          <a:xfrm>
            <a:off x="5687318" y="5267325"/>
            <a:ext cx="665162" cy="133350"/>
          </a:xfrm>
          <a:custGeom>
            <a:avLst/>
            <a:gdLst>
              <a:gd name="T0" fmla="*/ 0 w 419"/>
              <a:gd name="T1" fmla="*/ 131763 h 84"/>
              <a:gd name="T2" fmla="*/ 273050 w 419"/>
              <a:gd name="T3" fmla="*/ 0 h 84"/>
              <a:gd name="T4" fmla="*/ 273050 w 419"/>
              <a:gd name="T5" fmla="*/ 23813 h 84"/>
              <a:gd name="T6" fmla="*/ 273050 w 419"/>
              <a:gd name="T7" fmla="*/ 41275 h 84"/>
              <a:gd name="T8" fmla="*/ 273050 w 419"/>
              <a:gd name="T9" fmla="*/ 53975 h 84"/>
              <a:gd name="T10" fmla="*/ 273050 w 419"/>
              <a:gd name="T11" fmla="*/ 60325 h 84"/>
              <a:gd name="T12" fmla="*/ 273050 w 419"/>
              <a:gd name="T13" fmla="*/ 66675 h 84"/>
              <a:gd name="T14" fmla="*/ 273050 w 419"/>
              <a:gd name="T15" fmla="*/ 68263 h 84"/>
              <a:gd name="T16" fmla="*/ 273050 w 419"/>
              <a:gd name="T17" fmla="*/ 68263 h 84"/>
              <a:gd name="T18" fmla="*/ 273050 w 419"/>
              <a:gd name="T19" fmla="*/ 68263 h 84"/>
              <a:gd name="T20" fmla="*/ 320675 w 419"/>
              <a:gd name="T21" fmla="*/ 68263 h 84"/>
              <a:gd name="T22" fmla="*/ 377825 w 419"/>
              <a:gd name="T23" fmla="*/ 68263 h 84"/>
              <a:gd name="T24" fmla="*/ 441325 w 419"/>
              <a:gd name="T25" fmla="*/ 68263 h 84"/>
              <a:gd name="T26" fmla="*/ 506412 w 419"/>
              <a:gd name="T27" fmla="*/ 68263 h 84"/>
              <a:gd name="T28" fmla="*/ 566737 w 419"/>
              <a:gd name="T29" fmla="*/ 68263 h 84"/>
              <a:gd name="T30" fmla="*/ 617537 w 419"/>
              <a:gd name="T31" fmla="*/ 68263 h 84"/>
              <a:gd name="T32" fmla="*/ 650875 w 419"/>
              <a:gd name="T33" fmla="*/ 68263 h 84"/>
              <a:gd name="T34" fmla="*/ 663575 w 419"/>
              <a:gd name="T35" fmla="*/ 68263 h 84"/>
              <a:gd name="T36" fmla="*/ 0 w 419"/>
              <a:gd name="T37" fmla="*/ 131763 h 8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19"/>
              <a:gd name="T58" fmla="*/ 0 h 84"/>
              <a:gd name="T59" fmla="*/ 419 w 419"/>
              <a:gd name="T60" fmla="*/ 84 h 8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19" h="84">
                <a:moveTo>
                  <a:pt x="0" y="83"/>
                </a:moveTo>
                <a:lnTo>
                  <a:pt x="172" y="0"/>
                </a:lnTo>
                <a:lnTo>
                  <a:pt x="172" y="15"/>
                </a:lnTo>
                <a:lnTo>
                  <a:pt x="172" y="26"/>
                </a:lnTo>
                <a:lnTo>
                  <a:pt x="172" y="34"/>
                </a:lnTo>
                <a:lnTo>
                  <a:pt x="172" y="38"/>
                </a:lnTo>
                <a:lnTo>
                  <a:pt x="172" y="42"/>
                </a:lnTo>
                <a:lnTo>
                  <a:pt x="172" y="43"/>
                </a:lnTo>
                <a:lnTo>
                  <a:pt x="202" y="43"/>
                </a:lnTo>
                <a:lnTo>
                  <a:pt x="238" y="43"/>
                </a:lnTo>
                <a:lnTo>
                  <a:pt x="278" y="43"/>
                </a:lnTo>
                <a:lnTo>
                  <a:pt x="319" y="43"/>
                </a:lnTo>
                <a:lnTo>
                  <a:pt x="357" y="43"/>
                </a:lnTo>
                <a:lnTo>
                  <a:pt x="389" y="43"/>
                </a:lnTo>
                <a:lnTo>
                  <a:pt x="410" y="43"/>
                </a:lnTo>
                <a:lnTo>
                  <a:pt x="418" y="43"/>
                </a:lnTo>
                <a:lnTo>
                  <a:pt x="0" y="83"/>
                </a:lnTo>
              </a:path>
            </a:pathLst>
          </a:cu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82" name="Freeform 38"/>
          <p:cNvSpPr>
            <a:spLocks/>
          </p:cNvSpPr>
          <p:nvPr/>
        </p:nvSpPr>
        <p:spPr bwMode="auto">
          <a:xfrm>
            <a:off x="5685730" y="5260975"/>
            <a:ext cx="280988" cy="144463"/>
          </a:xfrm>
          <a:custGeom>
            <a:avLst/>
            <a:gdLst>
              <a:gd name="T0" fmla="*/ 279400 w 177"/>
              <a:gd name="T1" fmla="*/ 6350 h 91"/>
              <a:gd name="T2" fmla="*/ 273050 w 177"/>
              <a:gd name="T3" fmla="*/ 1588 h 91"/>
              <a:gd name="T4" fmla="*/ 0 w 177"/>
              <a:gd name="T5" fmla="*/ 133350 h 91"/>
              <a:gd name="T6" fmla="*/ 3175 w 177"/>
              <a:gd name="T7" fmla="*/ 142875 h 91"/>
              <a:gd name="T8" fmla="*/ 277813 w 177"/>
              <a:gd name="T9" fmla="*/ 11113 h 91"/>
              <a:gd name="T10" fmla="*/ 271463 w 177"/>
              <a:gd name="T11" fmla="*/ 6350 h 91"/>
              <a:gd name="T12" fmla="*/ 279400 w 177"/>
              <a:gd name="T13" fmla="*/ 6350 h 91"/>
              <a:gd name="T14" fmla="*/ 279400 w 177"/>
              <a:gd name="T15" fmla="*/ 0 h 91"/>
              <a:gd name="T16" fmla="*/ 273050 w 177"/>
              <a:gd name="T17" fmla="*/ 1588 h 91"/>
              <a:gd name="T18" fmla="*/ 279400 w 177"/>
              <a:gd name="T19" fmla="*/ 6350 h 9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7"/>
              <a:gd name="T31" fmla="*/ 0 h 91"/>
              <a:gd name="T32" fmla="*/ 177 w 177"/>
              <a:gd name="T33" fmla="*/ 91 h 9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7" h="91">
                <a:moveTo>
                  <a:pt x="176" y="4"/>
                </a:moveTo>
                <a:lnTo>
                  <a:pt x="172" y="1"/>
                </a:lnTo>
                <a:lnTo>
                  <a:pt x="0" y="84"/>
                </a:lnTo>
                <a:lnTo>
                  <a:pt x="2" y="90"/>
                </a:lnTo>
                <a:lnTo>
                  <a:pt x="175" y="7"/>
                </a:lnTo>
                <a:lnTo>
                  <a:pt x="171" y="4"/>
                </a:lnTo>
                <a:lnTo>
                  <a:pt x="176" y="4"/>
                </a:lnTo>
                <a:lnTo>
                  <a:pt x="176" y="0"/>
                </a:lnTo>
                <a:lnTo>
                  <a:pt x="172" y="1"/>
                </a:lnTo>
                <a:lnTo>
                  <a:pt x="176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83" name="Freeform 39"/>
          <p:cNvSpPr>
            <a:spLocks/>
          </p:cNvSpPr>
          <p:nvPr/>
        </p:nvSpPr>
        <p:spPr bwMode="auto">
          <a:xfrm>
            <a:off x="5957193" y="5267325"/>
            <a:ext cx="26987" cy="76200"/>
          </a:xfrm>
          <a:custGeom>
            <a:avLst/>
            <a:gdLst>
              <a:gd name="T0" fmla="*/ 9525 w 17"/>
              <a:gd name="T1" fmla="*/ 63500 h 48"/>
              <a:gd name="T2" fmla="*/ 9525 w 17"/>
              <a:gd name="T3" fmla="*/ 68263 h 48"/>
              <a:gd name="T4" fmla="*/ 25400 w 17"/>
              <a:gd name="T5" fmla="*/ 68263 h 48"/>
              <a:gd name="T6" fmla="*/ 25400 w 17"/>
              <a:gd name="T7" fmla="*/ 66675 h 48"/>
              <a:gd name="T8" fmla="*/ 25400 w 17"/>
              <a:gd name="T9" fmla="*/ 60325 h 48"/>
              <a:gd name="T10" fmla="*/ 25400 w 17"/>
              <a:gd name="T11" fmla="*/ 53975 h 48"/>
              <a:gd name="T12" fmla="*/ 25400 w 17"/>
              <a:gd name="T13" fmla="*/ 41275 h 48"/>
              <a:gd name="T14" fmla="*/ 25400 w 17"/>
              <a:gd name="T15" fmla="*/ 23813 h 48"/>
              <a:gd name="T16" fmla="*/ 25400 w 17"/>
              <a:gd name="T17" fmla="*/ 0 h 48"/>
              <a:gd name="T18" fmla="*/ 0 w 17"/>
              <a:gd name="T19" fmla="*/ 0 h 48"/>
              <a:gd name="T20" fmla="*/ 0 w 17"/>
              <a:gd name="T21" fmla="*/ 23813 h 48"/>
              <a:gd name="T22" fmla="*/ 0 w 17"/>
              <a:gd name="T23" fmla="*/ 41275 h 48"/>
              <a:gd name="T24" fmla="*/ 0 w 17"/>
              <a:gd name="T25" fmla="*/ 53975 h 48"/>
              <a:gd name="T26" fmla="*/ 0 w 17"/>
              <a:gd name="T27" fmla="*/ 60325 h 48"/>
              <a:gd name="T28" fmla="*/ 0 w 17"/>
              <a:gd name="T29" fmla="*/ 66675 h 48"/>
              <a:gd name="T30" fmla="*/ 0 w 17"/>
              <a:gd name="T31" fmla="*/ 68263 h 48"/>
              <a:gd name="T32" fmla="*/ 9525 w 17"/>
              <a:gd name="T33" fmla="*/ 68263 h 48"/>
              <a:gd name="T34" fmla="*/ 9525 w 17"/>
              <a:gd name="T35" fmla="*/ 74613 h 48"/>
              <a:gd name="T36" fmla="*/ 0 w 17"/>
              <a:gd name="T37" fmla="*/ 68263 h 48"/>
              <a:gd name="T38" fmla="*/ 0 w 17"/>
              <a:gd name="T39" fmla="*/ 74613 h 48"/>
              <a:gd name="T40" fmla="*/ 9525 w 17"/>
              <a:gd name="T41" fmla="*/ 74613 h 48"/>
              <a:gd name="T42" fmla="*/ 9525 w 17"/>
              <a:gd name="T43" fmla="*/ 63500 h 4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7"/>
              <a:gd name="T67" fmla="*/ 0 h 48"/>
              <a:gd name="T68" fmla="*/ 17 w 17"/>
              <a:gd name="T69" fmla="*/ 48 h 4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7" h="48">
                <a:moveTo>
                  <a:pt x="6" y="40"/>
                </a:moveTo>
                <a:lnTo>
                  <a:pt x="6" y="43"/>
                </a:lnTo>
                <a:lnTo>
                  <a:pt x="16" y="43"/>
                </a:lnTo>
                <a:lnTo>
                  <a:pt x="16" y="42"/>
                </a:lnTo>
                <a:lnTo>
                  <a:pt x="16" y="38"/>
                </a:lnTo>
                <a:lnTo>
                  <a:pt x="16" y="34"/>
                </a:lnTo>
                <a:lnTo>
                  <a:pt x="16" y="26"/>
                </a:lnTo>
                <a:lnTo>
                  <a:pt x="16" y="15"/>
                </a:lnTo>
                <a:lnTo>
                  <a:pt x="16" y="0"/>
                </a:lnTo>
                <a:lnTo>
                  <a:pt x="0" y="0"/>
                </a:lnTo>
                <a:lnTo>
                  <a:pt x="0" y="15"/>
                </a:lnTo>
                <a:lnTo>
                  <a:pt x="0" y="26"/>
                </a:lnTo>
                <a:lnTo>
                  <a:pt x="0" y="34"/>
                </a:lnTo>
                <a:lnTo>
                  <a:pt x="0" y="38"/>
                </a:lnTo>
                <a:lnTo>
                  <a:pt x="0" y="42"/>
                </a:lnTo>
                <a:lnTo>
                  <a:pt x="0" y="43"/>
                </a:lnTo>
                <a:lnTo>
                  <a:pt x="6" y="43"/>
                </a:lnTo>
                <a:lnTo>
                  <a:pt x="6" y="47"/>
                </a:lnTo>
                <a:lnTo>
                  <a:pt x="0" y="43"/>
                </a:lnTo>
                <a:lnTo>
                  <a:pt x="0" y="47"/>
                </a:lnTo>
                <a:lnTo>
                  <a:pt x="6" y="47"/>
                </a:lnTo>
                <a:lnTo>
                  <a:pt x="6" y="4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84" name="Freeform 40"/>
          <p:cNvSpPr>
            <a:spLocks/>
          </p:cNvSpPr>
          <p:nvPr/>
        </p:nvSpPr>
        <p:spPr bwMode="auto">
          <a:xfrm>
            <a:off x="5960368" y="5330825"/>
            <a:ext cx="392112" cy="26988"/>
          </a:xfrm>
          <a:custGeom>
            <a:avLst/>
            <a:gdLst>
              <a:gd name="T0" fmla="*/ 390525 w 247"/>
              <a:gd name="T1" fmla="*/ 0 h 17"/>
              <a:gd name="T2" fmla="*/ 377825 w 247"/>
              <a:gd name="T3" fmla="*/ 0 h 17"/>
              <a:gd name="T4" fmla="*/ 344487 w 247"/>
              <a:gd name="T5" fmla="*/ 0 h 17"/>
              <a:gd name="T6" fmla="*/ 293687 w 247"/>
              <a:gd name="T7" fmla="*/ 0 h 17"/>
              <a:gd name="T8" fmla="*/ 233362 w 247"/>
              <a:gd name="T9" fmla="*/ 0 h 17"/>
              <a:gd name="T10" fmla="*/ 168275 w 247"/>
              <a:gd name="T11" fmla="*/ 0 h 17"/>
              <a:gd name="T12" fmla="*/ 104775 w 247"/>
              <a:gd name="T13" fmla="*/ 0 h 17"/>
              <a:gd name="T14" fmla="*/ 47625 w 247"/>
              <a:gd name="T15" fmla="*/ 0 h 17"/>
              <a:gd name="T16" fmla="*/ 0 w 247"/>
              <a:gd name="T17" fmla="*/ 0 h 17"/>
              <a:gd name="T18" fmla="*/ 0 w 247"/>
              <a:gd name="T19" fmla="*/ 25400 h 17"/>
              <a:gd name="T20" fmla="*/ 47625 w 247"/>
              <a:gd name="T21" fmla="*/ 25400 h 17"/>
              <a:gd name="T22" fmla="*/ 104775 w 247"/>
              <a:gd name="T23" fmla="*/ 25400 h 17"/>
              <a:gd name="T24" fmla="*/ 168275 w 247"/>
              <a:gd name="T25" fmla="*/ 25400 h 17"/>
              <a:gd name="T26" fmla="*/ 233362 w 247"/>
              <a:gd name="T27" fmla="*/ 25400 h 17"/>
              <a:gd name="T28" fmla="*/ 293687 w 247"/>
              <a:gd name="T29" fmla="*/ 25400 h 17"/>
              <a:gd name="T30" fmla="*/ 344487 w 247"/>
              <a:gd name="T31" fmla="*/ 25400 h 17"/>
              <a:gd name="T32" fmla="*/ 377825 w 247"/>
              <a:gd name="T33" fmla="*/ 25400 h 17"/>
              <a:gd name="T34" fmla="*/ 390525 w 247"/>
              <a:gd name="T35" fmla="*/ 25400 h 17"/>
              <a:gd name="T36" fmla="*/ 390525 w 247"/>
              <a:gd name="T37" fmla="*/ 0 h 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47"/>
              <a:gd name="T58" fmla="*/ 0 h 17"/>
              <a:gd name="T59" fmla="*/ 247 w 247"/>
              <a:gd name="T60" fmla="*/ 17 h 1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47" h="17">
                <a:moveTo>
                  <a:pt x="246" y="0"/>
                </a:moveTo>
                <a:lnTo>
                  <a:pt x="238" y="0"/>
                </a:lnTo>
                <a:lnTo>
                  <a:pt x="217" y="0"/>
                </a:lnTo>
                <a:lnTo>
                  <a:pt x="185" y="0"/>
                </a:lnTo>
                <a:lnTo>
                  <a:pt x="147" y="0"/>
                </a:lnTo>
                <a:lnTo>
                  <a:pt x="106" y="0"/>
                </a:lnTo>
                <a:lnTo>
                  <a:pt x="66" y="0"/>
                </a:lnTo>
                <a:lnTo>
                  <a:pt x="30" y="0"/>
                </a:lnTo>
                <a:lnTo>
                  <a:pt x="0" y="0"/>
                </a:lnTo>
                <a:lnTo>
                  <a:pt x="0" y="16"/>
                </a:lnTo>
                <a:lnTo>
                  <a:pt x="30" y="16"/>
                </a:lnTo>
                <a:lnTo>
                  <a:pt x="66" y="16"/>
                </a:lnTo>
                <a:lnTo>
                  <a:pt x="106" y="16"/>
                </a:lnTo>
                <a:lnTo>
                  <a:pt x="147" y="16"/>
                </a:lnTo>
                <a:lnTo>
                  <a:pt x="185" y="16"/>
                </a:lnTo>
                <a:lnTo>
                  <a:pt x="217" y="16"/>
                </a:lnTo>
                <a:lnTo>
                  <a:pt x="238" y="16"/>
                </a:lnTo>
                <a:lnTo>
                  <a:pt x="246" y="16"/>
                </a:lnTo>
                <a:lnTo>
                  <a:pt x="246" y="0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85" name="Freeform 41"/>
          <p:cNvSpPr>
            <a:spLocks/>
          </p:cNvSpPr>
          <p:nvPr/>
        </p:nvSpPr>
        <p:spPr bwMode="auto">
          <a:xfrm>
            <a:off x="4141093" y="2974975"/>
            <a:ext cx="503237" cy="395288"/>
          </a:xfrm>
          <a:custGeom>
            <a:avLst/>
            <a:gdLst>
              <a:gd name="T0" fmla="*/ 11112 w 317"/>
              <a:gd name="T1" fmla="*/ 190500 h 249"/>
              <a:gd name="T2" fmla="*/ 11112 w 317"/>
              <a:gd name="T3" fmla="*/ 382588 h 249"/>
              <a:gd name="T4" fmla="*/ 88900 w 317"/>
              <a:gd name="T5" fmla="*/ 382588 h 249"/>
              <a:gd name="T6" fmla="*/ 88900 w 317"/>
              <a:gd name="T7" fmla="*/ 249238 h 249"/>
              <a:gd name="T8" fmla="*/ 252412 w 317"/>
              <a:gd name="T9" fmla="*/ 249238 h 249"/>
              <a:gd name="T10" fmla="*/ 252412 w 317"/>
              <a:gd name="T11" fmla="*/ 382588 h 249"/>
              <a:gd name="T12" fmla="*/ 328612 w 317"/>
              <a:gd name="T13" fmla="*/ 382588 h 249"/>
              <a:gd name="T14" fmla="*/ 328612 w 317"/>
              <a:gd name="T15" fmla="*/ 190500 h 249"/>
              <a:gd name="T16" fmla="*/ 169862 w 317"/>
              <a:gd name="T17" fmla="*/ 84138 h 249"/>
              <a:gd name="T18" fmla="*/ 11112 w 317"/>
              <a:gd name="T19" fmla="*/ 190500 h 249"/>
              <a:gd name="T20" fmla="*/ 415925 w 317"/>
              <a:gd name="T21" fmla="*/ 173038 h 249"/>
              <a:gd name="T22" fmla="*/ 415925 w 317"/>
              <a:gd name="T23" fmla="*/ 249238 h 249"/>
              <a:gd name="T24" fmla="*/ 479425 w 317"/>
              <a:gd name="T25" fmla="*/ 211138 h 249"/>
              <a:gd name="T26" fmla="*/ 479425 w 317"/>
              <a:gd name="T27" fmla="*/ 134938 h 249"/>
              <a:gd name="T28" fmla="*/ 415925 w 317"/>
              <a:gd name="T29" fmla="*/ 173038 h 249"/>
              <a:gd name="T30" fmla="*/ 346075 w 317"/>
              <a:gd name="T31" fmla="*/ 214313 h 249"/>
              <a:gd name="T32" fmla="*/ 346075 w 317"/>
              <a:gd name="T33" fmla="*/ 292100 h 249"/>
              <a:gd name="T34" fmla="*/ 409575 w 317"/>
              <a:gd name="T35" fmla="*/ 254000 h 249"/>
              <a:gd name="T36" fmla="*/ 409575 w 317"/>
              <a:gd name="T37" fmla="*/ 177800 h 249"/>
              <a:gd name="T38" fmla="*/ 346075 w 317"/>
              <a:gd name="T39" fmla="*/ 214313 h 249"/>
              <a:gd name="T40" fmla="*/ 328612 w 317"/>
              <a:gd name="T41" fmla="*/ 190500 h 249"/>
              <a:gd name="T42" fmla="*/ 328612 w 317"/>
              <a:gd name="T43" fmla="*/ 382588 h 249"/>
              <a:gd name="T44" fmla="*/ 490537 w 317"/>
              <a:gd name="T45" fmla="*/ 292100 h 249"/>
              <a:gd name="T46" fmla="*/ 490537 w 317"/>
              <a:gd name="T47" fmla="*/ 101600 h 249"/>
              <a:gd name="T48" fmla="*/ 328612 w 317"/>
              <a:gd name="T49" fmla="*/ 190500 h 249"/>
              <a:gd name="T50" fmla="*/ 174625 w 317"/>
              <a:gd name="T51" fmla="*/ 382588 h 249"/>
              <a:gd name="T52" fmla="*/ 249237 w 317"/>
              <a:gd name="T53" fmla="*/ 382588 h 249"/>
              <a:gd name="T54" fmla="*/ 249237 w 317"/>
              <a:gd name="T55" fmla="*/ 254000 h 249"/>
              <a:gd name="T56" fmla="*/ 174625 w 317"/>
              <a:gd name="T57" fmla="*/ 254000 h 249"/>
              <a:gd name="T58" fmla="*/ 174625 w 317"/>
              <a:gd name="T59" fmla="*/ 382588 h 249"/>
              <a:gd name="T60" fmla="*/ 93662 w 317"/>
              <a:gd name="T61" fmla="*/ 382588 h 249"/>
              <a:gd name="T62" fmla="*/ 169862 w 317"/>
              <a:gd name="T63" fmla="*/ 382588 h 249"/>
              <a:gd name="T64" fmla="*/ 169862 w 317"/>
              <a:gd name="T65" fmla="*/ 254000 h 249"/>
              <a:gd name="T66" fmla="*/ 93662 w 317"/>
              <a:gd name="T67" fmla="*/ 254000 h 249"/>
              <a:gd name="T68" fmla="*/ 93662 w 317"/>
              <a:gd name="T69" fmla="*/ 382588 h 249"/>
              <a:gd name="T70" fmla="*/ 0 w 317"/>
              <a:gd name="T71" fmla="*/ 190500 h 249"/>
              <a:gd name="T72" fmla="*/ 165100 w 317"/>
              <a:gd name="T73" fmla="*/ 73025 h 249"/>
              <a:gd name="T74" fmla="*/ 334962 w 317"/>
              <a:gd name="T75" fmla="*/ 0 h 249"/>
              <a:gd name="T76" fmla="*/ 501650 w 317"/>
              <a:gd name="T77" fmla="*/ 82550 h 249"/>
              <a:gd name="T78" fmla="*/ 501650 w 317"/>
              <a:gd name="T79" fmla="*/ 298450 h 249"/>
              <a:gd name="T80" fmla="*/ 331787 w 317"/>
              <a:gd name="T81" fmla="*/ 393700 h 249"/>
              <a:gd name="T82" fmla="*/ 0 w 317"/>
              <a:gd name="T83" fmla="*/ 393700 h 249"/>
              <a:gd name="T84" fmla="*/ 0 w 317"/>
              <a:gd name="T85" fmla="*/ 190500 h 249"/>
              <a:gd name="T86" fmla="*/ 11112 w 317"/>
              <a:gd name="T87" fmla="*/ 190500 h 24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17"/>
              <a:gd name="T133" fmla="*/ 0 h 249"/>
              <a:gd name="T134" fmla="*/ 317 w 317"/>
              <a:gd name="T135" fmla="*/ 249 h 24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17" h="249">
                <a:moveTo>
                  <a:pt x="7" y="120"/>
                </a:moveTo>
                <a:lnTo>
                  <a:pt x="7" y="241"/>
                </a:lnTo>
                <a:lnTo>
                  <a:pt x="56" y="241"/>
                </a:lnTo>
                <a:lnTo>
                  <a:pt x="56" y="157"/>
                </a:lnTo>
                <a:lnTo>
                  <a:pt x="159" y="157"/>
                </a:lnTo>
                <a:lnTo>
                  <a:pt x="159" y="241"/>
                </a:lnTo>
                <a:lnTo>
                  <a:pt x="207" y="241"/>
                </a:lnTo>
                <a:lnTo>
                  <a:pt x="207" y="120"/>
                </a:lnTo>
                <a:lnTo>
                  <a:pt x="107" y="53"/>
                </a:lnTo>
                <a:lnTo>
                  <a:pt x="7" y="120"/>
                </a:lnTo>
                <a:lnTo>
                  <a:pt x="262" y="109"/>
                </a:lnTo>
                <a:lnTo>
                  <a:pt x="262" y="157"/>
                </a:lnTo>
                <a:lnTo>
                  <a:pt x="302" y="133"/>
                </a:lnTo>
                <a:lnTo>
                  <a:pt x="302" y="85"/>
                </a:lnTo>
                <a:lnTo>
                  <a:pt x="262" y="109"/>
                </a:lnTo>
                <a:lnTo>
                  <a:pt x="218" y="135"/>
                </a:lnTo>
                <a:lnTo>
                  <a:pt x="218" y="184"/>
                </a:lnTo>
                <a:lnTo>
                  <a:pt x="258" y="160"/>
                </a:lnTo>
                <a:lnTo>
                  <a:pt x="258" y="112"/>
                </a:lnTo>
                <a:lnTo>
                  <a:pt x="218" y="135"/>
                </a:lnTo>
                <a:lnTo>
                  <a:pt x="207" y="120"/>
                </a:lnTo>
                <a:lnTo>
                  <a:pt x="207" y="241"/>
                </a:lnTo>
                <a:lnTo>
                  <a:pt x="309" y="184"/>
                </a:lnTo>
                <a:lnTo>
                  <a:pt x="309" y="64"/>
                </a:lnTo>
                <a:lnTo>
                  <a:pt x="207" y="120"/>
                </a:lnTo>
                <a:lnTo>
                  <a:pt x="110" y="241"/>
                </a:lnTo>
                <a:lnTo>
                  <a:pt x="157" y="241"/>
                </a:lnTo>
                <a:lnTo>
                  <a:pt x="157" y="160"/>
                </a:lnTo>
                <a:lnTo>
                  <a:pt x="110" y="160"/>
                </a:lnTo>
                <a:lnTo>
                  <a:pt x="110" y="241"/>
                </a:lnTo>
                <a:lnTo>
                  <a:pt x="59" y="241"/>
                </a:lnTo>
                <a:lnTo>
                  <a:pt x="107" y="241"/>
                </a:lnTo>
                <a:lnTo>
                  <a:pt x="107" y="160"/>
                </a:lnTo>
                <a:lnTo>
                  <a:pt x="59" y="160"/>
                </a:lnTo>
                <a:lnTo>
                  <a:pt x="59" y="241"/>
                </a:lnTo>
                <a:lnTo>
                  <a:pt x="0" y="120"/>
                </a:lnTo>
                <a:lnTo>
                  <a:pt x="104" y="46"/>
                </a:lnTo>
                <a:lnTo>
                  <a:pt x="211" y="0"/>
                </a:lnTo>
                <a:lnTo>
                  <a:pt x="316" y="52"/>
                </a:lnTo>
                <a:lnTo>
                  <a:pt x="316" y="188"/>
                </a:lnTo>
                <a:lnTo>
                  <a:pt x="209" y="248"/>
                </a:lnTo>
                <a:lnTo>
                  <a:pt x="0" y="248"/>
                </a:lnTo>
                <a:lnTo>
                  <a:pt x="0" y="120"/>
                </a:lnTo>
                <a:lnTo>
                  <a:pt x="7" y="120"/>
                </a:lnTo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86" name="Freeform 42"/>
          <p:cNvSpPr>
            <a:spLocks/>
          </p:cNvSpPr>
          <p:nvPr/>
        </p:nvSpPr>
        <p:spPr bwMode="auto">
          <a:xfrm>
            <a:off x="4152205" y="3059113"/>
            <a:ext cx="319088" cy="300037"/>
          </a:xfrm>
          <a:custGeom>
            <a:avLst/>
            <a:gdLst>
              <a:gd name="T0" fmla="*/ 0 w 201"/>
              <a:gd name="T1" fmla="*/ 106362 h 189"/>
              <a:gd name="T2" fmla="*/ 0 w 201"/>
              <a:gd name="T3" fmla="*/ 298450 h 189"/>
              <a:gd name="T4" fmla="*/ 77788 w 201"/>
              <a:gd name="T5" fmla="*/ 298450 h 189"/>
              <a:gd name="T6" fmla="*/ 77788 w 201"/>
              <a:gd name="T7" fmla="*/ 165100 h 189"/>
              <a:gd name="T8" fmla="*/ 241300 w 201"/>
              <a:gd name="T9" fmla="*/ 165100 h 189"/>
              <a:gd name="T10" fmla="*/ 241300 w 201"/>
              <a:gd name="T11" fmla="*/ 298450 h 189"/>
              <a:gd name="T12" fmla="*/ 317500 w 201"/>
              <a:gd name="T13" fmla="*/ 298450 h 189"/>
              <a:gd name="T14" fmla="*/ 317500 w 201"/>
              <a:gd name="T15" fmla="*/ 106362 h 189"/>
              <a:gd name="T16" fmla="*/ 158750 w 201"/>
              <a:gd name="T17" fmla="*/ 0 h 189"/>
              <a:gd name="T18" fmla="*/ 0 w 201"/>
              <a:gd name="T19" fmla="*/ 106362 h 18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01"/>
              <a:gd name="T31" fmla="*/ 0 h 189"/>
              <a:gd name="T32" fmla="*/ 201 w 201"/>
              <a:gd name="T33" fmla="*/ 189 h 18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01" h="189">
                <a:moveTo>
                  <a:pt x="0" y="67"/>
                </a:moveTo>
                <a:lnTo>
                  <a:pt x="0" y="188"/>
                </a:lnTo>
                <a:lnTo>
                  <a:pt x="49" y="188"/>
                </a:lnTo>
                <a:lnTo>
                  <a:pt x="49" y="104"/>
                </a:lnTo>
                <a:lnTo>
                  <a:pt x="152" y="104"/>
                </a:lnTo>
                <a:lnTo>
                  <a:pt x="152" y="188"/>
                </a:lnTo>
                <a:lnTo>
                  <a:pt x="200" y="188"/>
                </a:lnTo>
                <a:lnTo>
                  <a:pt x="200" y="67"/>
                </a:lnTo>
                <a:lnTo>
                  <a:pt x="100" y="0"/>
                </a:lnTo>
                <a:lnTo>
                  <a:pt x="0" y="67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87" name="Freeform 43"/>
          <p:cNvSpPr>
            <a:spLocks/>
          </p:cNvSpPr>
          <p:nvPr/>
        </p:nvSpPr>
        <p:spPr bwMode="auto">
          <a:xfrm>
            <a:off x="4557018" y="3109913"/>
            <a:ext cx="65087" cy="115887"/>
          </a:xfrm>
          <a:custGeom>
            <a:avLst/>
            <a:gdLst>
              <a:gd name="T0" fmla="*/ 0 w 41"/>
              <a:gd name="T1" fmla="*/ 38100 h 73"/>
              <a:gd name="T2" fmla="*/ 0 w 41"/>
              <a:gd name="T3" fmla="*/ 114300 h 73"/>
              <a:gd name="T4" fmla="*/ 63500 w 41"/>
              <a:gd name="T5" fmla="*/ 76200 h 73"/>
              <a:gd name="T6" fmla="*/ 63500 w 41"/>
              <a:gd name="T7" fmla="*/ 0 h 73"/>
              <a:gd name="T8" fmla="*/ 0 w 41"/>
              <a:gd name="T9" fmla="*/ 381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73"/>
              <a:gd name="T17" fmla="*/ 41 w 41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73">
                <a:moveTo>
                  <a:pt x="0" y="24"/>
                </a:moveTo>
                <a:lnTo>
                  <a:pt x="0" y="72"/>
                </a:lnTo>
                <a:lnTo>
                  <a:pt x="40" y="48"/>
                </a:lnTo>
                <a:lnTo>
                  <a:pt x="40" y="0"/>
                </a:lnTo>
                <a:lnTo>
                  <a:pt x="0" y="24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88" name="Freeform 44"/>
          <p:cNvSpPr>
            <a:spLocks/>
          </p:cNvSpPr>
          <p:nvPr/>
        </p:nvSpPr>
        <p:spPr bwMode="auto">
          <a:xfrm>
            <a:off x="4487168" y="3152775"/>
            <a:ext cx="65087" cy="115888"/>
          </a:xfrm>
          <a:custGeom>
            <a:avLst/>
            <a:gdLst>
              <a:gd name="T0" fmla="*/ 0 w 41"/>
              <a:gd name="T1" fmla="*/ 36513 h 73"/>
              <a:gd name="T2" fmla="*/ 0 w 41"/>
              <a:gd name="T3" fmla="*/ 114300 h 73"/>
              <a:gd name="T4" fmla="*/ 63500 w 41"/>
              <a:gd name="T5" fmla="*/ 76200 h 73"/>
              <a:gd name="T6" fmla="*/ 63500 w 41"/>
              <a:gd name="T7" fmla="*/ 0 h 73"/>
              <a:gd name="T8" fmla="*/ 0 w 41"/>
              <a:gd name="T9" fmla="*/ 36513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"/>
              <a:gd name="T16" fmla="*/ 0 h 73"/>
              <a:gd name="T17" fmla="*/ 41 w 41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" h="73">
                <a:moveTo>
                  <a:pt x="0" y="23"/>
                </a:moveTo>
                <a:lnTo>
                  <a:pt x="0" y="72"/>
                </a:lnTo>
                <a:lnTo>
                  <a:pt x="40" y="48"/>
                </a:lnTo>
                <a:lnTo>
                  <a:pt x="40" y="0"/>
                </a:lnTo>
                <a:lnTo>
                  <a:pt x="0" y="23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89" name="Freeform 45"/>
          <p:cNvSpPr>
            <a:spLocks/>
          </p:cNvSpPr>
          <p:nvPr/>
        </p:nvSpPr>
        <p:spPr bwMode="auto">
          <a:xfrm>
            <a:off x="4469705" y="3076575"/>
            <a:ext cx="163513" cy="282575"/>
          </a:xfrm>
          <a:custGeom>
            <a:avLst/>
            <a:gdLst>
              <a:gd name="T0" fmla="*/ 0 w 103"/>
              <a:gd name="T1" fmla="*/ 88900 h 178"/>
              <a:gd name="T2" fmla="*/ 0 w 103"/>
              <a:gd name="T3" fmla="*/ 280988 h 178"/>
              <a:gd name="T4" fmla="*/ 161925 w 103"/>
              <a:gd name="T5" fmla="*/ 190500 h 178"/>
              <a:gd name="T6" fmla="*/ 161925 w 103"/>
              <a:gd name="T7" fmla="*/ 0 h 178"/>
              <a:gd name="T8" fmla="*/ 0 w 103"/>
              <a:gd name="T9" fmla="*/ 88900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3"/>
              <a:gd name="T16" fmla="*/ 0 h 178"/>
              <a:gd name="T17" fmla="*/ 103 w 103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3" h="178">
                <a:moveTo>
                  <a:pt x="0" y="56"/>
                </a:moveTo>
                <a:lnTo>
                  <a:pt x="0" y="177"/>
                </a:lnTo>
                <a:lnTo>
                  <a:pt x="102" y="120"/>
                </a:lnTo>
                <a:lnTo>
                  <a:pt x="102" y="0"/>
                </a:lnTo>
                <a:lnTo>
                  <a:pt x="0" y="5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90" name="Freeform 46"/>
          <p:cNvSpPr>
            <a:spLocks/>
          </p:cNvSpPr>
          <p:nvPr/>
        </p:nvSpPr>
        <p:spPr bwMode="auto">
          <a:xfrm>
            <a:off x="4315718" y="3228975"/>
            <a:ext cx="76200" cy="130175"/>
          </a:xfrm>
          <a:custGeom>
            <a:avLst/>
            <a:gdLst>
              <a:gd name="T0" fmla="*/ 0 w 48"/>
              <a:gd name="T1" fmla="*/ 128588 h 82"/>
              <a:gd name="T2" fmla="*/ 74613 w 48"/>
              <a:gd name="T3" fmla="*/ 128588 h 82"/>
              <a:gd name="T4" fmla="*/ 74613 w 48"/>
              <a:gd name="T5" fmla="*/ 0 h 82"/>
              <a:gd name="T6" fmla="*/ 0 w 48"/>
              <a:gd name="T7" fmla="*/ 0 h 82"/>
              <a:gd name="T8" fmla="*/ 0 w 48"/>
              <a:gd name="T9" fmla="*/ 128588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82"/>
              <a:gd name="T17" fmla="*/ 48 w 48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82">
                <a:moveTo>
                  <a:pt x="0" y="81"/>
                </a:moveTo>
                <a:lnTo>
                  <a:pt x="47" y="81"/>
                </a:lnTo>
                <a:lnTo>
                  <a:pt x="47" y="0"/>
                </a:lnTo>
                <a:lnTo>
                  <a:pt x="0" y="0"/>
                </a:lnTo>
                <a:lnTo>
                  <a:pt x="0" y="8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91" name="Freeform 47"/>
          <p:cNvSpPr>
            <a:spLocks/>
          </p:cNvSpPr>
          <p:nvPr/>
        </p:nvSpPr>
        <p:spPr bwMode="auto">
          <a:xfrm>
            <a:off x="4234755" y="3228975"/>
            <a:ext cx="77788" cy="130175"/>
          </a:xfrm>
          <a:custGeom>
            <a:avLst/>
            <a:gdLst>
              <a:gd name="T0" fmla="*/ 0 w 49"/>
              <a:gd name="T1" fmla="*/ 128588 h 82"/>
              <a:gd name="T2" fmla="*/ 76200 w 49"/>
              <a:gd name="T3" fmla="*/ 128588 h 82"/>
              <a:gd name="T4" fmla="*/ 76200 w 49"/>
              <a:gd name="T5" fmla="*/ 0 h 82"/>
              <a:gd name="T6" fmla="*/ 0 w 49"/>
              <a:gd name="T7" fmla="*/ 0 h 82"/>
              <a:gd name="T8" fmla="*/ 0 w 49"/>
              <a:gd name="T9" fmla="*/ 128588 h 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82"/>
              <a:gd name="T17" fmla="*/ 49 w 49"/>
              <a:gd name="T18" fmla="*/ 82 h 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82">
                <a:moveTo>
                  <a:pt x="0" y="81"/>
                </a:moveTo>
                <a:lnTo>
                  <a:pt x="48" y="81"/>
                </a:lnTo>
                <a:lnTo>
                  <a:pt x="48" y="0"/>
                </a:lnTo>
                <a:lnTo>
                  <a:pt x="0" y="0"/>
                </a:lnTo>
                <a:lnTo>
                  <a:pt x="0" y="81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92" name="Freeform 48"/>
          <p:cNvSpPr>
            <a:spLocks/>
          </p:cNvSpPr>
          <p:nvPr/>
        </p:nvSpPr>
        <p:spPr bwMode="auto">
          <a:xfrm>
            <a:off x="4141093" y="2974975"/>
            <a:ext cx="503237" cy="395288"/>
          </a:xfrm>
          <a:custGeom>
            <a:avLst/>
            <a:gdLst>
              <a:gd name="T0" fmla="*/ 0 w 317"/>
              <a:gd name="T1" fmla="*/ 190500 h 249"/>
              <a:gd name="T2" fmla="*/ 165100 w 317"/>
              <a:gd name="T3" fmla="*/ 73025 h 249"/>
              <a:gd name="T4" fmla="*/ 334962 w 317"/>
              <a:gd name="T5" fmla="*/ 0 h 249"/>
              <a:gd name="T6" fmla="*/ 501650 w 317"/>
              <a:gd name="T7" fmla="*/ 82550 h 249"/>
              <a:gd name="T8" fmla="*/ 501650 w 317"/>
              <a:gd name="T9" fmla="*/ 298450 h 249"/>
              <a:gd name="T10" fmla="*/ 331787 w 317"/>
              <a:gd name="T11" fmla="*/ 393700 h 249"/>
              <a:gd name="T12" fmla="*/ 0 w 317"/>
              <a:gd name="T13" fmla="*/ 393700 h 249"/>
              <a:gd name="T14" fmla="*/ 0 w 317"/>
              <a:gd name="T15" fmla="*/ 190500 h 24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7"/>
              <a:gd name="T25" fmla="*/ 0 h 249"/>
              <a:gd name="T26" fmla="*/ 317 w 317"/>
              <a:gd name="T27" fmla="*/ 249 h 24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7" h="249">
                <a:moveTo>
                  <a:pt x="0" y="120"/>
                </a:moveTo>
                <a:lnTo>
                  <a:pt x="104" y="46"/>
                </a:lnTo>
                <a:lnTo>
                  <a:pt x="211" y="0"/>
                </a:lnTo>
                <a:lnTo>
                  <a:pt x="316" y="52"/>
                </a:lnTo>
                <a:lnTo>
                  <a:pt x="316" y="188"/>
                </a:lnTo>
                <a:lnTo>
                  <a:pt x="209" y="248"/>
                </a:lnTo>
                <a:lnTo>
                  <a:pt x="0" y="248"/>
                </a:lnTo>
                <a:lnTo>
                  <a:pt x="0" y="12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29" name="Freeform 85"/>
          <p:cNvSpPr>
            <a:spLocks/>
          </p:cNvSpPr>
          <p:nvPr/>
        </p:nvSpPr>
        <p:spPr bwMode="auto">
          <a:xfrm>
            <a:off x="6398518" y="3057525"/>
            <a:ext cx="1879600" cy="249238"/>
          </a:xfrm>
          <a:custGeom>
            <a:avLst/>
            <a:gdLst>
              <a:gd name="T0" fmla="*/ 0 w 1184"/>
              <a:gd name="T1" fmla="*/ 0 h 157"/>
              <a:gd name="T2" fmla="*/ 1878013 w 1184"/>
              <a:gd name="T3" fmla="*/ 0 h 157"/>
              <a:gd name="T4" fmla="*/ 1878013 w 1184"/>
              <a:gd name="T5" fmla="*/ 247650 h 157"/>
              <a:gd name="T6" fmla="*/ 625475 w 1184"/>
              <a:gd name="T7" fmla="*/ 247650 h 157"/>
              <a:gd name="T8" fmla="*/ 625475 w 1184"/>
              <a:gd name="T9" fmla="*/ 0 h 1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84"/>
              <a:gd name="T16" fmla="*/ 0 h 157"/>
              <a:gd name="T17" fmla="*/ 1184 w 1184"/>
              <a:gd name="T18" fmla="*/ 157 h 1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84" h="157">
                <a:moveTo>
                  <a:pt x="0" y="0"/>
                </a:moveTo>
                <a:lnTo>
                  <a:pt x="1183" y="0"/>
                </a:lnTo>
                <a:lnTo>
                  <a:pt x="1183" y="156"/>
                </a:lnTo>
                <a:lnTo>
                  <a:pt x="394" y="156"/>
                </a:lnTo>
                <a:lnTo>
                  <a:pt x="394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30" name="Freeform 86"/>
          <p:cNvSpPr>
            <a:spLocks/>
          </p:cNvSpPr>
          <p:nvPr/>
        </p:nvSpPr>
        <p:spPr bwMode="auto">
          <a:xfrm>
            <a:off x="6398518" y="3057525"/>
            <a:ext cx="627062" cy="249238"/>
          </a:xfrm>
          <a:custGeom>
            <a:avLst/>
            <a:gdLst>
              <a:gd name="T0" fmla="*/ 625475 w 395"/>
              <a:gd name="T1" fmla="*/ 247650 h 157"/>
              <a:gd name="T2" fmla="*/ 0 w 395"/>
              <a:gd name="T3" fmla="*/ 247650 h 157"/>
              <a:gd name="T4" fmla="*/ 0 w 395"/>
              <a:gd name="T5" fmla="*/ 0 h 157"/>
              <a:gd name="T6" fmla="*/ 0 60000 65536"/>
              <a:gd name="T7" fmla="*/ 0 60000 65536"/>
              <a:gd name="T8" fmla="*/ 0 60000 65536"/>
              <a:gd name="T9" fmla="*/ 0 w 395"/>
              <a:gd name="T10" fmla="*/ 0 h 157"/>
              <a:gd name="T11" fmla="*/ 395 w 395"/>
              <a:gd name="T12" fmla="*/ 157 h 1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5" h="157">
                <a:moveTo>
                  <a:pt x="394" y="156"/>
                </a:moveTo>
                <a:lnTo>
                  <a:pt x="0" y="15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31" name="Line 87"/>
          <p:cNvSpPr>
            <a:spLocks noChangeShapeType="1"/>
          </p:cNvSpPr>
          <p:nvPr/>
        </p:nvSpPr>
        <p:spPr bwMode="auto">
          <a:xfrm>
            <a:off x="6398518" y="3305175"/>
            <a:ext cx="0" cy="690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32" name="Line 88"/>
          <p:cNvSpPr>
            <a:spLocks noChangeShapeType="1"/>
          </p:cNvSpPr>
          <p:nvPr/>
        </p:nvSpPr>
        <p:spPr bwMode="auto">
          <a:xfrm>
            <a:off x="7023993" y="3305175"/>
            <a:ext cx="0" cy="690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33" name="Line 89"/>
          <p:cNvSpPr>
            <a:spLocks noChangeShapeType="1"/>
          </p:cNvSpPr>
          <p:nvPr/>
        </p:nvSpPr>
        <p:spPr bwMode="auto">
          <a:xfrm>
            <a:off x="8276530" y="3305175"/>
            <a:ext cx="0" cy="6905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34" name="Freeform 90"/>
          <p:cNvSpPr>
            <a:spLocks/>
          </p:cNvSpPr>
          <p:nvPr/>
        </p:nvSpPr>
        <p:spPr bwMode="auto">
          <a:xfrm>
            <a:off x="6539805" y="347662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35" name="Freeform 91"/>
          <p:cNvSpPr>
            <a:spLocks/>
          </p:cNvSpPr>
          <p:nvPr/>
        </p:nvSpPr>
        <p:spPr bwMode="auto">
          <a:xfrm>
            <a:off x="6589018" y="3476625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36" name="Freeform 92"/>
          <p:cNvSpPr>
            <a:spLocks/>
          </p:cNvSpPr>
          <p:nvPr/>
        </p:nvSpPr>
        <p:spPr bwMode="auto">
          <a:xfrm>
            <a:off x="6638230" y="347662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37" name="Freeform 93"/>
          <p:cNvSpPr>
            <a:spLocks/>
          </p:cNvSpPr>
          <p:nvPr/>
        </p:nvSpPr>
        <p:spPr bwMode="auto">
          <a:xfrm>
            <a:off x="6539805" y="367347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38" name="Freeform 94"/>
          <p:cNvSpPr>
            <a:spLocks/>
          </p:cNvSpPr>
          <p:nvPr/>
        </p:nvSpPr>
        <p:spPr bwMode="auto">
          <a:xfrm>
            <a:off x="6589018" y="3673475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39" name="Freeform 95"/>
          <p:cNvSpPr>
            <a:spLocks/>
          </p:cNvSpPr>
          <p:nvPr/>
        </p:nvSpPr>
        <p:spPr bwMode="auto">
          <a:xfrm>
            <a:off x="6638230" y="367347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0" name="Freeform 96"/>
          <p:cNvSpPr>
            <a:spLocks/>
          </p:cNvSpPr>
          <p:nvPr/>
        </p:nvSpPr>
        <p:spPr bwMode="auto">
          <a:xfrm>
            <a:off x="6539805" y="387032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1" name="Freeform 97"/>
          <p:cNvSpPr>
            <a:spLocks/>
          </p:cNvSpPr>
          <p:nvPr/>
        </p:nvSpPr>
        <p:spPr bwMode="auto">
          <a:xfrm>
            <a:off x="6589018" y="3870325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2" name="Freeform 98"/>
          <p:cNvSpPr>
            <a:spLocks/>
          </p:cNvSpPr>
          <p:nvPr/>
        </p:nvSpPr>
        <p:spPr bwMode="auto">
          <a:xfrm>
            <a:off x="6638230" y="387032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3" name="Freeform 99"/>
          <p:cNvSpPr>
            <a:spLocks/>
          </p:cNvSpPr>
          <p:nvPr/>
        </p:nvSpPr>
        <p:spPr bwMode="auto">
          <a:xfrm>
            <a:off x="6539805" y="347662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4" name="Freeform 100"/>
          <p:cNvSpPr>
            <a:spLocks/>
          </p:cNvSpPr>
          <p:nvPr/>
        </p:nvSpPr>
        <p:spPr bwMode="auto">
          <a:xfrm>
            <a:off x="6589018" y="3476625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5" name="Freeform 101"/>
          <p:cNvSpPr>
            <a:spLocks/>
          </p:cNvSpPr>
          <p:nvPr/>
        </p:nvSpPr>
        <p:spPr bwMode="auto">
          <a:xfrm>
            <a:off x="6638230" y="347662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6" name="Freeform 102"/>
          <p:cNvSpPr>
            <a:spLocks/>
          </p:cNvSpPr>
          <p:nvPr/>
        </p:nvSpPr>
        <p:spPr bwMode="auto">
          <a:xfrm>
            <a:off x="6539805" y="367347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7" name="Freeform 103"/>
          <p:cNvSpPr>
            <a:spLocks/>
          </p:cNvSpPr>
          <p:nvPr/>
        </p:nvSpPr>
        <p:spPr bwMode="auto">
          <a:xfrm>
            <a:off x="6589018" y="3673475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8" name="Freeform 104"/>
          <p:cNvSpPr>
            <a:spLocks/>
          </p:cNvSpPr>
          <p:nvPr/>
        </p:nvSpPr>
        <p:spPr bwMode="auto">
          <a:xfrm>
            <a:off x="6638230" y="367347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49" name="Freeform 105"/>
          <p:cNvSpPr>
            <a:spLocks/>
          </p:cNvSpPr>
          <p:nvPr/>
        </p:nvSpPr>
        <p:spPr bwMode="auto">
          <a:xfrm>
            <a:off x="6539805" y="387032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0" name="Freeform 106"/>
          <p:cNvSpPr>
            <a:spLocks/>
          </p:cNvSpPr>
          <p:nvPr/>
        </p:nvSpPr>
        <p:spPr bwMode="auto">
          <a:xfrm>
            <a:off x="6589018" y="3870325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1" name="Freeform 107"/>
          <p:cNvSpPr>
            <a:spLocks/>
          </p:cNvSpPr>
          <p:nvPr/>
        </p:nvSpPr>
        <p:spPr bwMode="auto">
          <a:xfrm>
            <a:off x="6638230" y="387032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2" name="Freeform 108"/>
          <p:cNvSpPr>
            <a:spLocks/>
          </p:cNvSpPr>
          <p:nvPr/>
        </p:nvSpPr>
        <p:spPr bwMode="auto">
          <a:xfrm>
            <a:off x="7290693" y="3476625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3" name="Freeform 109"/>
          <p:cNvSpPr>
            <a:spLocks/>
          </p:cNvSpPr>
          <p:nvPr/>
        </p:nvSpPr>
        <p:spPr bwMode="auto">
          <a:xfrm>
            <a:off x="7339905" y="347662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4" name="Freeform 110"/>
          <p:cNvSpPr>
            <a:spLocks/>
          </p:cNvSpPr>
          <p:nvPr/>
        </p:nvSpPr>
        <p:spPr bwMode="auto">
          <a:xfrm>
            <a:off x="7390705" y="347662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5" name="Freeform 111"/>
          <p:cNvSpPr>
            <a:spLocks/>
          </p:cNvSpPr>
          <p:nvPr/>
        </p:nvSpPr>
        <p:spPr bwMode="auto">
          <a:xfrm>
            <a:off x="7290693" y="3673475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6" name="Freeform 112"/>
          <p:cNvSpPr>
            <a:spLocks/>
          </p:cNvSpPr>
          <p:nvPr/>
        </p:nvSpPr>
        <p:spPr bwMode="auto">
          <a:xfrm>
            <a:off x="7339905" y="367347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7" name="Freeform 113"/>
          <p:cNvSpPr>
            <a:spLocks/>
          </p:cNvSpPr>
          <p:nvPr/>
        </p:nvSpPr>
        <p:spPr bwMode="auto">
          <a:xfrm>
            <a:off x="7390705" y="367347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8" name="Freeform 114"/>
          <p:cNvSpPr>
            <a:spLocks/>
          </p:cNvSpPr>
          <p:nvPr/>
        </p:nvSpPr>
        <p:spPr bwMode="auto">
          <a:xfrm>
            <a:off x="7290693" y="3870325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59" name="Freeform 115"/>
          <p:cNvSpPr>
            <a:spLocks/>
          </p:cNvSpPr>
          <p:nvPr/>
        </p:nvSpPr>
        <p:spPr bwMode="auto">
          <a:xfrm>
            <a:off x="7339905" y="387032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60" name="Freeform 116"/>
          <p:cNvSpPr>
            <a:spLocks/>
          </p:cNvSpPr>
          <p:nvPr/>
        </p:nvSpPr>
        <p:spPr bwMode="auto">
          <a:xfrm>
            <a:off x="7390705" y="387032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61" name="Freeform 117"/>
          <p:cNvSpPr>
            <a:spLocks/>
          </p:cNvSpPr>
          <p:nvPr/>
        </p:nvSpPr>
        <p:spPr bwMode="auto">
          <a:xfrm>
            <a:off x="7290693" y="3476625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62" name="Freeform 118"/>
          <p:cNvSpPr>
            <a:spLocks/>
          </p:cNvSpPr>
          <p:nvPr/>
        </p:nvSpPr>
        <p:spPr bwMode="auto">
          <a:xfrm>
            <a:off x="7339905" y="347662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63" name="Freeform 119"/>
          <p:cNvSpPr>
            <a:spLocks/>
          </p:cNvSpPr>
          <p:nvPr/>
        </p:nvSpPr>
        <p:spPr bwMode="auto">
          <a:xfrm>
            <a:off x="7390705" y="347662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64" name="Freeform 120"/>
          <p:cNvSpPr>
            <a:spLocks/>
          </p:cNvSpPr>
          <p:nvPr/>
        </p:nvSpPr>
        <p:spPr bwMode="auto">
          <a:xfrm>
            <a:off x="7290693" y="3673475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65" name="Freeform 121"/>
          <p:cNvSpPr>
            <a:spLocks/>
          </p:cNvSpPr>
          <p:nvPr/>
        </p:nvSpPr>
        <p:spPr bwMode="auto">
          <a:xfrm>
            <a:off x="7339905" y="367347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66" name="Freeform 122"/>
          <p:cNvSpPr>
            <a:spLocks/>
          </p:cNvSpPr>
          <p:nvPr/>
        </p:nvSpPr>
        <p:spPr bwMode="auto">
          <a:xfrm>
            <a:off x="7390705" y="367347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67" name="Freeform 123"/>
          <p:cNvSpPr>
            <a:spLocks/>
          </p:cNvSpPr>
          <p:nvPr/>
        </p:nvSpPr>
        <p:spPr bwMode="auto">
          <a:xfrm>
            <a:off x="7290693" y="3870325"/>
            <a:ext cx="26987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68" name="Freeform 124"/>
          <p:cNvSpPr>
            <a:spLocks/>
          </p:cNvSpPr>
          <p:nvPr/>
        </p:nvSpPr>
        <p:spPr bwMode="auto">
          <a:xfrm>
            <a:off x="7339905" y="387032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69" name="Freeform 125"/>
          <p:cNvSpPr>
            <a:spLocks/>
          </p:cNvSpPr>
          <p:nvPr/>
        </p:nvSpPr>
        <p:spPr bwMode="auto">
          <a:xfrm>
            <a:off x="7390705" y="3870325"/>
            <a:ext cx="26988" cy="26988"/>
          </a:xfrm>
          <a:custGeom>
            <a:avLst/>
            <a:gdLst>
              <a:gd name="T0" fmla="*/ 0 w 17"/>
              <a:gd name="T1" fmla="*/ 25400 h 17"/>
              <a:gd name="T2" fmla="*/ 0 w 17"/>
              <a:gd name="T3" fmla="*/ 0 h 17"/>
              <a:gd name="T4" fmla="*/ 25400 w 17"/>
              <a:gd name="T5" fmla="*/ 0 h 17"/>
              <a:gd name="T6" fmla="*/ 25400 w 17"/>
              <a:gd name="T7" fmla="*/ 25400 h 17"/>
              <a:gd name="T8" fmla="*/ 0 w 17"/>
              <a:gd name="T9" fmla="*/ 25400 h 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"/>
              <a:gd name="T16" fmla="*/ 0 h 17"/>
              <a:gd name="T17" fmla="*/ 17 w 17"/>
              <a:gd name="T18" fmla="*/ 17 h 1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16" y="0"/>
                </a:lnTo>
                <a:lnTo>
                  <a:pt x="16" y="16"/>
                </a:lnTo>
                <a:lnTo>
                  <a:pt x="0" y="16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70" name="Freeform 126"/>
          <p:cNvSpPr>
            <a:spLocks/>
          </p:cNvSpPr>
          <p:nvPr/>
        </p:nvSpPr>
        <p:spPr bwMode="auto">
          <a:xfrm>
            <a:off x="5018980" y="2994025"/>
            <a:ext cx="692150" cy="376238"/>
          </a:xfrm>
          <a:custGeom>
            <a:avLst/>
            <a:gdLst>
              <a:gd name="T0" fmla="*/ 0 w 436"/>
              <a:gd name="T1" fmla="*/ 150813 h 237"/>
              <a:gd name="T2" fmla="*/ 101600 w 436"/>
              <a:gd name="T3" fmla="*/ 0 h 237"/>
              <a:gd name="T4" fmla="*/ 590550 w 436"/>
              <a:gd name="T5" fmla="*/ 0 h 237"/>
              <a:gd name="T6" fmla="*/ 690563 w 436"/>
              <a:gd name="T7" fmla="*/ 150813 h 237"/>
              <a:gd name="T8" fmla="*/ 617538 w 436"/>
              <a:gd name="T9" fmla="*/ 150813 h 237"/>
              <a:gd name="T10" fmla="*/ 617538 w 436"/>
              <a:gd name="T11" fmla="*/ 374650 h 237"/>
              <a:gd name="T12" fmla="*/ 80963 w 436"/>
              <a:gd name="T13" fmla="*/ 374650 h 237"/>
              <a:gd name="T14" fmla="*/ 80963 w 436"/>
              <a:gd name="T15" fmla="*/ 150813 h 237"/>
              <a:gd name="T16" fmla="*/ 0 w 436"/>
              <a:gd name="T17" fmla="*/ 150813 h 237"/>
              <a:gd name="T18" fmla="*/ 23813 w 436"/>
              <a:gd name="T19" fmla="*/ 133350 h 237"/>
              <a:gd name="T20" fmla="*/ 663575 w 436"/>
              <a:gd name="T21" fmla="*/ 133350 h 237"/>
              <a:gd name="T22" fmla="*/ 585788 w 436"/>
              <a:gd name="T23" fmla="*/ 19050 h 237"/>
              <a:gd name="T24" fmla="*/ 101600 w 436"/>
              <a:gd name="T25" fmla="*/ 19050 h 237"/>
              <a:gd name="T26" fmla="*/ 23813 w 436"/>
              <a:gd name="T27" fmla="*/ 133350 h 237"/>
              <a:gd name="T28" fmla="*/ 92075 w 436"/>
              <a:gd name="T29" fmla="*/ 141288 h 237"/>
              <a:gd name="T30" fmla="*/ 92075 w 436"/>
              <a:gd name="T31" fmla="*/ 360363 h 237"/>
              <a:gd name="T32" fmla="*/ 604838 w 436"/>
              <a:gd name="T33" fmla="*/ 360363 h 237"/>
              <a:gd name="T34" fmla="*/ 604838 w 436"/>
              <a:gd name="T35" fmla="*/ 141288 h 237"/>
              <a:gd name="T36" fmla="*/ 92075 w 436"/>
              <a:gd name="T37" fmla="*/ 141288 h 237"/>
              <a:gd name="T38" fmla="*/ 168275 w 436"/>
              <a:gd name="T39" fmla="*/ 204788 h 237"/>
              <a:gd name="T40" fmla="*/ 236538 w 436"/>
              <a:gd name="T41" fmla="*/ 204788 h 237"/>
              <a:gd name="T42" fmla="*/ 236538 w 436"/>
              <a:gd name="T43" fmla="*/ 284163 h 237"/>
              <a:gd name="T44" fmla="*/ 168275 w 436"/>
              <a:gd name="T45" fmla="*/ 284163 h 237"/>
              <a:gd name="T46" fmla="*/ 168275 w 436"/>
              <a:gd name="T47" fmla="*/ 204788 h 237"/>
              <a:gd name="T48" fmla="*/ 242888 w 436"/>
              <a:gd name="T49" fmla="*/ 204788 h 237"/>
              <a:gd name="T50" fmla="*/ 309563 w 436"/>
              <a:gd name="T51" fmla="*/ 204788 h 237"/>
              <a:gd name="T52" fmla="*/ 309563 w 436"/>
              <a:gd name="T53" fmla="*/ 284163 h 237"/>
              <a:gd name="T54" fmla="*/ 242888 w 436"/>
              <a:gd name="T55" fmla="*/ 284163 h 237"/>
              <a:gd name="T56" fmla="*/ 242888 w 436"/>
              <a:gd name="T57" fmla="*/ 204788 h 237"/>
              <a:gd name="T58" fmla="*/ 315913 w 436"/>
              <a:gd name="T59" fmla="*/ 204788 h 237"/>
              <a:gd name="T60" fmla="*/ 382588 w 436"/>
              <a:gd name="T61" fmla="*/ 204788 h 237"/>
              <a:gd name="T62" fmla="*/ 382588 w 436"/>
              <a:gd name="T63" fmla="*/ 284163 h 237"/>
              <a:gd name="T64" fmla="*/ 315913 w 436"/>
              <a:gd name="T65" fmla="*/ 284163 h 237"/>
              <a:gd name="T66" fmla="*/ 315913 w 436"/>
              <a:gd name="T67" fmla="*/ 204788 h 237"/>
              <a:gd name="T68" fmla="*/ 390525 w 436"/>
              <a:gd name="T69" fmla="*/ 204788 h 237"/>
              <a:gd name="T70" fmla="*/ 458788 w 436"/>
              <a:gd name="T71" fmla="*/ 204788 h 237"/>
              <a:gd name="T72" fmla="*/ 458788 w 436"/>
              <a:gd name="T73" fmla="*/ 284163 h 237"/>
              <a:gd name="T74" fmla="*/ 390525 w 436"/>
              <a:gd name="T75" fmla="*/ 284163 h 237"/>
              <a:gd name="T76" fmla="*/ 390525 w 436"/>
              <a:gd name="T77" fmla="*/ 204788 h 237"/>
              <a:gd name="T78" fmla="*/ 463550 w 436"/>
              <a:gd name="T79" fmla="*/ 204788 h 237"/>
              <a:gd name="T80" fmla="*/ 533400 w 436"/>
              <a:gd name="T81" fmla="*/ 204788 h 237"/>
              <a:gd name="T82" fmla="*/ 533400 w 436"/>
              <a:gd name="T83" fmla="*/ 284163 h 237"/>
              <a:gd name="T84" fmla="*/ 463550 w 436"/>
              <a:gd name="T85" fmla="*/ 284163 h 237"/>
              <a:gd name="T86" fmla="*/ 463550 w 436"/>
              <a:gd name="T87" fmla="*/ 204788 h 237"/>
              <a:gd name="T88" fmla="*/ 0 w 436"/>
              <a:gd name="T89" fmla="*/ 150813 h 237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436"/>
              <a:gd name="T136" fmla="*/ 0 h 237"/>
              <a:gd name="T137" fmla="*/ 436 w 436"/>
              <a:gd name="T138" fmla="*/ 237 h 237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436" h="237">
                <a:moveTo>
                  <a:pt x="0" y="95"/>
                </a:moveTo>
                <a:lnTo>
                  <a:pt x="64" y="0"/>
                </a:lnTo>
                <a:lnTo>
                  <a:pt x="372" y="0"/>
                </a:lnTo>
                <a:lnTo>
                  <a:pt x="435" y="95"/>
                </a:lnTo>
                <a:lnTo>
                  <a:pt x="389" y="95"/>
                </a:lnTo>
                <a:lnTo>
                  <a:pt x="389" y="236"/>
                </a:lnTo>
                <a:lnTo>
                  <a:pt x="51" y="236"/>
                </a:lnTo>
                <a:lnTo>
                  <a:pt x="51" y="95"/>
                </a:lnTo>
                <a:lnTo>
                  <a:pt x="0" y="95"/>
                </a:lnTo>
                <a:lnTo>
                  <a:pt x="15" y="84"/>
                </a:lnTo>
                <a:lnTo>
                  <a:pt x="418" y="84"/>
                </a:lnTo>
                <a:lnTo>
                  <a:pt x="369" y="12"/>
                </a:lnTo>
                <a:lnTo>
                  <a:pt x="64" y="12"/>
                </a:lnTo>
                <a:lnTo>
                  <a:pt x="15" y="84"/>
                </a:lnTo>
                <a:lnTo>
                  <a:pt x="58" y="89"/>
                </a:lnTo>
                <a:lnTo>
                  <a:pt x="58" y="227"/>
                </a:lnTo>
                <a:lnTo>
                  <a:pt x="381" y="227"/>
                </a:lnTo>
                <a:lnTo>
                  <a:pt x="381" y="89"/>
                </a:lnTo>
                <a:lnTo>
                  <a:pt x="58" y="89"/>
                </a:lnTo>
                <a:lnTo>
                  <a:pt x="106" y="129"/>
                </a:lnTo>
                <a:lnTo>
                  <a:pt x="149" y="129"/>
                </a:lnTo>
                <a:lnTo>
                  <a:pt x="149" y="179"/>
                </a:lnTo>
                <a:lnTo>
                  <a:pt x="106" y="179"/>
                </a:lnTo>
                <a:lnTo>
                  <a:pt x="106" y="129"/>
                </a:lnTo>
                <a:lnTo>
                  <a:pt x="153" y="129"/>
                </a:lnTo>
                <a:lnTo>
                  <a:pt x="195" y="129"/>
                </a:lnTo>
                <a:lnTo>
                  <a:pt x="195" y="179"/>
                </a:lnTo>
                <a:lnTo>
                  <a:pt x="153" y="179"/>
                </a:lnTo>
                <a:lnTo>
                  <a:pt x="153" y="129"/>
                </a:lnTo>
                <a:lnTo>
                  <a:pt x="199" y="129"/>
                </a:lnTo>
                <a:lnTo>
                  <a:pt x="241" y="129"/>
                </a:lnTo>
                <a:lnTo>
                  <a:pt x="241" y="179"/>
                </a:lnTo>
                <a:lnTo>
                  <a:pt x="199" y="179"/>
                </a:lnTo>
                <a:lnTo>
                  <a:pt x="199" y="129"/>
                </a:lnTo>
                <a:lnTo>
                  <a:pt x="246" y="129"/>
                </a:lnTo>
                <a:lnTo>
                  <a:pt x="289" y="129"/>
                </a:lnTo>
                <a:lnTo>
                  <a:pt x="289" y="179"/>
                </a:lnTo>
                <a:lnTo>
                  <a:pt x="246" y="179"/>
                </a:lnTo>
                <a:lnTo>
                  <a:pt x="246" y="129"/>
                </a:lnTo>
                <a:lnTo>
                  <a:pt x="292" y="129"/>
                </a:lnTo>
                <a:lnTo>
                  <a:pt x="336" y="129"/>
                </a:lnTo>
                <a:lnTo>
                  <a:pt x="336" y="179"/>
                </a:lnTo>
                <a:lnTo>
                  <a:pt x="292" y="179"/>
                </a:lnTo>
                <a:lnTo>
                  <a:pt x="292" y="129"/>
                </a:lnTo>
                <a:lnTo>
                  <a:pt x="0" y="95"/>
                </a:lnTo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71" name="Freeform 127"/>
          <p:cNvSpPr>
            <a:spLocks/>
          </p:cNvSpPr>
          <p:nvPr/>
        </p:nvSpPr>
        <p:spPr bwMode="auto">
          <a:xfrm>
            <a:off x="5018980" y="2994025"/>
            <a:ext cx="692150" cy="376238"/>
          </a:xfrm>
          <a:custGeom>
            <a:avLst/>
            <a:gdLst>
              <a:gd name="T0" fmla="*/ 0 w 436"/>
              <a:gd name="T1" fmla="*/ 150813 h 237"/>
              <a:gd name="T2" fmla="*/ 101600 w 436"/>
              <a:gd name="T3" fmla="*/ 0 h 237"/>
              <a:gd name="T4" fmla="*/ 590550 w 436"/>
              <a:gd name="T5" fmla="*/ 0 h 237"/>
              <a:gd name="T6" fmla="*/ 690563 w 436"/>
              <a:gd name="T7" fmla="*/ 150813 h 237"/>
              <a:gd name="T8" fmla="*/ 617538 w 436"/>
              <a:gd name="T9" fmla="*/ 150813 h 237"/>
              <a:gd name="T10" fmla="*/ 617538 w 436"/>
              <a:gd name="T11" fmla="*/ 374650 h 237"/>
              <a:gd name="T12" fmla="*/ 80963 w 436"/>
              <a:gd name="T13" fmla="*/ 374650 h 237"/>
              <a:gd name="T14" fmla="*/ 80963 w 436"/>
              <a:gd name="T15" fmla="*/ 150813 h 237"/>
              <a:gd name="T16" fmla="*/ 0 w 436"/>
              <a:gd name="T17" fmla="*/ 150813 h 2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6"/>
              <a:gd name="T28" fmla="*/ 0 h 237"/>
              <a:gd name="T29" fmla="*/ 436 w 436"/>
              <a:gd name="T30" fmla="*/ 237 h 2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6" h="237">
                <a:moveTo>
                  <a:pt x="0" y="95"/>
                </a:moveTo>
                <a:lnTo>
                  <a:pt x="64" y="0"/>
                </a:lnTo>
                <a:lnTo>
                  <a:pt x="372" y="0"/>
                </a:lnTo>
                <a:lnTo>
                  <a:pt x="435" y="95"/>
                </a:lnTo>
                <a:lnTo>
                  <a:pt x="389" y="95"/>
                </a:lnTo>
                <a:lnTo>
                  <a:pt x="389" y="236"/>
                </a:lnTo>
                <a:lnTo>
                  <a:pt x="51" y="236"/>
                </a:lnTo>
                <a:lnTo>
                  <a:pt x="51" y="95"/>
                </a:lnTo>
                <a:lnTo>
                  <a:pt x="0" y="95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72" name="Freeform 128"/>
          <p:cNvSpPr>
            <a:spLocks/>
          </p:cNvSpPr>
          <p:nvPr/>
        </p:nvSpPr>
        <p:spPr bwMode="auto">
          <a:xfrm>
            <a:off x="5042793" y="3013075"/>
            <a:ext cx="641350" cy="115888"/>
          </a:xfrm>
          <a:custGeom>
            <a:avLst/>
            <a:gdLst>
              <a:gd name="T0" fmla="*/ 0 w 404"/>
              <a:gd name="T1" fmla="*/ 114300 h 73"/>
              <a:gd name="T2" fmla="*/ 639763 w 404"/>
              <a:gd name="T3" fmla="*/ 114300 h 73"/>
              <a:gd name="T4" fmla="*/ 561975 w 404"/>
              <a:gd name="T5" fmla="*/ 0 h 73"/>
              <a:gd name="T6" fmla="*/ 77788 w 404"/>
              <a:gd name="T7" fmla="*/ 0 h 73"/>
              <a:gd name="T8" fmla="*/ 0 w 404"/>
              <a:gd name="T9" fmla="*/ 114300 h 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4"/>
              <a:gd name="T16" fmla="*/ 0 h 73"/>
              <a:gd name="T17" fmla="*/ 404 w 404"/>
              <a:gd name="T18" fmla="*/ 73 h 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4" h="73">
                <a:moveTo>
                  <a:pt x="0" y="72"/>
                </a:moveTo>
                <a:lnTo>
                  <a:pt x="403" y="72"/>
                </a:lnTo>
                <a:lnTo>
                  <a:pt x="354" y="0"/>
                </a:lnTo>
                <a:lnTo>
                  <a:pt x="49" y="0"/>
                </a:lnTo>
                <a:lnTo>
                  <a:pt x="0" y="72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73" name="Freeform 129"/>
          <p:cNvSpPr>
            <a:spLocks/>
          </p:cNvSpPr>
          <p:nvPr/>
        </p:nvSpPr>
        <p:spPr bwMode="auto">
          <a:xfrm>
            <a:off x="5111055" y="3135313"/>
            <a:ext cx="514350" cy="220662"/>
          </a:xfrm>
          <a:custGeom>
            <a:avLst/>
            <a:gdLst>
              <a:gd name="T0" fmla="*/ 0 w 324"/>
              <a:gd name="T1" fmla="*/ 0 h 139"/>
              <a:gd name="T2" fmla="*/ 0 w 324"/>
              <a:gd name="T3" fmla="*/ 219075 h 139"/>
              <a:gd name="T4" fmla="*/ 512763 w 324"/>
              <a:gd name="T5" fmla="*/ 219075 h 139"/>
              <a:gd name="T6" fmla="*/ 512763 w 324"/>
              <a:gd name="T7" fmla="*/ 0 h 139"/>
              <a:gd name="T8" fmla="*/ 0 w 324"/>
              <a:gd name="T9" fmla="*/ 0 h 1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4"/>
              <a:gd name="T16" fmla="*/ 0 h 139"/>
              <a:gd name="T17" fmla="*/ 324 w 324"/>
              <a:gd name="T18" fmla="*/ 139 h 1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4" h="139">
                <a:moveTo>
                  <a:pt x="0" y="0"/>
                </a:moveTo>
                <a:lnTo>
                  <a:pt x="0" y="138"/>
                </a:lnTo>
                <a:lnTo>
                  <a:pt x="323" y="138"/>
                </a:lnTo>
                <a:lnTo>
                  <a:pt x="323" y="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74" name="Freeform 130"/>
          <p:cNvSpPr>
            <a:spLocks/>
          </p:cNvSpPr>
          <p:nvPr/>
        </p:nvSpPr>
        <p:spPr bwMode="auto">
          <a:xfrm>
            <a:off x="5187255" y="3198813"/>
            <a:ext cx="69850" cy="80962"/>
          </a:xfrm>
          <a:custGeom>
            <a:avLst/>
            <a:gdLst>
              <a:gd name="T0" fmla="*/ 0 w 44"/>
              <a:gd name="T1" fmla="*/ 0 h 51"/>
              <a:gd name="T2" fmla="*/ 68263 w 44"/>
              <a:gd name="T3" fmla="*/ 0 h 51"/>
              <a:gd name="T4" fmla="*/ 68263 w 44"/>
              <a:gd name="T5" fmla="*/ 79375 h 51"/>
              <a:gd name="T6" fmla="*/ 0 w 44"/>
              <a:gd name="T7" fmla="*/ 79375 h 51"/>
              <a:gd name="T8" fmla="*/ 0 w 44"/>
              <a:gd name="T9" fmla="*/ 0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51"/>
              <a:gd name="T17" fmla="*/ 44 w 44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51">
                <a:moveTo>
                  <a:pt x="0" y="0"/>
                </a:moveTo>
                <a:lnTo>
                  <a:pt x="43" y="0"/>
                </a:lnTo>
                <a:lnTo>
                  <a:pt x="43" y="50"/>
                </a:lnTo>
                <a:lnTo>
                  <a:pt x="0" y="5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75" name="Freeform 131"/>
          <p:cNvSpPr>
            <a:spLocks/>
          </p:cNvSpPr>
          <p:nvPr/>
        </p:nvSpPr>
        <p:spPr bwMode="auto">
          <a:xfrm>
            <a:off x="5261868" y="3198813"/>
            <a:ext cx="68262" cy="80962"/>
          </a:xfrm>
          <a:custGeom>
            <a:avLst/>
            <a:gdLst>
              <a:gd name="T0" fmla="*/ 0 w 43"/>
              <a:gd name="T1" fmla="*/ 0 h 51"/>
              <a:gd name="T2" fmla="*/ 66675 w 43"/>
              <a:gd name="T3" fmla="*/ 0 h 51"/>
              <a:gd name="T4" fmla="*/ 66675 w 43"/>
              <a:gd name="T5" fmla="*/ 79375 h 51"/>
              <a:gd name="T6" fmla="*/ 0 w 43"/>
              <a:gd name="T7" fmla="*/ 79375 h 51"/>
              <a:gd name="T8" fmla="*/ 0 w 43"/>
              <a:gd name="T9" fmla="*/ 0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51"/>
              <a:gd name="T17" fmla="*/ 43 w 43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51">
                <a:moveTo>
                  <a:pt x="0" y="0"/>
                </a:moveTo>
                <a:lnTo>
                  <a:pt x="42" y="0"/>
                </a:lnTo>
                <a:lnTo>
                  <a:pt x="42" y="50"/>
                </a:lnTo>
                <a:lnTo>
                  <a:pt x="0" y="5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76" name="Freeform 132"/>
          <p:cNvSpPr>
            <a:spLocks/>
          </p:cNvSpPr>
          <p:nvPr/>
        </p:nvSpPr>
        <p:spPr bwMode="auto">
          <a:xfrm>
            <a:off x="5334893" y="3198813"/>
            <a:ext cx="68262" cy="80962"/>
          </a:xfrm>
          <a:custGeom>
            <a:avLst/>
            <a:gdLst>
              <a:gd name="T0" fmla="*/ 0 w 43"/>
              <a:gd name="T1" fmla="*/ 0 h 51"/>
              <a:gd name="T2" fmla="*/ 66675 w 43"/>
              <a:gd name="T3" fmla="*/ 0 h 51"/>
              <a:gd name="T4" fmla="*/ 66675 w 43"/>
              <a:gd name="T5" fmla="*/ 79375 h 51"/>
              <a:gd name="T6" fmla="*/ 0 w 43"/>
              <a:gd name="T7" fmla="*/ 79375 h 51"/>
              <a:gd name="T8" fmla="*/ 0 w 43"/>
              <a:gd name="T9" fmla="*/ 0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51"/>
              <a:gd name="T17" fmla="*/ 43 w 43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51">
                <a:moveTo>
                  <a:pt x="0" y="0"/>
                </a:moveTo>
                <a:lnTo>
                  <a:pt x="42" y="0"/>
                </a:lnTo>
                <a:lnTo>
                  <a:pt x="42" y="50"/>
                </a:lnTo>
                <a:lnTo>
                  <a:pt x="0" y="5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77" name="Freeform 133"/>
          <p:cNvSpPr>
            <a:spLocks/>
          </p:cNvSpPr>
          <p:nvPr/>
        </p:nvSpPr>
        <p:spPr bwMode="auto">
          <a:xfrm>
            <a:off x="5409505" y="3198813"/>
            <a:ext cx="69850" cy="80962"/>
          </a:xfrm>
          <a:custGeom>
            <a:avLst/>
            <a:gdLst>
              <a:gd name="T0" fmla="*/ 0 w 44"/>
              <a:gd name="T1" fmla="*/ 0 h 51"/>
              <a:gd name="T2" fmla="*/ 68263 w 44"/>
              <a:gd name="T3" fmla="*/ 0 h 51"/>
              <a:gd name="T4" fmla="*/ 68263 w 44"/>
              <a:gd name="T5" fmla="*/ 79375 h 51"/>
              <a:gd name="T6" fmla="*/ 0 w 44"/>
              <a:gd name="T7" fmla="*/ 79375 h 51"/>
              <a:gd name="T8" fmla="*/ 0 w 44"/>
              <a:gd name="T9" fmla="*/ 0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51"/>
              <a:gd name="T17" fmla="*/ 44 w 44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51">
                <a:moveTo>
                  <a:pt x="0" y="0"/>
                </a:moveTo>
                <a:lnTo>
                  <a:pt x="43" y="0"/>
                </a:lnTo>
                <a:lnTo>
                  <a:pt x="43" y="50"/>
                </a:lnTo>
                <a:lnTo>
                  <a:pt x="0" y="5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78" name="Freeform 134"/>
          <p:cNvSpPr>
            <a:spLocks/>
          </p:cNvSpPr>
          <p:nvPr/>
        </p:nvSpPr>
        <p:spPr bwMode="auto">
          <a:xfrm>
            <a:off x="5482530" y="3198813"/>
            <a:ext cx="71438" cy="80962"/>
          </a:xfrm>
          <a:custGeom>
            <a:avLst/>
            <a:gdLst>
              <a:gd name="T0" fmla="*/ 0 w 45"/>
              <a:gd name="T1" fmla="*/ 0 h 51"/>
              <a:gd name="T2" fmla="*/ 69850 w 45"/>
              <a:gd name="T3" fmla="*/ 0 h 51"/>
              <a:gd name="T4" fmla="*/ 69850 w 45"/>
              <a:gd name="T5" fmla="*/ 79375 h 51"/>
              <a:gd name="T6" fmla="*/ 0 w 45"/>
              <a:gd name="T7" fmla="*/ 79375 h 51"/>
              <a:gd name="T8" fmla="*/ 0 w 45"/>
              <a:gd name="T9" fmla="*/ 0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"/>
              <a:gd name="T16" fmla="*/ 0 h 51"/>
              <a:gd name="T17" fmla="*/ 45 w 45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" h="51">
                <a:moveTo>
                  <a:pt x="0" y="0"/>
                </a:moveTo>
                <a:lnTo>
                  <a:pt x="44" y="0"/>
                </a:lnTo>
                <a:lnTo>
                  <a:pt x="44" y="50"/>
                </a:lnTo>
                <a:lnTo>
                  <a:pt x="0" y="50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79" name="Freeform 135"/>
          <p:cNvSpPr>
            <a:spLocks/>
          </p:cNvSpPr>
          <p:nvPr/>
        </p:nvSpPr>
        <p:spPr bwMode="auto">
          <a:xfrm>
            <a:off x="4706243" y="3101975"/>
            <a:ext cx="125412" cy="158750"/>
          </a:xfrm>
          <a:custGeom>
            <a:avLst/>
            <a:gdLst>
              <a:gd name="T0" fmla="*/ 63500 w 79"/>
              <a:gd name="T1" fmla="*/ 77788 h 100"/>
              <a:gd name="T2" fmla="*/ 0 w 79"/>
              <a:gd name="T3" fmla="*/ 77788 h 100"/>
              <a:gd name="T4" fmla="*/ 123825 w 79"/>
              <a:gd name="T5" fmla="*/ 0 h 100"/>
              <a:gd name="T6" fmla="*/ 123825 w 79"/>
              <a:gd name="T7" fmla="*/ 157163 h 100"/>
              <a:gd name="T8" fmla="*/ 0 w 79"/>
              <a:gd name="T9" fmla="*/ 77788 h 100"/>
              <a:gd name="T10" fmla="*/ 63500 w 79"/>
              <a:gd name="T11" fmla="*/ 77788 h 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"/>
              <a:gd name="T19" fmla="*/ 0 h 100"/>
              <a:gd name="T20" fmla="*/ 79 w 79"/>
              <a:gd name="T21" fmla="*/ 100 h 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" h="100">
                <a:moveTo>
                  <a:pt x="40" y="49"/>
                </a:moveTo>
                <a:lnTo>
                  <a:pt x="0" y="49"/>
                </a:lnTo>
                <a:lnTo>
                  <a:pt x="78" y="0"/>
                </a:lnTo>
                <a:lnTo>
                  <a:pt x="78" y="99"/>
                </a:lnTo>
                <a:lnTo>
                  <a:pt x="0" y="49"/>
                </a:lnTo>
                <a:lnTo>
                  <a:pt x="40" y="49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80" name="Freeform 136"/>
          <p:cNvSpPr>
            <a:spLocks/>
          </p:cNvSpPr>
          <p:nvPr/>
        </p:nvSpPr>
        <p:spPr bwMode="auto">
          <a:xfrm>
            <a:off x="4830068" y="3163888"/>
            <a:ext cx="66675" cy="36512"/>
          </a:xfrm>
          <a:custGeom>
            <a:avLst/>
            <a:gdLst>
              <a:gd name="T0" fmla="*/ 65088 w 42"/>
              <a:gd name="T1" fmla="*/ 15875 h 23"/>
              <a:gd name="T2" fmla="*/ 65088 w 42"/>
              <a:gd name="T3" fmla="*/ 0 h 23"/>
              <a:gd name="T4" fmla="*/ 0 w 42"/>
              <a:gd name="T5" fmla="*/ 0 h 23"/>
              <a:gd name="T6" fmla="*/ 0 w 42"/>
              <a:gd name="T7" fmla="*/ 34925 h 23"/>
              <a:gd name="T8" fmla="*/ 65088 w 42"/>
              <a:gd name="T9" fmla="*/ 34925 h 23"/>
              <a:gd name="T10" fmla="*/ 65088 w 42"/>
              <a:gd name="T11" fmla="*/ 15875 h 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"/>
              <a:gd name="T19" fmla="*/ 0 h 23"/>
              <a:gd name="T20" fmla="*/ 42 w 42"/>
              <a:gd name="T21" fmla="*/ 23 h 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" h="23">
                <a:moveTo>
                  <a:pt x="41" y="10"/>
                </a:moveTo>
                <a:lnTo>
                  <a:pt x="41" y="0"/>
                </a:lnTo>
                <a:lnTo>
                  <a:pt x="0" y="0"/>
                </a:lnTo>
                <a:lnTo>
                  <a:pt x="0" y="22"/>
                </a:lnTo>
                <a:lnTo>
                  <a:pt x="41" y="22"/>
                </a:lnTo>
                <a:lnTo>
                  <a:pt x="41" y="10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81" name="Freeform 137"/>
          <p:cNvSpPr>
            <a:spLocks/>
          </p:cNvSpPr>
          <p:nvPr/>
        </p:nvSpPr>
        <p:spPr bwMode="auto">
          <a:xfrm>
            <a:off x="4895155" y="3101975"/>
            <a:ext cx="125413" cy="158750"/>
          </a:xfrm>
          <a:custGeom>
            <a:avLst/>
            <a:gdLst>
              <a:gd name="T0" fmla="*/ 60325 w 79"/>
              <a:gd name="T1" fmla="*/ 77788 h 100"/>
              <a:gd name="T2" fmla="*/ 123825 w 79"/>
              <a:gd name="T3" fmla="*/ 77788 h 100"/>
              <a:gd name="T4" fmla="*/ 0 w 79"/>
              <a:gd name="T5" fmla="*/ 0 h 100"/>
              <a:gd name="T6" fmla="*/ 0 w 79"/>
              <a:gd name="T7" fmla="*/ 157163 h 100"/>
              <a:gd name="T8" fmla="*/ 123825 w 79"/>
              <a:gd name="T9" fmla="*/ 77788 h 100"/>
              <a:gd name="T10" fmla="*/ 60325 w 79"/>
              <a:gd name="T11" fmla="*/ 77788 h 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"/>
              <a:gd name="T19" fmla="*/ 0 h 100"/>
              <a:gd name="T20" fmla="*/ 79 w 79"/>
              <a:gd name="T21" fmla="*/ 100 h 1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" h="100">
                <a:moveTo>
                  <a:pt x="38" y="49"/>
                </a:moveTo>
                <a:lnTo>
                  <a:pt x="78" y="49"/>
                </a:lnTo>
                <a:lnTo>
                  <a:pt x="0" y="0"/>
                </a:lnTo>
                <a:lnTo>
                  <a:pt x="0" y="99"/>
                </a:lnTo>
                <a:lnTo>
                  <a:pt x="78" y="49"/>
                </a:lnTo>
                <a:lnTo>
                  <a:pt x="38" y="49"/>
                </a:lnTo>
              </a:path>
            </a:pathLst>
          </a:custGeom>
          <a:solidFill>
            <a:srgbClr val="99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82" name="Freeform 138"/>
          <p:cNvSpPr>
            <a:spLocks/>
          </p:cNvSpPr>
          <p:nvPr/>
        </p:nvSpPr>
        <p:spPr bwMode="auto">
          <a:xfrm>
            <a:off x="5750818" y="3294063"/>
            <a:ext cx="57150" cy="50800"/>
          </a:xfrm>
          <a:custGeom>
            <a:avLst/>
            <a:gdLst>
              <a:gd name="T0" fmla="*/ 19050 w 36"/>
              <a:gd name="T1" fmla="*/ 11113 h 32"/>
              <a:gd name="T2" fmla="*/ 0 w 36"/>
              <a:gd name="T3" fmla="*/ 0 h 32"/>
              <a:gd name="T4" fmla="*/ 55563 w 36"/>
              <a:gd name="T5" fmla="*/ 0 h 32"/>
              <a:gd name="T6" fmla="*/ 23813 w 36"/>
              <a:gd name="T7" fmla="*/ 49213 h 32"/>
              <a:gd name="T8" fmla="*/ 0 w 36"/>
              <a:gd name="T9" fmla="*/ 0 h 32"/>
              <a:gd name="T10" fmla="*/ 19050 w 36"/>
              <a:gd name="T11" fmla="*/ 11113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32"/>
              <a:gd name="T20" fmla="*/ 36 w 36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32">
                <a:moveTo>
                  <a:pt x="12" y="7"/>
                </a:moveTo>
                <a:lnTo>
                  <a:pt x="0" y="0"/>
                </a:lnTo>
                <a:lnTo>
                  <a:pt x="35" y="0"/>
                </a:lnTo>
                <a:lnTo>
                  <a:pt x="15" y="31"/>
                </a:lnTo>
                <a:lnTo>
                  <a:pt x="0" y="0"/>
                </a:lnTo>
                <a:lnTo>
                  <a:pt x="12" y="7"/>
                </a:ln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83" name="Freeform 139"/>
          <p:cNvSpPr>
            <a:spLocks/>
          </p:cNvSpPr>
          <p:nvPr/>
        </p:nvSpPr>
        <p:spPr bwMode="auto">
          <a:xfrm>
            <a:off x="5787330" y="3313113"/>
            <a:ext cx="533400" cy="361950"/>
          </a:xfrm>
          <a:custGeom>
            <a:avLst/>
            <a:gdLst>
              <a:gd name="T0" fmla="*/ 528638 w 336"/>
              <a:gd name="T1" fmla="*/ 357188 h 228"/>
              <a:gd name="T2" fmla="*/ 531813 w 336"/>
              <a:gd name="T3" fmla="*/ 350838 h 228"/>
              <a:gd name="T4" fmla="*/ 6350 w 336"/>
              <a:gd name="T5" fmla="*/ 0 h 228"/>
              <a:gd name="T6" fmla="*/ 0 w 336"/>
              <a:gd name="T7" fmla="*/ 11113 h 228"/>
              <a:gd name="T8" fmla="*/ 525463 w 336"/>
              <a:gd name="T9" fmla="*/ 360363 h 228"/>
              <a:gd name="T10" fmla="*/ 528638 w 336"/>
              <a:gd name="T11" fmla="*/ 357188 h 22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6"/>
              <a:gd name="T19" fmla="*/ 0 h 228"/>
              <a:gd name="T20" fmla="*/ 336 w 336"/>
              <a:gd name="T21" fmla="*/ 228 h 22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6" h="228">
                <a:moveTo>
                  <a:pt x="333" y="225"/>
                </a:moveTo>
                <a:lnTo>
                  <a:pt x="335" y="221"/>
                </a:lnTo>
                <a:lnTo>
                  <a:pt x="4" y="0"/>
                </a:lnTo>
                <a:lnTo>
                  <a:pt x="0" y="7"/>
                </a:lnTo>
                <a:lnTo>
                  <a:pt x="331" y="227"/>
                </a:lnTo>
                <a:lnTo>
                  <a:pt x="333" y="225"/>
                </a:ln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84" name="Freeform 140"/>
          <p:cNvSpPr>
            <a:spLocks/>
          </p:cNvSpPr>
          <p:nvPr/>
        </p:nvSpPr>
        <p:spPr bwMode="auto">
          <a:xfrm>
            <a:off x="6300093" y="3646488"/>
            <a:ext cx="55562" cy="50800"/>
          </a:xfrm>
          <a:custGeom>
            <a:avLst/>
            <a:gdLst>
              <a:gd name="T0" fmla="*/ 34925 w 35"/>
              <a:gd name="T1" fmla="*/ 36513 h 32"/>
              <a:gd name="T2" fmla="*/ 53975 w 35"/>
              <a:gd name="T3" fmla="*/ 49213 h 32"/>
              <a:gd name="T4" fmla="*/ 31750 w 35"/>
              <a:gd name="T5" fmla="*/ 0 h 32"/>
              <a:gd name="T6" fmla="*/ 0 w 35"/>
              <a:gd name="T7" fmla="*/ 46038 h 32"/>
              <a:gd name="T8" fmla="*/ 53975 w 35"/>
              <a:gd name="T9" fmla="*/ 49213 h 32"/>
              <a:gd name="T10" fmla="*/ 34925 w 35"/>
              <a:gd name="T11" fmla="*/ 36513 h 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5"/>
              <a:gd name="T19" fmla="*/ 0 h 32"/>
              <a:gd name="T20" fmla="*/ 35 w 35"/>
              <a:gd name="T21" fmla="*/ 32 h 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5" h="32">
                <a:moveTo>
                  <a:pt x="22" y="23"/>
                </a:moveTo>
                <a:lnTo>
                  <a:pt x="34" y="31"/>
                </a:lnTo>
                <a:lnTo>
                  <a:pt x="20" y="0"/>
                </a:lnTo>
                <a:lnTo>
                  <a:pt x="0" y="29"/>
                </a:lnTo>
                <a:lnTo>
                  <a:pt x="34" y="31"/>
                </a:lnTo>
                <a:lnTo>
                  <a:pt x="22" y="23"/>
                </a:ln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85" name="Freeform 141"/>
          <p:cNvSpPr>
            <a:spLocks/>
          </p:cNvSpPr>
          <p:nvPr/>
        </p:nvSpPr>
        <p:spPr bwMode="auto">
          <a:xfrm>
            <a:off x="4558605" y="3471863"/>
            <a:ext cx="53975" cy="57150"/>
          </a:xfrm>
          <a:custGeom>
            <a:avLst/>
            <a:gdLst>
              <a:gd name="T0" fmla="*/ 22225 w 34"/>
              <a:gd name="T1" fmla="*/ 22225 h 36"/>
              <a:gd name="T2" fmla="*/ 0 w 34"/>
              <a:gd name="T3" fmla="*/ 17463 h 36"/>
              <a:gd name="T4" fmla="*/ 52388 w 34"/>
              <a:gd name="T5" fmla="*/ 0 h 36"/>
              <a:gd name="T6" fmla="*/ 36513 w 34"/>
              <a:gd name="T7" fmla="*/ 55563 h 36"/>
              <a:gd name="T8" fmla="*/ 0 w 34"/>
              <a:gd name="T9" fmla="*/ 17463 h 36"/>
              <a:gd name="T10" fmla="*/ 22225 w 34"/>
              <a:gd name="T11" fmla="*/ 22225 h 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"/>
              <a:gd name="T19" fmla="*/ 0 h 36"/>
              <a:gd name="T20" fmla="*/ 34 w 34"/>
              <a:gd name="T21" fmla="*/ 36 h 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" h="36">
                <a:moveTo>
                  <a:pt x="14" y="14"/>
                </a:moveTo>
                <a:lnTo>
                  <a:pt x="0" y="11"/>
                </a:lnTo>
                <a:lnTo>
                  <a:pt x="33" y="0"/>
                </a:lnTo>
                <a:lnTo>
                  <a:pt x="23" y="35"/>
                </a:lnTo>
                <a:lnTo>
                  <a:pt x="0" y="11"/>
                </a:lnTo>
                <a:lnTo>
                  <a:pt x="14" y="14"/>
                </a:ln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86" name="Freeform 142"/>
          <p:cNvSpPr>
            <a:spLocks/>
          </p:cNvSpPr>
          <p:nvPr/>
        </p:nvSpPr>
        <p:spPr bwMode="auto">
          <a:xfrm>
            <a:off x="4601468" y="3494088"/>
            <a:ext cx="1651000" cy="439737"/>
          </a:xfrm>
          <a:custGeom>
            <a:avLst/>
            <a:gdLst>
              <a:gd name="T0" fmla="*/ 1647825 w 1040"/>
              <a:gd name="T1" fmla="*/ 431800 h 277"/>
              <a:gd name="T2" fmla="*/ 1649413 w 1040"/>
              <a:gd name="T3" fmla="*/ 427037 h 277"/>
              <a:gd name="T4" fmla="*/ 3175 w 1040"/>
              <a:gd name="T5" fmla="*/ 0 h 277"/>
              <a:gd name="T6" fmla="*/ 0 w 1040"/>
              <a:gd name="T7" fmla="*/ 12700 h 277"/>
              <a:gd name="T8" fmla="*/ 1647825 w 1040"/>
              <a:gd name="T9" fmla="*/ 438150 h 277"/>
              <a:gd name="T10" fmla="*/ 1647825 w 1040"/>
              <a:gd name="T11" fmla="*/ 431800 h 2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40"/>
              <a:gd name="T19" fmla="*/ 0 h 277"/>
              <a:gd name="T20" fmla="*/ 1040 w 1040"/>
              <a:gd name="T21" fmla="*/ 277 h 27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40" h="277">
                <a:moveTo>
                  <a:pt x="1038" y="272"/>
                </a:moveTo>
                <a:lnTo>
                  <a:pt x="1039" y="269"/>
                </a:lnTo>
                <a:lnTo>
                  <a:pt x="2" y="0"/>
                </a:lnTo>
                <a:lnTo>
                  <a:pt x="0" y="8"/>
                </a:lnTo>
                <a:lnTo>
                  <a:pt x="1038" y="276"/>
                </a:lnTo>
                <a:lnTo>
                  <a:pt x="1038" y="272"/>
                </a:ln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87" name="Freeform 143"/>
          <p:cNvSpPr>
            <a:spLocks/>
          </p:cNvSpPr>
          <p:nvPr/>
        </p:nvSpPr>
        <p:spPr bwMode="auto">
          <a:xfrm>
            <a:off x="6242943" y="3898900"/>
            <a:ext cx="52387" cy="58738"/>
          </a:xfrm>
          <a:custGeom>
            <a:avLst/>
            <a:gdLst>
              <a:gd name="T0" fmla="*/ 30162 w 33"/>
              <a:gd name="T1" fmla="*/ 33338 h 37"/>
              <a:gd name="T2" fmla="*/ 50800 w 33"/>
              <a:gd name="T3" fmla="*/ 39688 h 37"/>
              <a:gd name="T4" fmla="*/ 14287 w 33"/>
              <a:gd name="T5" fmla="*/ 0 h 37"/>
              <a:gd name="T6" fmla="*/ 0 w 33"/>
              <a:gd name="T7" fmla="*/ 57150 h 37"/>
              <a:gd name="T8" fmla="*/ 50800 w 33"/>
              <a:gd name="T9" fmla="*/ 39688 h 37"/>
              <a:gd name="T10" fmla="*/ 30162 w 33"/>
              <a:gd name="T11" fmla="*/ 33338 h 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3"/>
              <a:gd name="T19" fmla="*/ 0 h 37"/>
              <a:gd name="T20" fmla="*/ 33 w 33"/>
              <a:gd name="T21" fmla="*/ 37 h 3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3" h="37">
                <a:moveTo>
                  <a:pt x="19" y="21"/>
                </a:moveTo>
                <a:lnTo>
                  <a:pt x="32" y="25"/>
                </a:lnTo>
                <a:lnTo>
                  <a:pt x="9" y="0"/>
                </a:lnTo>
                <a:lnTo>
                  <a:pt x="0" y="36"/>
                </a:lnTo>
                <a:lnTo>
                  <a:pt x="32" y="25"/>
                </a:lnTo>
                <a:lnTo>
                  <a:pt x="19" y="21"/>
                </a:lnTo>
              </a:path>
            </a:pathLst>
          </a:cu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88" name="Freeform 144"/>
          <p:cNvSpPr>
            <a:spLocks/>
          </p:cNvSpPr>
          <p:nvPr/>
        </p:nvSpPr>
        <p:spPr bwMode="auto">
          <a:xfrm>
            <a:off x="6647755" y="4875213"/>
            <a:ext cx="1704975" cy="677862"/>
          </a:xfrm>
          <a:custGeom>
            <a:avLst/>
            <a:gdLst>
              <a:gd name="T0" fmla="*/ 0 w 1074"/>
              <a:gd name="T1" fmla="*/ 0 h 427"/>
              <a:gd name="T2" fmla="*/ 1703388 w 1074"/>
              <a:gd name="T3" fmla="*/ 0 h 427"/>
              <a:gd name="T4" fmla="*/ 1703388 w 1074"/>
              <a:gd name="T5" fmla="*/ 676275 h 427"/>
              <a:gd name="T6" fmla="*/ 0 w 1074"/>
              <a:gd name="T7" fmla="*/ 676275 h 427"/>
              <a:gd name="T8" fmla="*/ 0 w 1074"/>
              <a:gd name="T9" fmla="*/ 0 h 4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4"/>
              <a:gd name="T16" fmla="*/ 0 h 427"/>
              <a:gd name="T17" fmla="*/ 1074 w 1074"/>
              <a:gd name="T18" fmla="*/ 427 h 4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4" h="427">
                <a:moveTo>
                  <a:pt x="0" y="0"/>
                </a:moveTo>
                <a:lnTo>
                  <a:pt x="1073" y="0"/>
                </a:lnTo>
                <a:lnTo>
                  <a:pt x="1073" y="426"/>
                </a:lnTo>
                <a:lnTo>
                  <a:pt x="0" y="426"/>
                </a:lnTo>
                <a:lnTo>
                  <a:pt x="0" y="0"/>
                </a:lnTo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89" name="Freeform 145"/>
          <p:cNvSpPr>
            <a:spLocks/>
          </p:cNvSpPr>
          <p:nvPr/>
        </p:nvSpPr>
        <p:spPr bwMode="auto">
          <a:xfrm>
            <a:off x="6647755" y="4875213"/>
            <a:ext cx="1704975" cy="677862"/>
          </a:xfrm>
          <a:custGeom>
            <a:avLst/>
            <a:gdLst>
              <a:gd name="T0" fmla="*/ 0 w 1074"/>
              <a:gd name="T1" fmla="*/ 0 h 427"/>
              <a:gd name="T2" fmla="*/ 1703388 w 1074"/>
              <a:gd name="T3" fmla="*/ 0 h 427"/>
              <a:gd name="T4" fmla="*/ 1703388 w 1074"/>
              <a:gd name="T5" fmla="*/ 676275 h 427"/>
              <a:gd name="T6" fmla="*/ 0 w 1074"/>
              <a:gd name="T7" fmla="*/ 676275 h 427"/>
              <a:gd name="T8" fmla="*/ 0 w 1074"/>
              <a:gd name="T9" fmla="*/ 0 h 4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4"/>
              <a:gd name="T16" fmla="*/ 0 h 427"/>
              <a:gd name="T17" fmla="*/ 1074 w 1074"/>
              <a:gd name="T18" fmla="*/ 427 h 4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4" h="427">
                <a:moveTo>
                  <a:pt x="0" y="0"/>
                </a:moveTo>
                <a:lnTo>
                  <a:pt x="1073" y="0"/>
                </a:lnTo>
                <a:lnTo>
                  <a:pt x="1073" y="426"/>
                </a:lnTo>
                <a:lnTo>
                  <a:pt x="0" y="42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90" name="Freeform 146"/>
          <p:cNvSpPr>
            <a:spLocks/>
          </p:cNvSpPr>
          <p:nvPr/>
        </p:nvSpPr>
        <p:spPr bwMode="auto">
          <a:xfrm>
            <a:off x="6596955" y="4926013"/>
            <a:ext cx="1704975" cy="677862"/>
          </a:xfrm>
          <a:custGeom>
            <a:avLst/>
            <a:gdLst>
              <a:gd name="T0" fmla="*/ 0 w 1074"/>
              <a:gd name="T1" fmla="*/ 0 h 427"/>
              <a:gd name="T2" fmla="*/ 1703388 w 1074"/>
              <a:gd name="T3" fmla="*/ 0 h 427"/>
              <a:gd name="T4" fmla="*/ 1703388 w 1074"/>
              <a:gd name="T5" fmla="*/ 676275 h 427"/>
              <a:gd name="T6" fmla="*/ 0 w 1074"/>
              <a:gd name="T7" fmla="*/ 676275 h 427"/>
              <a:gd name="T8" fmla="*/ 0 w 1074"/>
              <a:gd name="T9" fmla="*/ 0 h 4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4"/>
              <a:gd name="T16" fmla="*/ 0 h 427"/>
              <a:gd name="T17" fmla="*/ 1074 w 1074"/>
              <a:gd name="T18" fmla="*/ 427 h 4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4" h="427">
                <a:moveTo>
                  <a:pt x="0" y="0"/>
                </a:moveTo>
                <a:lnTo>
                  <a:pt x="1073" y="0"/>
                </a:lnTo>
                <a:lnTo>
                  <a:pt x="1073" y="426"/>
                </a:lnTo>
                <a:lnTo>
                  <a:pt x="0" y="426"/>
                </a:lnTo>
                <a:lnTo>
                  <a:pt x="0" y="0"/>
                </a:lnTo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91" name="Freeform 147"/>
          <p:cNvSpPr>
            <a:spLocks/>
          </p:cNvSpPr>
          <p:nvPr/>
        </p:nvSpPr>
        <p:spPr bwMode="auto">
          <a:xfrm>
            <a:off x="6596955" y="4926013"/>
            <a:ext cx="1704975" cy="677862"/>
          </a:xfrm>
          <a:custGeom>
            <a:avLst/>
            <a:gdLst>
              <a:gd name="T0" fmla="*/ 0 w 1074"/>
              <a:gd name="T1" fmla="*/ 0 h 427"/>
              <a:gd name="T2" fmla="*/ 1703388 w 1074"/>
              <a:gd name="T3" fmla="*/ 0 h 427"/>
              <a:gd name="T4" fmla="*/ 1703388 w 1074"/>
              <a:gd name="T5" fmla="*/ 676275 h 427"/>
              <a:gd name="T6" fmla="*/ 0 w 1074"/>
              <a:gd name="T7" fmla="*/ 676275 h 427"/>
              <a:gd name="T8" fmla="*/ 0 w 1074"/>
              <a:gd name="T9" fmla="*/ 0 h 4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4"/>
              <a:gd name="T16" fmla="*/ 0 h 427"/>
              <a:gd name="T17" fmla="*/ 1074 w 1074"/>
              <a:gd name="T18" fmla="*/ 427 h 4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4" h="427">
                <a:moveTo>
                  <a:pt x="0" y="0"/>
                </a:moveTo>
                <a:lnTo>
                  <a:pt x="1073" y="0"/>
                </a:lnTo>
                <a:lnTo>
                  <a:pt x="1073" y="426"/>
                </a:lnTo>
                <a:lnTo>
                  <a:pt x="0" y="42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92" name="Freeform 148"/>
          <p:cNvSpPr>
            <a:spLocks/>
          </p:cNvSpPr>
          <p:nvPr/>
        </p:nvSpPr>
        <p:spPr bwMode="auto">
          <a:xfrm>
            <a:off x="6549330" y="4975225"/>
            <a:ext cx="1703388" cy="677863"/>
          </a:xfrm>
          <a:custGeom>
            <a:avLst/>
            <a:gdLst>
              <a:gd name="T0" fmla="*/ 0 w 1073"/>
              <a:gd name="T1" fmla="*/ 0 h 427"/>
              <a:gd name="T2" fmla="*/ 1701800 w 1073"/>
              <a:gd name="T3" fmla="*/ 0 h 427"/>
              <a:gd name="T4" fmla="*/ 1701800 w 1073"/>
              <a:gd name="T5" fmla="*/ 676275 h 427"/>
              <a:gd name="T6" fmla="*/ 0 w 1073"/>
              <a:gd name="T7" fmla="*/ 676275 h 427"/>
              <a:gd name="T8" fmla="*/ 0 w 1073"/>
              <a:gd name="T9" fmla="*/ 0 h 4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3"/>
              <a:gd name="T16" fmla="*/ 0 h 427"/>
              <a:gd name="T17" fmla="*/ 1073 w 1073"/>
              <a:gd name="T18" fmla="*/ 427 h 4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3" h="427">
                <a:moveTo>
                  <a:pt x="0" y="0"/>
                </a:moveTo>
                <a:lnTo>
                  <a:pt x="1072" y="0"/>
                </a:lnTo>
                <a:lnTo>
                  <a:pt x="1072" y="426"/>
                </a:lnTo>
                <a:lnTo>
                  <a:pt x="0" y="426"/>
                </a:lnTo>
                <a:lnTo>
                  <a:pt x="0" y="0"/>
                </a:lnTo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93" name="Freeform 149"/>
          <p:cNvSpPr>
            <a:spLocks/>
          </p:cNvSpPr>
          <p:nvPr/>
        </p:nvSpPr>
        <p:spPr bwMode="auto">
          <a:xfrm>
            <a:off x="6549330" y="4975225"/>
            <a:ext cx="1703388" cy="677863"/>
          </a:xfrm>
          <a:custGeom>
            <a:avLst/>
            <a:gdLst>
              <a:gd name="T0" fmla="*/ 0 w 1073"/>
              <a:gd name="T1" fmla="*/ 0 h 427"/>
              <a:gd name="T2" fmla="*/ 1701800 w 1073"/>
              <a:gd name="T3" fmla="*/ 0 h 427"/>
              <a:gd name="T4" fmla="*/ 1701800 w 1073"/>
              <a:gd name="T5" fmla="*/ 676275 h 427"/>
              <a:gd name="T6" fmla="*/ 0 w 1073"/>
              <a:gd name="T7" fmla="*/ 676275 h 427"/>
              <a:gd name="T8" fmla="*/ 0 w 1073"/>
              <a:gd name="T9" fmla="*/ 0 h 4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3"/>
              <a:gd name="T16" fmla="*/ 0 h 427"/>
              <a:gd name="T17" fmla="*/ 1073 w 1073"/>
              <a:gd name="T18" fmla="*/ 427 h 4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3" h="427">
                <a:moveTo>
                  <a:pt x="0" y="0"/>
                </a:moveTo>
                <a:lnTo>
                  <a:pt x="1072" y="0"/>
                </a:lnTo>
                <a:lnTo>
                  <a:pt x="1072" y="426"/>
                </a:lnTo>
                <a:lnTo>
                  <a:pt x="0" y="426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94" name="Freeform 150"/>
          <p:cNvSpPr>
            <a:spLocks/>
          </p:cNvSpPr>
          <p:nvPr/>
        </p:nvSpPr>
        <p:spPr bwMode="auto">
          <a:xfrm>
            <a:off x="6496943" y="5024438"/>
            <a:ext cx="1706562" cy="676275"/>
          </a:xfrm>
          <a:custGeom>
            <a:avLst/>
            <a:gdLst>
              <a:gd name="T0" fmla="*/ 0 w 1075"/>
              <a:gd name="T1" fmla="*/ 0 h 426"/>
              <a:gd name="T2" fmla="*/ 1704975 w 1075"/>
              <a:gd name="T3" fmla="*/ 0 h 426"/>
              <a:gd name="T4" fmla="*/ 1704975 w 1075"/>
              <a:gd name="T5" fmla="*/ 674688 h 426"/>
              <a:gd name="T6" fmla="*/ 0 w 1075"/>
              <a:gd name="T7" fmla="*/ 674688 h 426"/>
              <a:gd name="T8" fmla="*/ 0 w 1075"/>
              <a:gd name="T9" fmla="*/ 0 h 4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5"/>
              <a:gd name="T16" fmla="*/ 0 h 426"/>
              <a:gd name="T17" fmla="*/ 1075 w 1075"/>
              <a:gd name="T18" fmla="*/ 426 h 4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5" h="426">
                <a:moveTo>
                  <a:pt x="0" y="0"/>
                </a:moveTo>
                <a:lnTo>
                  <a:pt x="1074" y="0"/>
                </a:lnTo>
                <a:lnTo>
                  <a:pt x="1074" y="425"/>
                </a:lnTo>
                <a:lnTo>
                  <a:pt x="0" y="425"/>
                </a:lnTo>
                <a:lnTo>
                  <a:pt x="0" y="0"/>
                </a:lnTo>
              </a:path>
            </a:pathLst>
          </a:custGeom>
          <a:solidFill>
            <a:srgbClr val="66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95" name="Freeform 151"/>
          <p:cNvSpPr>
            <a:spLocks/>
          </p:cNvSpPr>
          <p:nvPr/>
        </p:nvSpPr>
        <p:spPr bwMode="auto">
          <a:xfrm>
            <a:off x="6496943" y="5024438"/>
            <a:ext cx="1706562" cy="676275"/>
          </a:xfrm>
          <a:custGeom>
            <a:avLst/>
            <a:gdLst>
              <a:gd name="T0" fmla="*/ 0 w 1075"/>
              <a:gd name="T1" fmla="*/ 0 h 426"/>
              <a:gd name="T2" fmla="*/ 1704975 w 1075"/>
              <a:gd name="T3" fmla="*/ 0 h 426"/>
              <a:gd name="T4" fmla="*/ 1704975 w 1075"/>
              <a:gd name="T5" fmla="*/ 674688 h 426"/>
              <a:gd name="T6" fmla="*/ 0 w 1075"/>
              <a:gd name="T7" fmla="*/ 674688 h 426"/>
              <a:gd name="T8" fmla="*/ 0 w 1075"/>
              <a:gd name="T9" fmla="*/ 0 h 4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5"/>
              <a:gd name="T16" fmla="*/ 0 h 426"/>
              <a:gd name="T17" fmla="*/ 1075 w 1075"/>
              <a:gd name="T18" fmla="*/ 426 h 4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5" h="426">
                <a:moveTo>
                  <a:pt x="0" y="0"/>
                </a:moveTo>
                <a:lnTo>
                  <a:pt x="1074" y="0"/>
                </a:lnTo>
                <a:lnTo>
                  <a:pt x="1074" y="425"/>
                </a:lnTo>
                <a:lnTo>
                  <a:pt x="0" y="425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96" name="Freeform 152"/>
          <p:cNvSpPr>
            <a:spLocks/>
          </p:cNvSpPr>
          <p:nvPr/>
        </p:nvSpPr>
        <p:spPr bwMode="auto">
          <a:xfrm>
            <a:off x="3880743" y="4708525"/>
            <a:ext cx="1673225" cy="1206500"/>
          </a:xfrm>
          <a:custGeom>
            <a:avLst/>
            <a:gdLst>
              <a:gd name="T0" fmla="*/ 0 w 1054"/>
              <a:gd name="T1" fmla="*/ 0 h 760"/>
              <a:gd name="T2" fmla="*/ 1671638 w 1054"/>
              <a:gd name="T3" fmla="*/ 0 h 760"/>
              <a:gd name="T4" fmla="*/ 1671638 w 1054"/>
              <a:gd name="T5" fmla="*/ 1204913 h 760"/>
              <a:gd name="T6" fmla="*/ 0 w 1054"/>
              <a:gd name="T7" fmla="*/ 1204913 h 760"/>
              <a:gd name="T8" fmla="*/ 0 w 1054"/>
              <a:gd name="T9" fmla="*/ 0 h 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4"/>
              <a:gd name="T16" fmla="*/ 0 h 760"/>
              <a:gd name="T17" fmla="*/ 1054 w 1054"/>
              <a:gd name="T18" fmla="*/ 760 h 7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4" h="760">
                <a:moveTo>
                  <a:pt x="0" y="0"/>
                </a:moveTo>
                <a:lnTo>
                  <a:pt x="1053" y="0"/>
                </a:lnTo>
                <a:lnTo>
                  <a:pt x="1053" y="759"/>
                </a:lnTo>
                <a:lnTo>
                  <a:pt x="0" y="759"/>
                </a:lnTo>
                <a:lnTo>
                  <a:pt x="0" y="0"/>
                </a:lnTo>
              </a:path>
            </a:pathLst>
          </a:cu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97" name="Freeform 153"/>
          <p:cNvSpPr>
            <a:spLocks/>
          </p:cNvSpPr>
          <p:nvPr/>
        </p:nvSpPr>
        <p:spPr bwMode="auto">
          <a:xfrm>
            <a:off x="3880743" y="4708525"/>
            <a:ext cx="1673225" cy="1206500"/>
          </a:xfrm>
          <a:custGeom>
            <a:avLst/>
            <a:gdLst>
              <a:gd name="T0" fmla="*/ 0 w 1054"/>
              <a:gd name="T1" fmla="*/ 0 h 760"/>
              <a:gd name="T2" fmla="*/ 1671638 w 1054"/>
              <a:gd name="T3" fmla="*/ 0 h 760"/>
              <a:gd name="T4" fmla="*/ 1671638 w 1054"/>
              <a:gd name="T5" fmla="*/ 1204913 h 760"/>
              <a:gd name="T6" fmla="*/ 0 w 1054"/>
              <a:gd name="T7" fmla="*/ 1204913 h 760"/>
              <a:gd name="T8" fmla="*/ 0 w 1054"/>
              <a:gd name="T9" fmla="*/ 0 h 7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4"/>
              <a:gd name="T16" fmla="*/ 0 h 760"/>
              <a:gd name="T17" fmla="*/ 1054 w 1054"/>
              <a:gd name="T18" fmla="*/ 760 h 7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4" h="760">
                <a:moveTo>
                  <a:pt x="0" y="0"/>
                </a:moveTo>
                <a:lnTo>
                  <a:pt x="1053" y="0"/>
                </a:lnTo>
                <a:lnTo>
                  <a:pt x="1053" y="759"/>
                </a:lnTo>
                <a:lnTo>
                  <a:pt x="0" y="759"/>
                </a:lnTo>
                <a:lnTo>
                  <a:pt x="0" y="0"/>
                </a:lnTo>
              </a:path>
            </a:pathLst>
          </a:custGeom>
          <a:noFill/>
          <a:ln w="12700" cap="rnd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98" name="Rectangle 154"/>
          <p:cNvSpPr>
            <a:spLocks noChangeArrowheads="1"/>
          </p:cNvSpPr>
          <p:nvPr/>
        </p:nvSpPr>
        <p:spPr bwMode="auto">
          <a:xfrm>
            <a:off x="4260968" y="2601913"/>
            <a:ext cx="1247136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600" dirty="0" smtClean="0">
                <a:solidFill>
                  <a:srgbClr val="000000"/>
                </a:solidFill>
                <a:latin typeface="ChelmsfordBook-WP"/>
              </a:rPr>
              <a:t>Geometries</a:t>
            </a:r>
            <a:endParaRPr lang="de-DE" altLang="de-DE" sz="1600" dirty="0">
              <a:solidFill>
                <a:srgbClr val="000000"/>
              </a:solidFill>
              <a:latin typeface="ChelmsfordBook-WP"/>
            </a:endParaRPr>
          </a:p>
        </p:txBody>
      </p:sp>
      <p:sp>
        <p:nvSpPr>
          <p:cNvPr id="6299" name="Rectangle 155"/>
          <p:cNvSpPr>
            <a:spLocks noChangeArrowheads="1"/>
          </p:cNvSpPr>
          <p:nvPr/>
        </p:nvSpPr>
        <p:spPr bwMode="auto">
          <a:xfrm>
            <a:off x="6588224" y="2617788"/>
            <a:ext cx="1407437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600" dirty="0" smtClean="0">
                <a:solidFill>
                  <a:srgbClr val="000000"/>
                </a:solidFill>
                <a:latin typeface="ChelmsfordBook-WP"/>
              </a:rPr>
              <a:t>Attribute </a:t>
            </a:r>
            <a:r>
              <a:rPr lang="de-DE" altLang="de-DE" sz="1600" dirty="0" err="1">
                <a:solidFill>
                  <a:srgbClr val="000000"/>
                </a:solidFill>
                <a:latin typeface="ChelmsfordBook-WP"/>
              </a:rPr>
              <a:t>data</a:t>
            </a:r>
            <a:endParaRPr lang="de-DE" altLang="de-DE" sz="1600" dirty="0">
              <a:solidFill>
                <a:srgbClr val="000000"/>
              </a:solidFill>
              <a:latin typeface="ChelmsfordBook-WP"/>
            </a:endParaRPr>
          </a:p>
        </p:txBody>
      </p:sp>
      <p:sp>
        <p:nvSpPr>
          <p:cNvPr id="6300" name="Rectangle 156"/>
          <p:cNvSpPr>
            <a:spLocks noChangeArrowheads="1"/>
          </p:cNvSpPr>
          <p:nvPr/>
        </p:nvSpPr>
        <p:spPr bwMode="auto">
          <a:xfrm>
            <a:off x="3896618" y="4918075"/>
            <a:ext cx="2317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700">
                <a:solidFill>
                  <a:srgbClr val="000000"/>
                </a:solidFill>
                <a:latin typeface="CommonBullets"/>
              </a:rPr>
              <a:t>,</a:t>
            </a:r>
          </a:p>
        </p:txBody>
      </p:sp>
      <p:sp>
        <p:nvSpPr>
          <p:cNvPr id="6301" name="Rectangle 157"/>
          <p:cNvSpPr>
            <a:spLocks noChangeArrowheads="1"/>
          </p:cNvSpPr>
          <p:nvPr/>
        </p:nvSpPr>
        <p:spPr bwMode="auto">
          <a:xfrm>
            <a:off x="3896618" y="5102225"/>
            <a:ext cx="23177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700">
                <a:solidFill>
                  <a:srgbClr val="000000"/>
                </a:solidFill>
                <a:latin typeface="CommonBullets"/>
              </a:rPr>
              <a:t>,</a:t>
            </a:r>
          </a:p>
        </p:txBody>
      </p:sp>
      <p:sp>
        <p:nvSpPr>
          <p:cNvPr id="6302" name="Rectangle 158"/>
          <p:cNvSpPr>
            <a:spLocks noChangeArrowheads="1"/>
          </p:cNvSpPr>
          <p:nvPr/>
        </p:nvSpPr>
        <p:spPr bwMode="auto">
          <a:xfrm>
            <a:off x="3896618" y="5287963"/>
            <a:ext cx="23177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700">
                <a:solidFill>
                  <a:srgbClr val="000000"/>
                </a:solidFill>
                <a:latin typeface="CommonBullets"/>
              </a:rPr>
              <a:t>,</a:t>
            </a:r>
          </a:p>
        </p:txBody>
      </p:sp>
      <p:sp>
        <p:nvSpPr>
          <p:cNvPr id="6303" name="Rectangle 159"/>
          <p:cNvSpPr>
            <a:spLocks noChangeArrowheads="1"/>
          </p:cNvSpPr>
          <p:nvPr/>
        </p:nvSpPr>
        <p:spPr bwMode="auto">
          <a:xfrm>
            <a:off x="4147443" y="4962525"/>
            <a:ext cx="6953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300">
                <a:solidFill>
                  <a:srgbClr val="000000"/>
                </a:solidFill>
                <a:latin typeface="ChelmsfordBook-WP"/>
              </a:rPr>
              <a:t>Points,</a:t>
            </a:r>
          </a:p>
        </p:txBody>
      </p:sp>
      <p:sp>
        <p:nvSpPr>
          <p:cNvPr id="6304" name="Rectangle 160"/>
          <p:cNvSpPr>
            <a:spLocks noChangeArrowheads="1"/>
          </p:cNvSpPr>
          <p:nvPr/>
        </p:nvSpPr>
        <p:spPr bwMode="auto">
          <a:xfrm>
            <a:off x="4147443" y="5146675"/>
            <a:ext cx="631825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300" dirty="0">
                <a:solidFill>
                  <a:srgbClr val="000000"/>
                </a:solidFill>
                <a:latin typeface="ChelmsfordBook-WP"/>
              </a:rPr>
              <a:t>Lines,</a:t>
            </a:r>
          </a:p>
        </p:txBody>
      </p:sp>
      <p:sp>
        <p:nvSpPr>
          <p:cNvPr id="6305" name="Rectangle 161"/>
          <p:cNvSpPr>
            <a:spLocks noChangeArrowheads="1"/>
          </p:cNvSpPr>
          <p:nvPr/>
        </p:nvSpPr>
        <p:spPr bwMode="auto">
          <a:xfrm>
            <a:off x="4147443" y="5332413"/>
            <a:ext cx="622300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300">
                <a:solidFill>
                  <a:srgbClr val="000000"/>
                </a:solidFill>
                <a:latin typeface="ChelmsfordBook-WP"/>
              </a:rPr>
              <a:t>Areas</a:t>
            </a:r>
          </a:p>
        </p:txBody>
      </p:sp>
      <p:sp>
        <p:nvSpPr>
          <p:cNvPr id="6306" name="Rectangle 162"/>
          <p:cNvSpPr>
            <a:spLocks noChangeArrowheads="1"/>
          </p:cNvSpPr>
          <p:nvPr/>
        </p:nvSpPr>
        <p:spPr bwMode="auto">
          <a:xfrm>
            <a:off x="6636643" y="4986338"/>
            <a:ext cx="10064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600">
                <a:solidFill>
                  <a:srgbClr val="000000"/>
                </a:solidFill>
                <a:latin typeface="ChelmsfordBook-WP"/>
              </a:rPr>
              <a:t>Request,</a:t>
            </a:r>
          </a:p>
        </p:txBody>
      </p:sp>
      <p:sp>
        <p:nvSpPr>
          <p:cNvPr id="6307" name="Rectangle 163"/>
          <p:cNvSpPr>
            <a:spLocks noChangeArrowheads="1"/>
          </p:cNvSpPr>
          <p:nvPr/>
        </p:nvSpPr>
        <p:spPr bwMode="auto">
          <a:xfrm>
            <a:off x="6636643" y="5218113"/>
            <a:ext cx="100488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600">
                <a:solidFill>
                  <a:srgbClr val="000000"/>
                </a:solidFill>
                <a:latin typeface="ChelmsfordBook-WP"/>
              </a:rPr>
              <a:t>Analysis,</a:t>
            </a:r>
          </a:p>
        </p:txBody>
      </p:sp>
      <p:sp>
        <p:nvSpPr>
          <p:cNvPr id="6308" name="Rectangle 164"/>
          <p:cNvSpPr>
            <a:spLocks noChangeArrowheads="1"/>
          </p:cNvSpPr>
          <p:nvPr/>
        </p:nvSpPr>
        <p:spPr bwMode="auto">
          <a:xfrm>
            <a:off x="6636643" y="5448300"/>
            <a:ext cx="13366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600">
                <a:solidFill>
                  <a:srgbClr val="000000"/>
                </a:solidFill>
                <a:latin typeface="ChelmsfordBook-WP"/>
              </a:rPr>
              <a:t>Presentation</a:t>
            </a:r>
          </a:p>
        </p:txBody>
      </p:sp>
      <p:pic>
        <p:nvPicPr>
          <p:cNvPr id="6309" name="Picture 16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7" y="2068874"/>
            <a:ext cx="20701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10" name="Line 166"/>
          <p:cNvSpPr>
            <a:spLocks noChangeShapeType="1"/>
          </p:cNvSpPr>
          <p:nvPr/>
        </p:nvSpPr>
        <p:spPr bwMode="auto">
          <a:xfrm flipV="1">
            <a:off x="2739041" y="2761986"/>
            <a:ext cx="654627" cy="95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stealth" w="med" len="lg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11" name="Rectangle 167"/>
          <p:cNvSpPr>
            <a:spLocks noChangeArrowheads="1"/>
          </p:cNvSpPr>
          <p:nvPr/>
        </p:nvSpPr>
        <p:spPr bwMode="auto">
          <a:xfrm>
            <a:off x="918778" y="2518137"/>
            <a:ext cx="916918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 dirty="0">
                <a:solidFill>
                  <a:srgbClr val="760000"/>
                </a:solidFill>
                <a:latin typeface="Arial" panose="020B0604020202020204" pitchFamily="34" charset="0"/>
              </a:rPr>
              <a:t>Modell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6374705" y="3059114"/>
            <a:ext cx="765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House </a:t>
            </a:r>
            <a:r>
              <a:rPr lang="de-DE" sz="900" dirty="0" err="1" smtClean="0"/>
              <a:t>No</a:t>
            </a:r>
            <a:r>
              <a:rPr lang="de-DE" sz="900" dirty="0" smtClean="0"/>
              <a:t>.</a:t>
            </a:r>
            <a:endParaRPr lang="de-DE" sz="900" dirty="0"/>
          </a:p>
        </p:txBody>
      </p:sp>
      <p:sp>
        <p:nvSpPr>
          <p:cNvPr id="169" name="Textfeld 168"/>
          <p:cNvSpPr txBox="1"/>
          <p:nvPr/>
        </p:nvSpPr>
        <p:spPr>
          <a:xfrm>
            <a:off x="7322542" y="3076047"/>
            <a:ext cx="7651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 smtClean="0"/>
              <a:t>Street</a:t>
            </a:r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41693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altLang="de-DE" dirty="0" smtClean="0"/>
              <a:t>Modeling Geometries: Basic </a:t>
            </a:r>
            <a:r>
              <a:rPr lang="de-DE" altLang="de-DE" dirty="0" err="1"/>
              <a:t>G</a:t>
            </a:r>
            <a:r>
              <a:rPr lang="de-DE" altLang="de-DE" dirty="0" err="1" smtClean="0"/>
              <a:t>eometrical</a:t>
            </a:r>
            <a:r>
              <a:rPr lang="de-DE" altLang="de-DE" dirty="0" smtClean="0"/>
              <a:t> Properties</a:t>
            </a:r>
            <a:endParaRPr lang="de-DE" altLang="de-DE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r>
              <a:rPr lang="de-DE" altLang="de-DE" dirty="0" smtClean="0"/>
              <a:t>Points, </a:t>
            </a:r>
          </a:p>
          <a:p>
            <a:pPr lvl="1"/>
            <a:r>
              <a:rPr lang="de-DE" altLang="de-DE" dirty="0" smtClean="0"/>
              <a:t>Lines</a:t>
            </a:r>
          </a:p>
          <a:p>
            <a:pPr lvl="1"/>
            <a:r>
              <a:rPr lang="de-DE" altLang="de-DE" dirty="0" smtClean="0"/>
              <a:t>Areas,</a:t>
            </a:r>
          </a:p>
          <a:p>
            <a:pPr lvl="1"/>
            <a:r>
              <a:rPr lang="de-DE" altLang="de-DE" dirty="0" smtClean="0"/>
              <a:t>Volume </a:t>
            </a:r>
            <a:r>
              <a:rPr lang="de-DE" altLang="de-DE" dirty="0" err="1" smtClean="0"/>
              <a:t>elements</a:t>
            </a:r>
            <a:r>
              <a:rPr lang="de-DE" altLang="de-DE" dirty="0" smtClean="0"/>
              <a:t>.</a:t>
            </a: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4557712" cy="111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0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umsplatzhalt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000" smtClean="0">
                <a:latin typeface="Arial" panose="020B0604020202020204" pitchFamily="34" charset="0"/>
              </a:rPr>
              <a:t>Prof. </a:t>
            </a:r>
            <a:r>
              <a:rPr lang="de-DE" altLang="en-US" sz="1000" smtClean="0">
                <a:latin typeface="Arial" panose="020B0604020202020204" pitchFamily="34" charset="0"/>
              </a:rPr>
              <a:t>Dr.-Ing. </a:t>
            </a:r>
            <a:r>
              <a:rPr lang="en-US" altLang="en-US" sz="1000" smtClean="0">
                <a:latin typeface="Arial" panose="020B0604020202020204" pitchFamily="34" charset="0"/>
              </a:rPr>
              <a:t>Franz-Josef Behr</a:t>
            </a:r>
          </a:p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endParaRPr lang="de-DE" altLang="de-DE" sz="1000" smtClean="0">
              <a:latin typeface="Arial" panose="020B0604020202020204" pitchFamily="34" charset="0"/>
            </a:endParaRPr>
          </a:p>
        </p:txBody>
      </p:sp>
      <p:sp>
        <p:nvSpPr>
          <p:cNvPr id="11269" name="Foliennummernplatzhalter 4"/>
          <p:cNvSpPr>
            <a:spLocks noGrp="1"/>
          </p:cNvSpPr>
          <p:nvPr>
            <p:ph type="sldNum" sz="quarter" idx="429496729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ct val="5000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lnSpc>
                <a:spcPct val="80000"/>
              </a:lnSpc>
              <a:buClr>
                <a:schemeClr val="hlink"/>
              </a:buClr>
              <a:buSzPct val="6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¡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SzTx/>
              <a:buFontTx/>
              <a:buNone/>
            </a:pPr>
            <a:fld id="{49957668-7D30-430C-8920-EA9FC3233A71}" type="slidenum">
              <a:rPr lang="de-DE" altLang="de-DE" sz="1000">
                <a:latin typeface="Arial" panose="020B0604020202020204" pitchFamily="34" charset="0"/>
              </a:rPr>
              <a:pPr eaLnBrk="1" hangingPunct="1"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de-DE" altLang="de-DE" sz="1000">
              <a:latin typeface="Arial" panose="020B0604020202020204" pitchFamily="34" charset="0"/>
            </a:endParaRP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076"/>
            <a:ext cx="5963376" cy="6896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25" y="609600"/>
            <a:ext cx="7921823" cy="685800"/>
          </a:xfrm>
          <a:noFill/>
        </p:spPr>
        <p:txBody>
          <a:bodyPr/>
          <a:lstStyle/>
          <a:p>
            <a:r>
              <a:rPr lang="de-DE" altLang="de-DE" dirty="0"/>
              <a:t>Modeling Geometries: </a:t>
            </a:r>
            <a:r>
              <a:rPr lang="de-DE" altLang="de-DE" dirty="0" smtClean="0"/>
              <a:t>The Raster </a:t>
            </a:r>
            <a:r>
              <a:rPr lang="de-DE" altLang="de-DE" dirty="0" err="1" smtClean="0"/>
              <a:t>based</a:t>
            </a:r>
            <a:r>
              <a:rPr lang="de-DE" altLang="de-DE" dirty="0" smtClean="0"/>
              <a:t> Approach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805264"/>
            <a:ext cx="8077200" cy="566936"/>
          </a:xfrm>
          <a:noFill/>
        </p:spPr>
        <p:txBody>
          <a:bodyPr/>
          <a:lstStyle/>
          <a:p>
            <a:pPr marL="0" indent="0">
              <a:buNone/>
            </a:pPr>
            <a:r>
              <a:rPr lang="de-DE" altLang="de-DE" dirty="0" smtClean="0"/>
              <a:t>Yes </a:t>
            </a:r>
            <a:r>
              <a:rPr lang="de-DE" altLang="de-DE" dirty="0" err="1" smtClean="0"/>
              <a:t>raster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faster</a:t>
            </a:r>
            <a:r>
              <a:rPr lang="de-DE" altLang="de-DE" dirty="0" smtClean="0"/>
              <a:t>, but </a:t>
            </a:r>
            <a:r>
              <a:rPr lang="de-DE" altLang="de-DE" dirty="0" err="1" smtClean="0"/>
              <a:t>raster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vaster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vector</a:t>
            </a:r>
            <a:r>
              <a:rPr lang="de-DE" altLang="de-DE" dirty="0" smtClean="0"/>
              <a:t> just </a:t>
            </a:r>
            <a:r>
              <a:rPr lang="de-DE" altLang="de-DE" dirty="0" err="1" smtClean="0"/>
              <a:t>seems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more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correcter</a:t>
            </a:r>
            <a:r>
              <a:rPr lang="de-DE" altLang="de-DE" dirty="0" smtClean="0"/>
              <a:t> [C.D</a:t>
            </a:r>
            <a:r>
              <a:rPr lang="de-DE" altLang="de-DE" dirty="0" smtClean="0"/>
              <a:t>. </a:t>
            </a:r>
            <a:r>
              <a:rPr lang="de-DE" altLang="de-DE" dirty="0" err="1" smtClean="0"/>
              <a:t>Tomlin</a:t>
            </a:r>
            <a:r>
              <a:rPr lang="de-DE" altLang="de-DE" dirty="0" smtClean="0"/>
              <a:t> </a:t>
            </a:r>
            <a:r>
              <a:rPr lang="de-DE" altLang="de-DE" dirty="0" smtClean="0"/>
              <a:t>1990]</a:t>
            </a:r>
            <a:endParaRPr lang="de-DE" altLang="de-DE" dirty="0" smtClean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523" y="1943054"/>
            <a:ext cx="4010025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92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 bwMode="auto">
          <a:xfrm>
            <a:off x="251520" y="0"/>
            <a:ext cx="8892480" cy="6858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619672" y="3075057"/>
            <a:ext cx="66247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 smtClean="0">
                <a:solidFill>
                  <a:schemeClr val="bg1"/>
                </a:solidFill>
                <a:latin typeface="+mn-lt"/>
              </a:rPr>
              <a:t>Data Sources</a:t>
            </a:r>
            <a:br>
              <a:rPr lang="en-US" sz="4400" dirty="0" smtClean="0">
                <a:solidFill>
                  <a:schemeClr val="bg1"/>
                </a:solidFill>
                <a:latin typeface="+mn-lt"/>
              </a:rPr>
            </a:br>
            <a:r>
              <a:rPr lang="en-US" sz="4400" dirty="0" smtClean="0">
                <a:solidFill>
                  <a:schemeClr val="bg1"/>
                </a:solidFill>
                <a:latin typeface="+mn-lt"/>
              </a:rPr>
              <a:t>and</a:t>
            </a:r>
            <a:br>
              <a:rPr lang="en-US" sz="4400" dirty="0" smtClean="0">
                <a:solidFill>
                  <a:schemeClr val="bg1"/>
                </a:solidFill>
                <a:latin typeface="+mn-lt"/>
              </a:rPr>
            </a:br>
            <a:r>
              <a:rPr lang="en-US" sz="4400" dirty="0" smtClean="0">
                <a:solidFill>
                  <a:schemeClr val="bg1"/>
                </a:solidFill>
                <a:latin typeface="+mn-lt"/>
              </a:rPr>
              <a:t>Data </a:t>
            </a:r>
            <a:r>
              <a:rPr lang="en-US" sz="4400" dirty="0" smtClean="0">
                <a:solidFill>
                  <a:schemeClr val="bg1"/>
                </a:solidFill>
              </a:rPr>
              <a:t>Collection</a:t>
            </a:r>
            <a:r>
              <a:rPr lang="en-US" sz="4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+mn-lt"/>
              </a:rPr>
            </a:br>
            <a:endParaRPr lang="de-DE" sz="4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484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behr\AppData\Local\Temp\SNAGHTML4c4a02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64611"/>
            <a:ext cx="6048672" cy="49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Geodata</a:t>
            </a:r>
            <a:r>
              <a:rPr lang="de-DE" dirty="0" smtClean="0"/>
              <a:t>: The </a:t>
            </a:r>
            <a:r>
              <a:rPr lang="de-DE" dirty="0" err="1" smtClean="0"/>
              <a:t>nexus</a:t>
            </a:r>
            <a:r>
              <a:rPr lang="de-DE" dirty="0" smtClean="0"/>
              <a:t> </a:t>
            </a:r>
            <a:r>
              <a:rPr lang="de-DE" dirty="0" err="1" smtClean="0"/>
              <a:t>between</a:t>
            </a:r>
            <a:r>
              <a:rPr lang="de-DE" dirty="0" smtClean="0"/>
              <a:t> Society, Economy </a:t>
            </a:r>
            <a:r>
              <a:rPr lang="de-DE" dirty="0" err="1" smtClean="0"/>
              <a:t>and</a:t>
            </a:r>
            <a:r>
              <a:rPr lang="de-DE" dirty="0" smtClean="0"/>
              <a:t> Environment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 rot="16200000">
            <a:off x="5763908" y="3245205"/>
            <a:ext cx="568863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000" dirty="0" smtClean="0"/>
              <a:t>Source: Geoscience Australia, by 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en-US" sz="1000" dirty="0">
                <a:hlinkClick r:id="rId4"/>
              </a:rPr>
              <a:t>https://www.gwprime.geospatialworld.net/opinion/the-power-of-where-it-begins-with-geodesy/?</a:t>
            </a:r>
            <a:r>
              <a:rPr lang="en-US" sz="1000" dirty="0" smtClean="0">
                <a:hlinkClick r:id="rId4"/>
              </a:rPr>
              <a:t>utm_source=GW+Subscribers&amp;utm_campaign=8b9b6a8e7f-GWPrime-free-Annual-reg-offer-2ndmailer-16Apr&amp;utm_medium=email&amp;utm_term=0_3b0a203c48-8b9b6a8e7f-139787745</a:t>
            </a:r>
            <a:r>
              <a:rPr lang="en-US" sz="1000" dirty="0"/>
              <a:t>  and https://ggim.un.org/meetings/2021/Global_Geodesy_Forum/documents/Global_Geodesy_Forum-Presentation.pdf [2022-10-02</a:t>
            </a:r>
            <a:r>
              <a:rPr lang="en-US" sz="1000" dirty="0" smtClean="0"/>
              <a:t>]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76994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Ellipse 55"/>
          <p:cNvSpPr/>
          <p:nvPr/>
        </p:nvSpPr>
        <p:spPr bwMode="auto">
          <a:xfrm>
            <a:off x="7921477" y="692261"/>
            <a:ext cx="1031217" cy="957558"/>
          </a:xfrm>
          <a:prstGeom prst="ellipse">
            <a:avLst/>
          </a:prstGeom>
          <a:solidFill>
            <a:srgbClr val="CC0000"/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100" dirty="0" smtClean="0">
                <a:solidFill>
                  <a:schemeClr val="bg1">
                    <a:lumMod val="85000"/>
                  </a:schemeClr>
                </a:solidFill>
              </a:rPr>
              <a:t>UN</a:t>
            </a:r>
            <a:br>
              <a:rPr lang="de-DE" sz="11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de-DE" sz="1100" dirty="0" smtClean="0">
                <a:solidFill>
                  <a:schemeClr val="bg1">
                    <a:lumMod val="85000"/>
                  </a:schemeClr>
                </a:solidFill>
              </a:rPr>
              <a:t>World Bank</a:t>
            </a:r>
            <a:endParaRPr lang="de-DE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1979713" y="5013177"/>
            <a:ext cx="960238" cy="93610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000" b="1" dirty="0" smtClean="0">
                <a:solidFill>
                  <a:schemeClr val="bg1">
                    <a:lumMod val="95000"/>
                  </a:schemeClr>
                </a:solidFill>
              </a:rPr>
              <a:t>RADAR</a:t>
            </a:r>
            <a:endParaRPr lang="de-DE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3347864" y="2348880"/>
            <a:ext cx="2016224" cy="1872208"/>
          </a:xfrm>
          <a:prstGeom prst="ellipse">
            <a:avLst/>
          </a:prstGeom>
          <a:solidFill>
            <a:srgbClr val="CC00CC"/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2000" b="1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de-DE" sz="2000" b="1" dirty="0" err="1" smtClean="0">
                <a:solidFill>
                  <a:schemeClr val="bg1">
                    <a:lumMod val="85000"/>
                  </a:schemeClr>
                </a:solidFill>
              </a:rPr>
              <a:t>Geo</a:t>
            </a:r>
            <a:r>
              <a:rPr lang="de-DE" sz="2000" b="1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de-DE" sz="2000" b="1" dirty="0" smtClean="0">
                <a:solidFill>
                  <a:schemeClr val="bg1">
                    <a:lumMod val="85000"/>
                  </a:schemeClr>
                </a:solidFill>
              </a:rPr>
              <a:t>Data</a:t>
            </a:r>
            <a:endParaRPr lang="de-DE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7582035" y="2864050"/>
            <a:ext cx="1031217" cy="957558"/>
          </a:xfrm>
          <a:prstGeom prst="ellipse">
            <a:avLst/>
          </a:prstGeom>
          <a:solidFill>
            <a:srgbClr val="CC0000"/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100" dirty="0" err="1" smtClean="0">
                <a:solidFill>
                  <a:schemeClr val="bg1">
                    <a:lumMod val="85000"/>
                  </a:schemeClr>
                </a:solidFill>
              </a:rPr>
              <a:t>Social</a:t>
            </a:r>
            <a:r>
              <a:rPr lang="de-DE" sz="1100" dirty="0" smtClean="0">
                <a:solidFill>
                  <a:schemeClr val="bg1">
                    <a:lumMod val="85000"/>
                  </a:schemeClr>
                </a:solidFill>
              </a:rPr>
              <a:t> Media Data</a:t>
            </a:r>
            <a:endParaRPr lang="de-DE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Ellipse 11"/>
          <p:cNvSpPr/>
          <p:nvPr/>
        </p:nvSpPr>
        <p:spPr bwMode="auto">
          <a:xfrm>
            <a:off x="7165393" y="4221088"/>
            <a:ext cx="1512168" cy="136815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100" dirty="0" err="1" smtClean="0">
                <a:solidFill>
                  <a:schemeClr val="bg1">
                    <a:lumMod val="85000"/>
                  </a:schemeClr>
                </a:solidFill>
              </a:rPr>
              <a:t>Volunteered</a:t>
            </a:r>
            <a:r>
              <a:rPr lang="de-DE" sz="11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e-DE" sz="1100" dirty="0" err="1" smtClean="0">
                <a:solidFill>
                  <a:schemeClr val="bg1">
                    <a:lumMod val="85000"/>
                  </a:schemeClr>
                </a:solidFill>
              </a:rPr>
              <a:t>Geogtaphic</a:t>
            </a:r>
            <a:r>
              <a:rPr lang="de-DE" sz="1100" dirty="0" smtClean="0">
                <a:solidFill>
                  <a:schemeClr val="bg1">
                    <a:lumMod val="85000"/>
                  </a:schemeClr>
                </a:solidFill>
              </a:rPr>
              <a:t> Information</a:t>
            </a:r>
            <a:endParaRPr lang="de-DE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Ellipse 12"/>
          <p:cNvSpPr/>
          <p:nvPr/>
        </p:nvSpPr>
        <p:spPr bwMode="auto">
          <a:xfrm>
            <a:off x="5364088" y="4941168"/>
            <a:ext cx="936104" cy="8692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100" dirty="0" smtClean="0">
                <a:solidFill>
                  <a:schemeClr val="bg1">
                    <a:lumMod val="85000"/>
                  </a:schemeClr>
                </a:solidFill>
              </a:rPr>
              <a:t>GNSS</a:t>
            </a:r>
            <a:endParaRPr lang="de-DE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grpSp>
        <p:nvGrpSpPr>
          <p:cNvPr id="27678" name="Gruppieren 15"/>
          <p:cNvGrpSpPr>
            <a:grpSpLocks/>
          </p:cNvGrpSpPr>
          <p:nvPr/>
        </p:nvGrpSpPr>
        <p:grpSpPr bwMode="auto">
          <a:xfrm rot="-1692196">
            <a:off x="5543716" y="2486704"/>
            <a:ext cx="1502834" cy="238024"/>
            <a:chOff x="6660014" y="1840905"/>
            <a:chExt cx="935530" cy="216588"/>
          </a:xfrm>
          <a:solidFill>
            <a:srgbClr val="CC0000"/>
          </a:solidFill>
        </p:grpSpPr>
        <p:sp>
          <p:nvSpPr>
            <p:cNvPr id="14" name="Gestreifter Pfeil nach rechts 13"/>
            <p:cNvSpPr/>
            <p:nvPr/>
          </p:nvSpPr>
          <p:spPr bwMode="auto">
            <a:xfrm>
              <a:off x="7091372" y="1841469"/>
              <a:ext cx="504172" cy="216024"/>
            </a:xfrm>
            <a:prstGeom prst="striped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de-DE"/>
            </a:p>
          </p:txBody>
        </p:sp>
        <p:sp>
          <p:nvSpPr>
            <p:cNvPr id="15" name="Gestreifter Pfeil nach rechts 14"/>
            <p:cNvSpPr/>
            <p:nvPr/>
          </p:nvSpPr>
          <p:spPr bwMode="auto">
            <a:xfrm flipH="1">
              <a:off x="6660014" y="1840905"/>
              <a:ext cx="512449" cy="216024"/>
            </a:xfrm>
            <a:prstGeom prst="striped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de-DE"/>
            </a:p>
          </p:txBody>
        </p:sp>
      </p:grpSp>
      <p:grpSp>
        <p:nvGrpSpPr>
          <p:cNvPr id="17" name="Gruppieren 16"/>
          <p:cNvGrpSpPr/>
          <p:nvPr/>
        </p:nvGrpSpPr>
        <p:grpSpPr>
          <a:xfrm rot="1787174">
            <a:off x="5527846" y="4276202"/>
            <a:ext cx="1728977" cy="216024"/>
            <a:chOff x="6660232" y="1844824"/>
            <a:chExt cx="936104" cy="216024"/>
          </a:xfrm>
          <a:solidFill>
            <a:schemeClr val="accent2">
              <a:lumMod val="75000"/>
            </a:schemeClr>
          </a:solidFill>
        </p:grpSpPr>
        <p:sp>
          <p:nvSpPr>
            <p:cNvPr id="18" name="Gestreifter Pfeil nach rechts 17"/>
            <p:cNvSpPr/>
            <p:nvPr/>
          </p:nvSpPr>
          <p:spPr bwMode="auto">
            <a:xfrm>
              <a:off x="7092280" y="1844824"/>
              <a:ext cx="504056" cy="216024"/>
            </a:xfrm>
            <a:prstGeom prst="striped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de-DE"/>
            </a:p>
          </p:txBody>
        </p:sp>
        <p:sp>
          <p:nvSpPr>
            <p:cNvPr id="19" name="Gestreifter Pfeil nach rechts 18"/>
            <p:cNvSpPr/>
            <p:nvPr/>
          </p:nvSpPr>
          <p:spPr bwMode="auto">
            <a:xfrm flipH="1">
              <a:off x="6660232" y="1844824"/>
              <a:ext cx="512440" cy="216024"/>
            </a:xfrm>
            <a:prstGeom prst="striped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de-DE"/>
            </a:p>
          </p:txBody>
        </p:sp>
      </p:grpSp>
      <p:sp>
        <p:nvSpPr>
          <p:cNvPr id="22" name="Ellipse 21"/>
          <p:cNvSpPr/>
          <p:nvPr/>
        </p:nvSpPr>
        <p:spPr bwMode="auto">
          <a:xfrm>
            <a:off x="1013726" y="280123"/>
            <a:ext cx="1167360" cy="113593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100" dirty="0" smtClean="0">
                <a:solidFill>
                  <a:schemeClr val="bg1">
                    <a:lumMod val="85000"/>
                  </a:schemeClr>
                </a:solidFill>
              </a:rPr>
              <a:t>National Mapping Agency</a:t>
            </a:r>
            <a:endParaRPr lang="de-DE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5" name="Ellipse 24"/>
          <p:cNvSpPr/>
          <p:nvPr/>
        </p:nvSpPr>
        <p:spPr bwMode="auto">
          <a:xfrm>
            <a:off x="539552" y="2060848"/>
            <a:ext cx="1019982" cy="1024071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000" dirty="0" err="1" smtClean="0">
                <a:solidFill>
                  <a:schemeClr val="bg1">
                    <a:lumMod val="85000"/>
                  </a:schemeClr>
                </a:solidFill>
              </a:rPr>
              <a:t>Surveying</a:t>
            </a:r>
            <a:endParaRPr lang="de-DE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593202" y="4005064"/>
            <a:ext cx="813873" cy="75573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000" b="1" dirty="0" err="1" smtClean="0">
                <a:solidFill>
                  <a:schemeClr val="bg1">
                    <a:lumMod val="95000"/>
                  </a:schemeClr>
                </a:solidFill>
              </a:rPr>
              <a:t>LiDAR</a:t>
            </a:r>
            <a:endParaRPr lang="de-DE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7" name="Ellipse 26"/>
          <p:cNvSpPr/>
          <p:nvPr/>
        </p:nvSpPr>
        <p:spPr bwMode="auto">
          <a:xfrm>
            <a:off x="200582" y="4679298"/>
            <a:ext cx="1052133" cy="100261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000" b="1" dirty="0" err="1" smtClean="0">
                <a:solidFill>
                  <a:schemeClr val="bg1">
                    <a:lumMod val="95000"/>
                  </a:schemeClr>
                </a:solidFill>
              </a:rPr>
              <a:t>Remotely</a:t>
            </a:r>
            <a:r>
              <a:rPr lang="de-DE" sz="1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000" b="1" dirty="0" err="1" smtClean="0">
                <a:solidFill>
                  <a:schemeClr val="bg1">
                    <a:lumMod val="95000"/>
                  </a:schemeClr>
                </a:solidFill>
              </a:rPr>
              <a:t>Sensed</a:t>
            </a:r>
            <a:r>
              <a:rPr lang="de-DE" sz="10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000" b="1" dirty="0" err="1" smtClean="0">
                <a:solidFill>
                  <a:schemeClr val="bg1">
                    <a:lumMod val="95000"/>
                  </a:schemeClr>
                </a:solidFill>
              </a:rPr>
              <a:t>Imagery</a:t>
            </a:r>
            <a:endParaRPr lang="de-DE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" name="Ellipse 27"/>
          <p:cNvSpPr/>
          <p:nvPr/>
        </p:nvSpPr>
        <p:spPr bwMode="auto">
          <a:xfrm>
            <a:off x="4999894" y="255505"/>
            <a:ext cx="1260139" cy="1170129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Data Collection in </a:t>
            </a:r>
            <a:r>
              <a:rPr lang="de-DE" sz="1000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 Field</a:t>
            </a:r>
            <a:endParaRPr lang="de-DE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9" name="Gruppieren 28"/>
          <p:cNvGrpSpPr/>
          <p:nvPr/>
        </p:nvGrpSpPr>
        <p:grpSpPr>
          <a:xfrm rot="18900000">
            <a:off x="2495063" y="4281801"/>
            <a:ext cx="936104" cy="216024"/>
            <a:chOff x="6660232" y="1844824"/>
            <a:chExt cx="936104" cy="21602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30" name="Gestreifter Pfeil nach rechts 29"/>
            <p:cNvSpPr/>
            <p:nvPr/>
          </p:nvSpPr>
          <p:spPr bwMode="auto">
            <a:xfrm>
              <a:off x="7092280" y="1844824"/>
              <a:ext cx="504056" cy="216024"/>
            </a:xfrm>
            <a:prstGeom prst="striped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de-DE"/>
            </a:p>
          </p:txBody>
        </p:sp>
        <p:sp>
          <p:nvSpPr>
            <p:cNvPr id="31" name="Gestreifter Pfeil nach rechts 30"/>
            <p:cNvSpPr/>
            <p:nvPr/>
          </p:nvSpPr>
          <p:spPr bwMode="auto">
            <a:xfrm flipH="1">
              <a:off x="6660232" y="1844824"/>
              <a:ext cx="512440" cy="216024"/>
            </a:xfrm>
            <a:prstGeom prst="striped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de-DE"/>
            </a:p>
          </p:txBody>
        </p:sp>
      </p:grpSp>
      <p:grpSp>
        <p:nvGrpSpPr>
          <p:cNvPr id="32" name="Gruppieren 31"/>
          <p:cNvGrpSpPr/>
          <p:nvPr/>
        </p:nvGrpSpPr>
        <p:grpSpPr>
          <a:xfrm rot="887222">
            <a:off x="1991779" y="2999834"/>
            <a:ext cx="936104" cy="216024"/>
            <a:chOff x="6660232" y="1844824"/>
            <a:chExt cx="936104" cy="216024"/>
          </a:xfrm>
          <a:solidFill>
            <a:schemeClr val="bg1">
              <a:lumMod val="50000"/>
            </a:schemeClr>
          </a:solidFill>
        </p:grpSpPr>
        <p:sp>
          <p:nvSpPr>
            <p:cNvPr id="33" name="Gestreifter Pfeil nach rechts 32"/>
            <p:cNvSpPr/>
            <p:nvPr/>
          </p:nvSpPr>
          <p:spPr bwMode="auto">
            <a:xfrm>
              <a:off x="7092280" y="1844824"/>
              <a:ext cx="504056" cy="216024"/>
            </a:xfrm>
            <a:prstGeom prst="striped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de-DE"/>
            </a:p>
          </p:txBody>
        </p:sp>
        <p:sp>
          <p:nvSpPr>
            <p:cNvPr id="34" name="Gestreifter Pfeil nach rechts 33"/>
            <p:cNvSpPr/>
            <p:nvPr/>
          </p:nvSpPr>
          <p:spPr bwMode="auto">
            <a:xfrm flipH="1">
              <a:off x="6660232" y="1844824"/>
              <a:ext cx="512440" cy="216024"/>
            </a:xfrm>
            <a:prstGeom prst="striped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de-DE"/>
            </a:p>
          </p:txBody>
        </p:sp>
      </p:grpSp>
      <p:grpSp>
        <p:nvGrpSpPr>
          <p:cNvPr id="35" name="Gruppieren 34"/>
          <p:cNvGrpSpPr/>
          <p:nvPr/>
        </p:nvGrpSpPr>
        <p:grpSpPr>
          <a:xfrm rot="2055624">
            <a:off x="2465618" y="2176137"/>
            <a:ext cx="936104" cy="216024"/>
            <a:chOff x="6660232" y="1844824"/>
            <a:chExt cx="936104" cy="216024"/>
          </a:xfrm>
          <a:solidFill>
            <a:srgbClr val="00B050"/>
          </a:solidFill>
        </p:grpSpPr>
        <p:sp>
          <p:nvSpPr>
            <p:cNvPr id="36" name="Gestreifter Pfeil nach rechts 35"/>
            <p:cNvSpPr/>
            <p:nvPr/>
          </p:nvSpPr>
          <p:spPr bwMode="auto">
            <a:xfrm>
              <a:off x="7092280" y="1844824"/>
              <a:ext cx="504056" cy="216024"/>
            </a:xfrm>
            <a:prstGeom prst="striped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de-DE"/>
            </a:p>
          </p:txBody>
        </p:sp>
        <p:sp>
          <p:nvSpPr>
            <p:cNvPr id="37" name="Gestreifter Pfeil nach rechts 36"/>
            <p:cNvSpPr/>
            <p:nvPr/>
          </p:nvSpPr>
          <p:spPr bwMode="auto">
            <a:xfrm flipH="1">
              <a:off x="6660232" y="1844824"/>
              <a:ext cx="512440" cy="216024"/>
            </a:xfrm>
            <a:prstGeom prst="striped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de-DE"/>
            </a:p>
          </p:txBody>
        </p:sp>
      </p:grpSp>
      <p:sp>
        <p:nvSpPr>
          <p:cNvPr id="38" name="Ellipse 37"/>
          <p:cNvSpPr/>
          <p:nvPr/>
        </p:nvSpPr>
        <p:spPr bwMode="auto">
          <a:xfrm>
            <a:off x="6414580" y="326171"/>
            <a:ext cx="648071" cy="601780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NGO</a:t>
            </a:r>
          </a:p>
        </p:txBody>
      </p:sp>
      <p:sp>
        <p:nvSpPr>
          <p:cNvPr id="40" name="Ellipse 39"/>
          <p:cNvSpPr/>
          <p:nvPr/>
        </p:nvSpPr>
        <p:spPr bwMode="auto">
          <a:xfrm>
            <a:off x="6588224" y="5347500"/>
            <a:ext cx="648071" cy="60178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de-DE" sz="1100" dirty="0">
                <a:solidFill>
                  <a:schemeClr val="bg1">
                    <a:lumMod val="85000"/>
                  </a:schemeClr>
                </a:solidFill>
              </a:rPr>
              <a:t>NGO</a:t>
            </a:r>
          </a:p>
        </p:txBody>
      </p:sp>
      <p:grpSp>
        <p:nvGrpSpPr>
          <p:cNvPr id="41" name="Gruppieren 40"/>
          <p:cNvGrpSpPr/>
          <p:nvPr/>
        </p:nvGrpSpPr>
        <p:grpSpPr>
          <a:xfrm rot="7170748">
            <a:off x="4341264" y="1821733"/>
            <a:ext cx="790498" cy="196171"/>
            <a:chOff x="6660232" y="1844824"/>
            <a:chExt cx="936104" cy="216024"/>
          </a:xfrm>
          <a:solidFill>
            <a:srgbClr val="FFC000"/>
          </a:solidFill>
        </p:grpSpPr>
        <p:sp>
          <p:nvSpPr>
            <p:cNvPr id="42" name="Gestreifter Pfeil nach rechts 41"/>
            <p:cNvSpPr/>
            <p:nvPr/>
          </p:nvSpPr>
          <p:spPr bwMode="auto">
            <a:xfrm>
              <a:off x="7092280" y="1844824"/>
              <a:ext cx="504056" cy="216024"/>
            </a:xfrm>
            <a:prstGeom prst="striped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de-DE"/>
            </a:p>
          </p:txBody>
        </p:sp>
        <p:sp>
          <p:nvSpPr>
            <p:cNvPr id="43" name="Gestreifter Pfeil nach rechts 42"/>
            <p:cNvSpPr/>
            <p:nvPr/>
          </p:nvSpPr>
          <p:spPr bwMode="auto">
            <a:xfrm flipH="1">
              <a:off x="6660232" y="1844824"/>
              <a:ext cx="512440" cy="216024"/>
            </a:xfrm>
            <a:prstGeom prst="stripedRightArrow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endParaRPr lang="de-DE"/>
            </a:p>
          </p:txBody>
        </p:sp>
      </p:grpSp>
      <p:sp>
        <p:nvSpPr>
          <p:cNvPr id="44" name="Ellipse 43"/>
          <p:cNvSpPr/>
          <p:nvPr/>
        </p:nvSpPr>
        <p:spPr bwMode="auto">
          <a:xfrm>
            <a:off x="4644008" y="404664"/>
            <a:ext cx="1260139" cy="1170129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</a:pPr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Data Collection in </a:t>
            </a:r>
            <a:r>
              <a:rPr lang="de-DE" sz="1000" dirty="0" err="1">
                <a:solidFill>
                  <a:schemeClr val="accent6">
                    <a:lumMod val="75000"/>
                  </a:schemeClr>
                </a:solidFill>
              </a:rPr>
              <a:t>the</a:t>
            </a:r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 Field</a:t>
            </a:r>
            <a:endParaRPr lang="de-DE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7335999" y="5722213"/>
            <a:ext cx="936104" cy="8692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100" dirty="0" err="1" smtClean="0">
                <a:solidFill>
                  <a:schemeClr val="bg1">
                    <a:lumMod val="85000"/>
                  </a:schemeClr>
                </a:solidFill>
              </a:rPr>
              <a:t>Tabular</a:t>
            </a:r>
            <a:r>
              <a:rPr lang="de-DE" sz="1100" dirty="0" smtClean="0">
                <a:solidFill>
                  <a:schemeClr val="bg1">
                    <a:lumMod val="85000"/>
                  </a:schemeClr>
                </a:solidFill>
              </a:rPr>
              <a:t> Data</a:t>
            </a:r>
            <a:endParaRPr lang="de-DE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691952" y="2213248"/>
            <a:ext cx="1019982" cy="1024071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000" dirty="0" err="1" smtClean="0">
                <a:solidFill>
                  <a:schemeClr val="bg1">
                    <a:lumMod val="85000"/>
                  </a:schemeClr>
                </a:solidFill>
              </a:rPr>
              <a:t>Surveying</a:t>
            </a:r>
            <a:endParaRPr lang="de-DE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8" name="Ellipse 47"/>
          <p:cNvSpPr/>
          <p:nvPr/>
        </p:nvSpPr>
        <p:spPr bwMode="auto">
          <a:xfrm>
            <a:off x="844352" y="2365648"/>
            <a:ext cx="1019982" cy="1024071"/>
          </a:xfrm>
          <a:prstGeom prst="ellipse">
            <a:avLst/>
          </a:prstGeom>
          <a:solidFill>
            <a:schemeClr val="bg1">
              <a:lumMod val="50000"/>
            </a:schemeClr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000" dirty="0" err="1" smtClean="0">
                <a:solidFill>
                  <a:schemeClr val="bg1">
                    <a:lumMod val="85000"/>
                  </a:schemeClr>
                </a:solidFill>
              </a:rPr>
              <a:t>Surveying</a:t>
            </a:r>
            <a:endParaRPr lang="de-DE" sz="1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1988096" y="564872"/>
            <a:ext cx="1167360" cy="113593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100" dirty="0" smtClean="0">
                <a:solidFill>
                  <a:schemeClr val="bg1">
                    <a:lumMod val="85000"/>
                  </a:schemeClr>
                </a:solidFill>
              </a:rPr>
              <a:t>Other National Agency</a:t>
            </a:r>
            <a:endParaRPr lang="de-DE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060130" y="6232131"/>
            <a:ext cx="3704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GNSS: Global Navigation Support System</a:t>
            </a:r>
          </a:p>
          <a:p>
            <a:r>
              <a:rPr lang="de-DE" sz="1400" dirty="0" smtClean="0"/>
              <a:t>NGO: Non-</a:t>
            </a:r>
            <a:r>
              <a:rPr lang="de-DE" sz="1400" dirty="0" err="1" smtClean="0"/>
              <a:t>Governmental</a:t>
            </a:r>
            <a:r>
              <a:rPr lang="de-DE" sz="1400" dirty="0" smtClean="0"/>
              <a:t> Organisation</a:t>
            </a:r>
            <a:endParaRPr lang="de-DE" sz="1400" dirty="0"/>
          </a:p>
        </p:txBody>
      </p:sp>
      <p:sp>
        <p:nvSpPr>
          <p:cNvPr id="51" name="Ellipse 50"/>
          <p:cNvSpPr/>
          <p:nvPr/>
        </p:nvSpPr>
        <p:spPr bwMode="auto">
          <a:xfrm>
            <a:off x="7104939" y="1425634"/>
            <a:ext cx="1393970" cy="1294400"/>
          </a:xfrm>
          <a:prstGeom prst="ellipse">
            <a:avLst/>
          </a:prstGeom>
          <a:solidFill>
            <a:srgbClr val="CC0000"/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100" dirty="0" smtClean="0">
                <a:solidFill>
                  <a:schemeClr val="bg1">
                    <a:lumMod val="85000"/>
                  </a:schemeClr>
                </a:solidFill>
              </a:rPr>
              <a:t>International Data </a:t>
            </a:r>
            <a:r>
              <a:rPr lang="de-DE" sz="1100" dirty="0" err="1" smtClean="0">
                <a:solidFill>
                  <a:schemeClr val="bg1">
                    <a:lumMod val="85000"/>
                  </a:schemeClr>
                </a:solidFill>
              </a:rPr>
              <a:t>Suppliers</a:t>
            </a:r>
            <a:endParaRPr lang="de-DE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2" name="Textfeld 51"/>
          <p:cNvSpPr txBox="1"/>
          <p:nvPr/>
        </p:nvSpPr>
        <p:spPr>
          <a:xfrm>
            <a:off x="451618" y="6165304"/>
            <a:ext cx="4548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Remote </a:t>
            </a:r>
            <a:r>
              <a:rPr lang="de-DE" sz="1400" dirty="0" err="1" smtClean="0"/>
              <a:t>Sensing</a:t>
            </a:r>
            <a:r>
              <a:rPr lang="de-DE" sz="1400" dirty="0" smtClean="0"/>
              <a:t>: </a:t>
            </a:r>
            <a:r>
              <a:rPr lang="de-DE" sz="1400" dirty="0" err="1" smtClean="0"/>
              <a:t>to</a:t>
            </a:r>
            <a:r>
              <a:rPr lang="de-DE" sz="1400" dirty="0" smtClean="0"/>
              <a:t> </a:t>
            </a:r>
            <a:r>
              <a:rPr lang="de-DE" sz="1400" dirty="0" err="1" smtClean="0"/>
              <a:t>capture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status</a:t>
            </a:r>
            <a:r>
              <a:rPr lang="de-DE" sz="1400" dirty="0" smtClean="0"/>
              <a:t> at a </a:t>
            </a:r>
            <a:r>
              <a:rPr lang="de-DE" sz="1400" dirty="0" err="1" smtClean="0"/>
              <a:t>given</a:t>
            </a:r>
            <a:r>
              <a:rPr lang="de-DE" sz="1400" dirty="0" smtClean="0"/>
              <a:t> time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to</a:t>
            </a:r>
            <a:r>
              <a:rPr lang="de-DE" sz="1400" dirty="0"/>
              <a:t> </a:t>
            </a:r>
            <a:r>
              <a:rPr lang="de-DE" sz="1400" dirty="0" err="1" smtClean="0"/>
              <a:t>identify</a:t>
            </a:r>
            <a:r>
              <a:rPr lang="de-DE" sz="1400" dirty="0" smtClean="0"/>
              <a:t>, </a:t>
            </a:r>
            <a:r>
              <a:rPr lang="de-DE" sz="1400" dirty="0" err="1" smtClean="0"/>
              <a:t>understand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estimate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pattern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changes</a:t>
            </a:r>
            <a:endParaRPr lang="de-DE" sz="1400" dirty="0"/>
          </a:p>
        </p:txBody>
      </p:sp>
      <p:sp>
        <p:nvSpPr>
          <p:cNvPr id="53" name="Ellipse 52"/>
          <p:cNvSpPr/>
          <p:nvPr/>
        </p:nvSpPr>
        <p:spPr bwMode="auto">
          <a:xfrm>
            <a:off x="827743" y="4491648"/>
            <a:ext cx="1353343" cy="122435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000" b="1" dirty="0" smtClean="0">
                <a:solidFill>
                  <a:schemeClr val="bg1">
                    <a:lumMod val="95000"/>
                  </a:schemeClr>
                </a:solidFill>
              </a:rPr>
              <a:t>Earth Observation Data</a:t>
            </a:r>
            <a:endParaRPr lang="de-DE" sz="1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4" name="Ellipse 53"/>
          <p:cNvSpPr/>
          <p:nvPr/>
        </p:nvSpPr>
        <p:spPr bwMode="auto">
          <a:xfrm>
            <a:off x="2684560" y="598972"/>
            <a:ext cx="1167360" cy="1135936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100" dirty="0" smtClean="0">
                <a:solidFill>
                  <a:schemeClr val="bg1">
                    <a:lumMod val="85000"/>
                  </a:schemeClr>
                </a:solidFill>
              </a:rPr>
              <a:t>Statistical </a:t>
            </a:r>
            <a:r>
              <a:rPr lang="de-DE" sz="1100" dirty="0" err="1" smtClean="0">
                <a:solidFill>
                  <a:schemeClr val="bg1">
                    <a:lumMod val="85000"/>
                  </a:schemeClr>
                </a:solidFill>
              </a:rPr>
              <a:t>Agencies</a:t>
            </a:r>
            <a:endParaRPr lang="de-DE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8" name="Ellipse 57"/>
          <p:cNvSpPr/>
          <p:nvPr/>
        </p:nvSpPr>
        <p:spPr bwMode="auto">
          <a:xfrm>
            <a:off x="6797357" y="3646891"/>
            <a:ext cx="936104" cy="86924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rgbClr val="760000"/>
            </a:solidFill>
            <a:prstDash val="solid"/>
            <a:round/>
            <a:headEnd type="none" w="med" len="med"/>
            <a:tailEnd type="none" w="med" len="med"/>
          </a:ln>
          <a:effectLst>
            <a:glow rad="127000">
              <a:schemeClr val="bg2">
                <a:lumMod val="60000"/>
                <a:lumOff val="40000"/>
                <a:alpha val="68000"/>
              </a:schemeClr>
            </a:glow>
            <a:softEdge rad="25400"/>
          </a:effectLst>
        </p:spPr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de-DE" sz="1100" dirty="0" err="1" smtClean="0">
                <a:solidFill>
                  <a:schemeClr val="bg1">
                    <a:lumMod val="85000"/>
                  </a:schemeClr>
                </a:solidFill>
              </a:rPr>
              <a:t>Citizen</a:t>
            </a:r>
            <a:r>
              <a:rPr lang="de-DE" sz="1100" dirty="0" smtClean="0">
                <a:solidFill>
                  <a:schemeClr val="bg1">
                    <a:lumMod val="85000"/>
                  </a:schemeClr>
                </a:solidFill>
              </a:rPr>
              <a:t> Science</a:t>
            </a:r>
            <a:endParaRPr lang="de-DE" sz="11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4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 bwMode="auto">
          <a:xfrm>
            <a:off x="251520" y="0"/>
            <a:ext cx="8892480" cy="6858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619672" y="3075057"/>
            <a:ext cx="662473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latin typeface="+mn-lt"/>
              </a:rPr>
              <a:t>Processing the Data: </a:t>
            </a:r>
            <a:r>
              <a:rPr lang="en-US" sz="4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4400" dirty="0" smtClean="0">
                <a:solidFill>
                  <a:schemeClr val="bg1"/>
                </a:solidFill>
                <a:latin typeface="+mn-lt"/>
              </a:rPr>
            </a:br>
            <a:r>
              <a:rPr lang="en-US" sz="4400" dirty="0" smtClean="0">
                <a:solidFill>
                  <a:schemeClr val="bg1"/>
                </a:solidFill>
                <a:latin typeface="+mn-lt"/>
              </a:rPr>
              <a:t>GIS </a:t>
            </a:r>
            <a:r>
              <a:rPr lang="en-US" sz="4400" dirty="0">
                <a:solidFill>
                  <a:schemeClr val="bg1"/>
                </a:solidFill>
                <a:latin typeface="+mn-lt"/>
              </a:rPr>
              <a:t>and other Geospatial Tools</a:t>
            </a:r>
          </a:p>
          <a:p>
            <a:pPr algn="r"/>
            <a:endParaRPr lang="de-DE" sz="4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60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Outline</a:t>
            </a:r>
            <a:endParaRPr lang="de-DE" dirty="0"/>
          </a:p>
        </p:txBody>
      </p:sp>
      <p:sp>
        <p:nvSpPr>
          <p:cNvPr id="13315" name="Inhaltsplatzhalter 2"/>
          <p:cNvSpPr>
            <a:spLocks noGrp="1"/>
          </p:cNvSpPr>
          <p:nvPr>
            <p:ph idx="1"/>
          </p:nvPr>
        </p:nvSpPr>
        <p:spPr>
          <a:xfrm>
            <a:off x="682625" y="1556792"/>
            <a:ext cx="7478713" cy="3248025"/>
          </a:xfrm>
        </p:spPr>
        <p:txBody>
          <a:bodyPr/>
          <a:lstStyle/>
          <a:p>
            <a:r>
              <a:rPr lang="de-DE" altLang="de-DE" dirty="0" err="1" smtClean="0"/>
              <a:t>Introduction</a:t>
            </a:r>
            <a:r>
              <a:rPr lang="de-DE" altLang="de-DE" dirty="0" smtClean="0"/>
              <a:t>: </a:t>
            </a:r>
            <a:r>
              <a:rPr lang="de-DE" altLang="de-DE" dirty="0" err="1" smtClean="0"/>
              <a:t>About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some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thoughts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about</a:t>
            </a:r>
            <a:r>
              <a:rPr lang="de-DE" altLang="de-DE" dirty="0" smtClean="0"/>
              <a:t> professional </a:t>
            </a:r>
            <a:r>
              <a:rPr lang="de-DE" altLang="de-DE" dirty="0" err="1" smtClean="0"/>
              <a:t>education</a:t>
            </a:r>
            <a:endParaRPr lang="de-DE" altLang="de-DE" dirty="0" smtClean="0"/>
          </a:p>
          <a:p>
            <a:r>
              <a:rPr lang="de-DE" altLang="de-DE" dirty="0" err="1" smtClean="0"/>
              <a:t>From</a:t>
            </a:r>
            <a:r>
              <a:rPr lang="de-DE" altLang="de-DE" dirty="0" smtClean="0"/>
              <a:t> Reality </a:t>
            </a:r>
            <a:r>
              <a:rPr lang="de-DE" altLang="de-DE" dirty="0" err="1" smtClean="0"/>
              <a:t>to</a:t>
            </a:r>
            <a:r>
              <a:rPr lang="de-DE" altLang="de-DE" dirty="0" smtClean="0"/>
              <a:t> Model</a:t>
            </a:r>
          </a:p>
          <a:p>
            <a:r>
              <a:rPr lang="de-DE" altLang="de-DE" dirty="0" smtClean="0"/>
              <a:t>Processing </a:t>
            </a:r>
            <a:r>
              <a:rPr lang="de-DE" altLang="de-DE" dirty="0" err="1" smtClean="0"/>
              <a:t>the</a:t>
            </a:r>
            <a:r>
              <a:rPr lang="de-DE" altLang="de-DE" dirty="0" smtClean="0"/>
              <a:t> </a:t>
            </a:r>
            <a:r>
              <a:rPr lang="de-DE" altLang="de-DE" dirty="0"/>
              <a:t>D</a:t>
            </a:r>
            <a:r>
              <a:rPr lang="de-DE" altLang="de-DE" dirty="0" smtClean="0"/>
              <a:t>ata: GIS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other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Geospatial</a:t>
            </a:r>
            <a:r>
              <a:rPr lang="de-DE" altLang="de-DE" dirty="0" smtClean="0"/>
              <a:t> Tools</a:t>
            </a:r>
          </a:p>
          <a:p>
            <a:r>
              <a:rPr lang="de-DE" altLang="de-DE" dirty="0" smtClean="0"/>
              <a:t>Sharing </a:t>
            </a:r>
            <a:r>
              <a:rPr lang="de-DE" altLang="de-DE" dirty="0"/>
              <a:t>M</a:t>
            </a:r>
            <a:r>
              <a:rPr lang="de-DE" altLang="de-DE" dirty="0" smtClean="0"/>
              <a:t>odels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/>
              <a:t>D</a:t>
            </a:r>
            <a:r>
              <a:rPr lang="de-DE" altLang="de-DE" dirty="0" smtClean="0"/>
              <a:t>ata</a:t>
            </a:r>
          </a:p>
          <a:p>
            <a:r>
              <a:rPr lang="de-DE" altLang="de-DE" dirty="0" smtClean="0"/>
              <a:t>Web </a:t>
            </a:r>
            <a:r>
              <a:rPr lang="de-DE" altLang="de-DE" dirty="0" err="1"/>
              <a:t>B</a:t>
            </a:r>
            <a:r>
              <a:rPr lang="de-DE" altLang="de-DE" dirty="0" err="1" smtClean="0"/>
              <a:t>ased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Interoperability</a:t>
            </a:r>
            <a:endParaRPr lang="de-DE" altLang="de-DE" dirty="0" smtClean="0"/>
          </a:p>
          <a:p>
            <a:r>
              <a:rPr lang="de-DE" altLang="de-DE" dirty="0" smtClean="0"/>
              <a:t>The </a:t>
            </a:r>
            <a:r>
              <a:rPr lang="de-DE" altLang="de-DE" dirty="0" err="1" smtClean="0"/>
              <a:t>Significance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Fundamental Datasets</a:t>
            </a:r>
          </a:p>
          <a:p>
            <a:r>
              <a:rPr lang="de-DE" altLang="de-DE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1914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altLang="de-DE" dirty="0" smtClean="0"/>
              <a:t>GIS – </a:t>
            </a:r>
            <a:r>
              <a:rPr lang="de-DE" altLang="de-DE" dirty="0" err="1" smtClean="0"/>
              <a:t>Geographic</a:t>
            </a:r>
            <a:r>
              <a:rPr lang="de-DE" altLang="de-DE" dirty="0" smtClean="0"/>
              <a:t> Information Systems: </a:t>
            </a:r>
            <a:r>
              <a:rPr lang="de-DE" altLang="de-DE" dirty="0" err="1" smtClean="0"/>
              <a:t>Definitions</a:t>
            </a:r>
            <a:r>
              <a:rPr lang="de-DE" altLang="de-DE" dirty="0" smtClean="0"/>
              <a:t> </a:t>
            </a:r>
            <a:r>
              <a:rPr lang="de-DE" altLang="de-DE" dirty="0" smtClean="0"/>
              <a:t>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de-DE" dirty="0"/>
              <a:t>A </a:t>
            </a:r>
            <a:r>
              <a:rPr lang="en-GB" altLang="de-DE" b="1" dirty="0"/>
              <a:t>system</a:t>
            </a:r>
            <a:r>
              <a:rPr lang="en-GB" altLang="de-DE" dirty="0"/>
              <a:t> for capturing, storing, checking, integrating, manipulating, </a:t>
            </a:r>
            <a:r>
              <a:rPr lang="en-GB" altLang="de-DE" dirty="0" err="1"/>
              <a:t>analyzing</a:t>
            </a:r>
            <a:r>
              <a:rPr lang="en-GB" altLang="de-DE" dirty="0"/>
              <a:t> and displaying </a:t>
            </a:r>
            <a:r>
              <a:rPr lang="en-GB" altLang="de-DE" b="1" dirty="0"/>
              <a:t>data</a:t>
            </a:r>
            <a:r>
              <a:rPr lang="en-GB" altLang="de-DE" dirty="0"/>
              <a:t> which are </a:t>
            </a:r>
            <a:r>
              <a:rPr lang="en-GB" altLang="de-DE" b="1" dirty="0"/>
              <a:t>spatially referenced to the Earth </a:t>
            </a:r>
            <a:r>
              <a:rPr lang="en-GB" altLang="de-DE" dirty="0"/>
              <a:t>(DoE 1987).</a:t>
            </a:r>
          </a:p>
          <a:p>
            <a:pPr>
              <a:lnSpc>
                <a:spcPct val="90000"/>
              </a:lnSpc>
            </a:pPr>
            <a:endParaRPr lang="en-US" altLang="de-DE" dirty="0" smtClean="0"/>
          </a:p>
          <a:p>
            <a:pPr>
              <a:lnSpc>
                <a:spcPct val="90000"/>
              </a:lnSpc>
            </a:pPr>
            <a:endParaRPr lang="en-US" altLang="de-DE" dirty="0"/>
          </a:p>
          <a:p>
            <a:pPr>
              <a:lnSpc>
                <a:spcPct val="90000"/>
              </a:lnSpc>
            </a:pPr>
            <a:r>
              <a:rPr lang="en-US" altLang="de-DE" dirty="0" smtClean="0"/>
              <a:t>A </a:t>
            </a:r>
            <a:r>
              <a:rPr lang="en-US" altLang="de-DE" dirty="0" smtClean="0"/>
              <a:t>Geographical Information System can process </a:t>
            </a:r>
            <a:r>
              <a:rPr lang="en-US" altLang="de-DE" b="1" dirty="0" smtClean="0"/>
              <a:t>georeferenced data </a:t>
            </a:r>
            <a:r>
              <a:rPr lang="en-US" altLang="de-DE" dirty="0" smtClean="0"/>
              <a:t>and provide the answers to questions involving ... the </a:t>
            </a:r>
            <a:r>
              <a:rPr lang="en-US" altLang="de-DE" b="1" dirty="0" smtClean="0"/>
              <a:t>particulars of a given location, the distribution of selected phenomena, the changes that have </a:t>
            </a:r>
            <a:r>
              <a:rPr lang="en-US" altLang="de-DE" b="1" dirty="0" err="1" smtClean="0"/>
              <a:t>occured</a:t>
            </a:r>
            <a:r>
              <a:rPr lang="en-US" altLang="de-DE" b="1" dirty="0" smtClean="0"/>
              <a:t> since a previous viewing, the impact of a specific event, or the relationships and systematic patterns of a region </a:t>
            </a:r>
            <a:r>
              <a:rPr lang="en-US" altLang="de-DE" dirty="0" smtClean="0"/>
              <a:t>(</a:t>
            </a:r>
            <a:r>
              <a:rPr lang="en-US" altLang="de-DE" dirty="0" err="1" smtClean="0"/>
              <a:t>Bernhardsen</a:t>
            </a:r>
            <a:r>
              <a:rPr lang="en-US" altLang="de-DE" dirty="0" smtClean="0"/>
              <a:t> 1999</a:t>
            </a:r>
            <a:r>
              <a:rPr lang="en-US" altLang="de-DE" dirty="0" smtClean="0"/>
              <a:t>).</a:t>
            </a:r>
          </a:p>
          <a:p>
            <a:pPr>
              <a:lnSpc>
                <a:spcPct val="90000"/>
              </a:lnSpc>
            </a:pPr>
            <a:endParaRPr lang="en-US" altLang="de-DE" dirty="0"/>
          </a:p>
          <a:p>
            <a:pPr>
              <a:lnSpc>
                <a:spcPct val="90000"/>
              </a:lnSpc>
            </a:pPr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0375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GIS – </a:t>
            </a:r>
            <a:r>
              <a:rPr lang="de-DE" altLang="de-DE" dirty="0" err="1"/>
              <a:t>Geographic</a:t>
            </a:r>
            <a:r>
              <a:rPr lang="de-DE" altLang="de-DE" dirty="0"/>
              <a:t> Information Systems: </a:t>
            </a:r>
            <a:r>
              <a:rPr lang="de-DE" altLang="de-DE" dirty="0" err="1"/>
              <a:t>Definitions</a:t>
            </a:r>
            <a:r>
              <a:rPr lang="de-DE" altLang="de-DE" dirty="0"/>
              <a:t> </a:t>
            </a:r>
            <a:r>
              <a:rPr lang="de-DE" altLang="de-DE" dirty="0" smtClean="0"/>
              <a:t>II</a:t>
            </a:r>
            <a:endParaRPr lang="de-DE" dirty="0"/>
          </a:p>
        </p:txBody>
      </p:sp>
      <p:pic>
        <p:nvPicPr>
          <p:cNvPr id="1026" name="Picture 2" descr="C:\Users\behr\AppData\Local\Temp\SNAGHTML349889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69" y="2636912"/>
            <a:ext cx="7248525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419872" y="4421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>
                <a:hlinkClick r:id="rId3"/>
              </a:rPr>
              <a:t>https://gisgeography.com/gis-dictionary-definition-glossary</a:t>
            </a:r>
            <a:r>
              <a:rPr lang="de-DE" dirty="0" smtClean="0">
                <a:hlinkClick r:id="rId3"/>
              </a:rPr>
              <a:t>/</a:t>
            </a:r>
            <a:r>
              <a:rPr lang="de-DE" dirty="0" smtClean="0"/>
              <a:t> [2022-10-23]</a:t>
            </a:r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1979712" y="3212976"/>
            <a:ext cx="4464496" cy="720080"/>
            <a:chOff x="1979712" y="3212976"/>
            <a:chExt cx="4464496" cy="720080"/>
          </a:xfrm>
        </p:grpSpPr>
        <p:sp>
          <p:nvSpPr>
            <p:cNvPr id="3" name="Ellipse 2"/>
            <p:cNvSpPr/>
            <p:nvPr/>
          </p:nvSpPr>
          <p:spPr bwMode="auto">
            <a:xfrm>
              <a:off x="1979712" y="3212976"/>
              <a:ext cx="1728192" cy="720080"/>
            </a:xfrm>
            <a:prstGeom prst="ellipse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6" name="Ellipse 5"/>
            <p:cNvSpPr/>
            <p:nvPr/>
          </p:nvSpPr>
          <p:spPr bwMode="auto">
            <a:xfrm>
              <a:off x="4427984" y="3212976"/>
              <a:ext cx="2016224" cy="720080"/>
            </a:xfrm>
            <a:prstGeom prst="ellipse">
              <a:avLst/>
            </a:prstGeom>
            <a:noFill/>
            <a:ln w="1905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475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Other Tools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Geospatial</a:t>
            </a:r>
            <a:r>
              <a:rPr lang="de-DE" dirty="0" smtClean="0"/>
              <a:t> </a:t>
            </a:r>
            <a:r>
              <a:rPr lang="de-DE" b="1" dirty="0" smtClean="0"/>
              <a:t>Libraries</a:t>
            </a:r>
            <a:r>
              <a:rPr lang="de-DE" dirty="0" smtClean="0"/>
              <a:t> (GDAL)</a:t>
            </a:r>
          </a:p>
          <a:p>
            <a:r>
              <a:rPr lang="de-DE" b="1" dirty="0" smtClean="0"/>
              <a:t>ETL Tools </a:t>
            </a:r>
            <a:r>
              <a:rPr lang="de-DE" dirty="0" smtClean="0"/>
              <a:t>(</a:t>
            </a:r>
            <a:r>
              <a:rPr lang="de-DE" b="1" i="1" dirty="0" err="1" smtClean="0"/>
              <a:t>E</a:t>
            </a:r>
            <a:r>
              <a:rPr lang="de-DE" dirty="0" err="1" smtClean="0"/>
              <a:t>xtract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DBs, </a:t>
            </a:r>
            <a:r>
              <a:rPr lang="de-DE" b="1" i="1" dirty="0" smtClean="0"/>
              <a:t>T</a:t>
            </a:r>
            <a:r>
              <a:rPr lang="de-DE" dirty="0" smtClean="0"/>
              <a:t>ransform, </a:t>
            </a:r>
            <a:r>
              <a:rPr lang="de-DE" b="1" i="1" dirty="0" smtClean="0"/>
              <a:t>L</a:t>
            </a:r>
            <a:r>
              <a:rPr lang="de-DE" dirty="0" smtClean="0"/>
              <a:t>oad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repositories</a:t>
            </a:r>
            <a:r>
              <a:rPr lang="de-DE" dirty="0" smtClean="0"/>
              <a:t>)</a:t>
            </a:r>
          </a:p>
          <a:p>
            <a:r>
              <a:rPr lang="de-DE" dirty="0" smtClean="0"/>
              <a:t>Powerful </a:t>
            </a:r>
            <a:r>
              <a:rPr lang="de-DE" dirty="0" err="1" smtClean="0"/>
              <a:t>spatially</a:t>
            </a:r>
            <a:r>
              <a:rPr lang="de-DE" dirty="0" smtClean="0"/>
              <a:t> </a:t>
            </a:r>
            <a:r>
              <a:rPr lang="de-DE" dirty="0" err="1" smtClean="0"/>
              <a:t>enabled</a:t>
            </a:r>
            <a:r>
              <a:rPr lang="de-DE" dirty="0" smtClean="0"/>
              <a:t> </a:t>
            </a:r>
            <a:r>
              <a:rPr lang="de-DE" b="1" dirty="0" smtClean="0"/>
              <a:t>DBMS</a:t>
            </a:r>
          </a:p>
          <a:p>
            <a:r>
              <a:rPr lang="de-DE" dirty="0" smtClean="0"/>
              <a:t>Server-</a:t>
            </a:r>
            <a:r>
              <a:rPr lang="de-DE" dirty="0" err="1" smtClean="0"/>
              <a:t>side</a:t>
            </a:r>
            <a:r>
              <a:rPr lang="de-DE" dirty="0" smtClean="0"/>
              <a:t> </a:t>
            </a:r>
            <a:r>
              <a:rPr lang="de-DE" dirty="0" err="1" smtClean="0"/>
              <a:t>solutions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geospatial</a:t>
            </a:r>
            <a:r>
              <a:rPr lang="de-DE" dirty="0" smtClean="0"/>
              <a:t> </a:t>
            </a:r>
            <a:r>
              <a:rPr lang="de-DE" b="1" dirty="0" smtClean="0"/>
              <a:t>web </a:t>
            </a:r>
            <a:r>
              <a:rPr lang="de-DE" b="1" dirty="0" err="1" smtClean="0"/>
              <a:t>services</a:t>
            </a:r>
            <a:endParaRPr lang="de-DE" b="1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GIS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tools</a:t>
            </a:r>
            <a:r>
              <a:rPr lang="de-DE" dirty="0" smtClean="0"/>
              <a:t> </a:t>
            </a:r>
            <a:r>
              <a:rPr lang="de-DE" dirty="0" err="1" smtClean="0"/>
              <a:t>enable</a:t>
            </a:r>
            <a:r>
              <a:rPr lang="de-DE" dirty="0" smtClean="0"/>
              <a:t> </a:t>
            </a:r>
            <a:r>
              <a:rPr lang="de-DE" b="1" dirty="0" smtClean="0"/>
              <a:t>interoperable</a:t>
            </a:r>
            <a:r>
              <a:rPr lang="de-DE" dirty="0" smtClean="0"/>
              <a:t> </a:t>
            </a:r>
            <a:r>
              <a:rPr lang="de-DE" dirty="0" err="1" smtClean="0"/>
              <a:t>collaboration</a:t>
            </a:r>
            <a:r>
              <a:rPr lang="de-DE" dirty="0" smtClean="0"/>
              <a:t>, but…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88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1196752"/>
            <a:ext cx="7777807" cy="4968552"/>
          </a:xfrm>
        </p:spPr>
        <p:txBody>
          <a:bodyPr/>
          <a:lstStyle/>
          <a:p>
            <a:r>
              <a:rPr lang="de-DE" dirty="0" smtClean="0"/>
              <a:t>Different </a:t>
            </a:r>
            <a:r>
              <a:rPr lang="de-DE" dirty="0" err="1" smtClean="0"/>
              <a:t>Disciplines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different </a:t>
            </a:r>
            <a:r>
              <a:rPr lang="de-DE" dirty="0" err="1" smtClean="0"/>
              <a:t>Vocabularies</a:t>
            </a:r>
            <a:r>
              <a:rPr lang="de-DE" dirty="0" smtClean="0"/>
              <a:t>, Models, </a:t>
            </a:r>
            <a:r>
              <a:rPr lang="de-DE" dirty="0" err="1" smtClean="0"/>
              <a:t>Object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Encodings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755576" y="2708920"/>
            <a:ext cx="7776864" cy="2585323"/>
            <a:chOff x="755576" y="3417912"/>
            <a:chExt cx="7776864" cy="2585323"/>
          </a:xfrm>
        </p:grpSpPr>
        <p:sp>
          <p:nvSpPr>
            <p:cNvPr id="4" name="Rechteck 3"/>
            <p:cNvSpPr/>
            <p:nvPr/>
          </p:nvSpPr>
          <p:spPr>
            <a:xfrm>
              <a:off x="755576" y="3417912"/>
              <a:ext cx="2952328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800" dirty="0" smtClean="0"/>
                <a:t>1. Biotechnology</a:t>
              </a:r>
              <a:br>
                <a:rPr lang="de-DE" sz="1800" dirty="0" smtClean="0"/>
              </a:br>
              <a:r>
                <a:rPr lang="de-DE" sz="1800" dirty="0" smtClean="0"/>
                <a:t>2</a:t>
              </a:r>
              <a:r>
                <a:rPr lang="de-DE" sz="1800" dirty="0"/>
                <a:t>. </a:t>
              </a:r>
              <a:r>
                <a:rPr lang="de-DE" sz="1800" dirty="0" err="1"/>
                <a:t>Biochemistry</a:t>
              </a:r>
              <a:r>
                <a:rPr lang="de-DE" sz="1800" dirty="0"/>
                <a:t> </a:t>
              </a:r>
              <a:r>
                <a:rPr lang="de-DE" sz="1800" dirty="0" smtClean="0"/>
                <a:t/>
              </a:r>
              <a:br>
                <a:rPr lang="de-DE" sz="1800" dirty="0" smtClean="0"/>
              </a:br>
              <a:r>
                <a:rPr lang="de-DE" sz="1800" dirty="0" smtClean="0"/>
                <a:t>3</a:t>
              </a:r>
              <a:r>
                <a:rPr lang="de-DE" sz="1800" dirty="0"/>
                <a:t>. </a:t>
              </a:r>
              <a:r>
                <a:rPr lang="de-DE" sz="1800" b="1" dirty="0" err="1">
                  <a:solidFill>
                    <a:srgbClr val="760000"/>
                  </a:solidFill>
                </a:rPr>
                <a:t>Botany</a:t>
              </a:r>
              <a:r>
                <a:rPr lang="de-DE" sz="1800" dirty="0"/>
                <a:t> </a:t>
              </a:r>
              <a:r>
                <a:rPr lang="de-DE" sz="1800" dirty="0" smtClean="0"/>
                <a:t/>
              </a:r>
              <a:br>
                <a:rPr lang="de-DE" sz="1800" dirty="0" smtClean="0"/>
              </a:br>
              <a:r>
                <a:rPr lang="de-DE" sz="1800" dirty="0" smtClean="0"/>
                <a:t>4</a:t>
              </a:r>
              <a:r>
                <a:rPr lang="de-DE" sz="1800" dirty="0"/>
                <a:t>. Chemistry </a:t>
              </a:r>
              <a:r>
                <a:rPr lang="de-DE" sz="1800" dirty="0" smtClean="0"/>
                <a:t/>
              </a:r>
              <a:br>
                <a:rPr lang="de-DE" sz="1800" dirty="0" smtClean="0"/>
              </a:br>
              <a:r>
                <a:rPr lang="de-DE" sz="1800" dirty="0" smtClean="0"/>
                <a:t>5</a:t>
              </a:r>
              <a:r>
                <a:rPr lang="de-DE" sz="1800" dirty="0"/>
                <a:t>. </a:t>
              </a:r>
              <a:r>
                <a:rPr lang="de-DE" sz="1800" b="1" dirty="0">
                  <a:solidFill>
                    <a:srgbClr val="760000"/>
                  </a:solidFill>
                </a:rPr>
                <a:t>Computer Science </a:t>
              </a:r>
              <a:r>
                <a:rPr lang="de-DE" sz="1800" dirty="0" smtClean="0"/>
                <a:t/>
              </a:r>
              <a:br>
                <a:rPr lang="de-DE" sz="1800" dirty="0" smtClean="0"/>
              </a:br>
              <a:r>
                <a:rPr lang="de-DE" sz="1800" dirty="0" smtClean="0"/>
                <a:t>6</a:t>
              </a:r>
              <a:r>
                <a:rPr lang="de-DE" sz="1800" dirty="0"/>
                <a:t>. Electronics </a:t>
              </a:r>
              <a:r>
                <a:rPr lang="de-DE" sz="1800" dirty="0" smtClean="0"/>
                <a:t/>
              </a:r>
              <a:br>
                <a:rPr lang="de-DE" sz="1800" dirty="0" smtClean="0"/>
              </a:br>
              <a:r>
                <a:rPr lang="de-DE" sz="1800" dirty="0" smtClean="0"/>
                <a:t>7</a:t>
              </a:r>
              <a:r>
                <a:rPr lang="de-DE" sz="1800" dirty="0"/>
                <a:t>. </a:t>
              </a:r>
              <a:r>
                <a:rPr lang="de-DE" sz="1800" b="1" dirty="0" err="1">
                  <a:solidFill>
                    <a:srgbClr val="760000"/>
                  </a:solidFill>
                </a:rPr>
                <a:t>Fisheries</a:t>
              </a:r>
              <a:r>
                <a:rPr lang="de-DE" sz="1800" dirty="0"/>
                <a:t> </a:t>
              </a:r>
              <a:r>
                <a:rPr lang="de-DE" sz="1800" dirty="0" smtClean="0"/>
                <a:t/>
              </a:r>
              <a:br>
                <a:rPr lang="de-DE" sz="1800" dirty="0" smtClean="0"/>
              </a:br>
              <a:r>
                <a:rPr lang="de-DE" sz="1800" dirty="0" smtClean="0"/>
                <a:t>8</a:t>
              </a:r>
              <a:r>
                <a:rPr lang="de-DE" sz="1800" dirty="0"/>
                <a:t>. </a:t>
              </a:r>
              <a:r>
                <a:rPr lang="de-DE" sz="1800" dirty="0" err="1"/>
                <a:t>Forensic</a:t>
              </a:r>
              <a:r>
                <a:rPr lang="de-DE" sz="1800" dirty="0"/>
                <a:t> Science </a:t>
              </a:r>
              <a:r>
                <a:rPr lang="de-DE" sz="1800" dirty="0" smtClean="0"/>
                <a:t/>
              </a:r>
              <a:br>
                <a:rPr lang="de-DE" sz="1800" dirty="0" smtClean="0"/>
              </a:br>
              <a:r>
                <a:rPr lang="de-DE" sz="1800" dirty="0" smtClean="0"/>
                <a:t>9</a:t>
              </a:r>
              <a:r>
                <a:rPr lang="de-DE" sz="1800" dirty="0"/>
                <a:t>. </a:t>
              </a:r>
              <a:r>
                <a:rPr lang="de-DE" sz="1800" b="1" dirty="0" err="1">
                  <a:solidFill>
                    <a:srgbClr val="760000"/>
                  </a:solidFill>
                </a:rPr>
                <a:t>Geology</a:t>
              </a:r>
              <a:endParaRPr lang="de-DE" sz="1800" b="1" dirty="0">
                <a:solidFill>
                  <a:srgbClr val="760000"/>
                </a:solidFill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4211960" y="3417912"/>
              <a:ext cx="4320480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800" dirty="0" smtClean="0"/>
                <a:t>10</a:t>
              </a:r>
              <a:r>
                <a:rPr lang="de-DE" sz="1800" dirty="0"/>
                <a:t>. </a:t>
              </a:r>
              <a:r>
                <a:rPr lang="de-DE" sz="1800" b="1" dirty="0" err="1">
                  <a:solidFill>
                    <a:srgbClr val="760000"/>
                  </a:solidFill>
                </a:rPr>
                <a:t>Geography</a:t>
              </a:r>
              <a:r>
                <a:rPr lang="de-DE" sz="1800" dirty="0"/>
                <a:t> </a:t>
              </a:r>
              <a:endParaRPr lang="de-DE" sz="1800" dirty="0" smtClean="0"/>
            </a:p>
            <a:p>
              <a:r>
                <a:rPr lang="de-DE" sz="1800" dirty="0" smtClean="0"/>
                <a:t>11</a:t>
              </a:r>
              <a:r>
                <a:rPr lang="de-DE" sz="1800" dirty="0"/>
                <a:t>. </a:t>
              </a:r>
              <a:r>
                <a:rPr lang="de-DE" sz="1800" b="1" dirty="0" err="1">
                  <a:solidFill>
                    <a:srgbClr val="760000"/>
                  </a:solidFill>
                </a:rPr>
                <a:t>Horticulture</a:t>
              </a:r>
              <a:r>
                <a:rPr lang="de-DE" sz="1800" dirty="0"/>
                <a:t> </a:t>
              </a:r>
              <a:endParaRPr lang="de-DE" sz="1800" dirty="0" smtClean="0"/>
            </a:p>
            <a:p>
              <a:r>
                <a:rPr lang="de-DE" sz="1800" dirty="0" smtClean="0"/>
                <a:t>12</a:t>
              </a:r>
              <a:r>
                <a:rPr lang="de-DE" sz="1800" dirty="0"/>
                <a:t>. </a:t>
              </a:r>
              <a:r>
                <a:rPr lang="de-DE" sz="1800" dirty="0" err="1"/>
                <a:t>Mathematics</a:t>
              </a:r>
              <a:r>
                <a:rPr lang="de-DE" sz="1800" dirty="0"/>
                <a:t> </a:t>
              </a:r>
              <a:endParaRPr lang="de-DE" sz="1800" dirty="0" smtClean="0"/>
            </a:p>
            <a:p>
              <a:r>
                <a:rPr lang="de-DE" sz="1800" dirty="0" smtClean="0"/>
                <a:t>13</a:t>
              </a:r>
              <a:r>
                <a:rPr lang="de-DE" sz="1800" dirty="0"/>
                <a:t>. </a:t>
              </a:r>
              <a:r>
                <a:rPr lang="de-DE" sz="1800" dirty="0" err="1"/>
                <a:t>Microbiology</a:t>
              </a:r>
              <a:r>
                <a:rPr lang="de-DE" sz="1800" dirty="0"/>
                <a:t> </a:t>
              </a:r>
              <a:endParaRPr lang="de-DE" sz="1800" dirty="0" smtClean="0"/>
            </a:p>
            <a:p>
              <a:r>
                <a:rPr lang="de-DE" sz="1800" dirty="0" smtClean="0"/>
                <a:t>14</a:t>
              </a:r>
              <a:r>
                <a:rPr lang="de-DE" sz="1800" dirty="0"/>
                <a:t>. </a:t>
              </a:r>
              <a:r>
                <a:rPr lang="de-DE" sz="1800" dirty="0" err="1"/>
                <a:t>Pharmaceutical</a:t>
              </a:r>
              <a:r>
                <a:rPr lang="de-DE" sz="1800" dirty="0"/>
                <a:t> Chemistry </a:t>
              </a:r>
              <a:endParaRPr lang="de-DE" sz="1800" dirty="0" smtClean="0"/>
            </a:p>
            <a:p>
              <a:r>
                <a:rPr lang="de-DE" sz="1800" dirty="0" smtClean="0"/>
                <a:t>15</a:t>
              </a:r>
              <a:r>
                <a:rPr lang="de-DE" sz="1800" dirty="0"/>
                <a:t>. </a:t>
              </a:r>
              <a:r>
                <a:rPr lang="de-DE" sz="1800" dirty="0" err="1"/>
                <a:t>Physics</a:t>
              </a:r>
              <a:r>
                <a:rPr lang="de-DE" sz="1800" dirty="0"/>
                <a:t> </a:t>
              </a:r>
              <a:endParaRPr lang="de-DE" sz="1800" dirty="0" smtClean="0"/>
            </a:p>
            <a:p>
              <a:r>
                <a:rPr lang="de-DE" sz="1800" dirty="0" smtClean="0"/>
                <a:t>16</a:t>
              </a:r>
              <a:r>
                <a:rPr lang="de-DE" sz="1800" dirty="0"/>
                <a:t>. </a:t>
              </a:r>
              <a:r>
                <a:rPr lang="de-DE" sz="1800" b="1" dirty="0" err="1">
                  <a:solidFill>
                    <a:srgbClr val="760000"/>
                  </a:solidFill>
                </a:rPr>
                <a:t>Seed</a:t>
              </a:r>
              <a:r>
                <a:rPr lang="de-DE" sz="1800" b="1" dirty="0">
                  <a:solidFill>
                    <a:srgbClr val="760000"/>
                  </a:solidFill>
                </a:rPr>
                <a:t> Technology </a:t>
              </a:r>
              <a:endParaRPr lang="de-DE" sz="1800" b="1" dirty="0">
                <a:solidFill>
                  <a:srgbClr val="760000"/>
                </a:solidFill>
              </a:endParaRPr>
            </a:p>
            <a:p>
              <a:r>
                <a:rPr lang="de-DE" sz="1800" dirty="0" smtClean="0"/>
                <a:t>17</a:t>
              </a:r>
              <a:r>
                <a:rPr lang="de-DE" sz="1800" dirty="0"/>
                <a:t>. </a:t>
              </a:r>
              <a:r>
                <a:rPr lang="de-DE" sz="1800" b="1" dirty="0" err="1">
                  <a:solidFill>
                    <a:srgbClr val="760000"/>
                  </a:solidFill>
                </a:rPr>
                <a:t>Statistics</a:t>
              </a:r>
              <a:r>
                <a:rPr lang="de-DE" sz="1800" dirty="0"/>
                <a:t> </a:t>
              </a:r>
              <a:endParaRPr lang="de-DE" sz="1800" dirty="0" smtClean="0"/>
            </a:p>
            <a:p>
              <a:r>
                <a:rPr lang="de-DE" sz="1800" dirty="0" smtClean="0"/>
                <a:t>18</a:t>
              </a:r>
              <a:r>
                <a:rPr lang="de-DE" sz="1800" dirty="0"/>
                <a:t>. </a:t>
              </a:r>
              <a:r>
                <a:rPr lang="de-DE" sz="1800" b="1" dirty="0" err="1">
                  <a:solidFill>
                    <a:srgbClr val="760000"/>
                  </a:solidFill>
                </a:rPr>
                <a:t>Zoology</a:t>
              </a:r>
              <a:endParaRPr lang="de-DE" sz="1800" b="1" dirty="0">
                <a:solidFill>
                  <a:srgbClr val="760000"/>
                </a:solidFill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761628" y="5646727"/>
            <a:ext cx="7770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kern="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and</a:t>
            </a:r>
            <a:r>
              <a:rPr lang="de-DE" sz="2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 </a:t>
            </a:r>
            <a:r>
              <a:rPr lang="de-DE" sz="2800" kern="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can</a:t>
            </a:r>
            <a:r>
              <a:rPr lang="de-DE" sz="2800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 </a:t>
            </a:r>
            <a:r>
              <a:rPr lang="de-DE" sz="2800" kern="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contribute</a:t>
            </a:r>
            <a:r>
              <a:rPr lang="de-DE" sz="2800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 </a:t>
            </a:r>
            <a:r>
              <a:rPr lang="de-DE" sz="2800" kern="0" dirty="0" err="1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for</a:t>
            </a:r>
            <a:r>
              <a:rPr lang="de-DE" sz="2800" kern="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 </a:t>
            </a:r>
            <a:r>
              <a:rPr lang="de-DE" sz="2800" kern="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the</a:t>
            </a:r>
            <a:r>
              <a:rPr lang="de-DE" sz="2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 </a:t>
            </a:r>
            <a:r>
              <a:rPr lang="de-DE" sz="2800" kern="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benefit</a:t>
            </a:r>
            <a:r>
              <a:rPr lang="de-DE" sz="2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 </a:t>
            </a:r>
            <a:r>
              <a:rPr lang="de-DE" sz="2800" kern="0" dirty="0" err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of</a:t>
            </a:r>
            <a:r>
              <a:rPr lang="de-DE" sz="28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+mj-ea"/>
                <a:cs typeface="+mj-cs"/>
              </a:rPr>
              <a:t> all.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051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 bwMode="auto">
          <a:xfrm>
            <a:off x="251520" y="0"/>
            <a:ext cx="8892480" cy="6858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86000" y="3075057"/>
            <a:ext cx="595840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de-DE" sz="4400" dirty="0" smtClean="0">
                <a:solidFill>
                  <a:schemeClr val="bg1"/>
                </a:solidFill>
                <a:latin typeface="+mn-lt"/>
              </a:rPr>
              <a:t>Our Contribution to  </a:t>
            </a:r>
            <a:r>
              <a:rPr lang="en-US" altLang="de-DE" sz="4400" dirty="0">
                <a:solidFill>
                  <a:schemeClr val="bg1"/>
                </a:solidFill>
                <a:latin typeface="+mn-lt"/>
              </a:rPr>
              <a:t>Fundamental </a:t>
            </a:r>
            <a:r>
              <a:rPr lang="en-US" altLang="de-DE" sz="4400" dirty="0" smtClean="0">
                <a:solidFill>
                  <a:schemeClr val="bg1"/>
                </a:solidFill>
                <a:latin typeface="+mn-lt"/>
              </a:rPr>
              <a:t>Datasets</a:t>
            </a:r>
          </a:p>
          <a:p>
            <a:pPr algn="r"/>
            <a:endParaRPr lang="en-US" altLang="de-DE" sz="4400" dirty="0">
              <a:solidFill>
                <a:schemeClr val="bg1"/>
              </a:solidFill>
              <a:latin typeface="+mn-lt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solidFill>
                  <a:schemeClr val="bg1"/>
                </a:solidFill>
                <a:latin typeface="+mn-lt"/>
              </a:rPr>
              <a:t>Fundamental Data Sets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solidFill>
                  <a:schemeClr val="bg1"/>
                </a:solidFill>
                <a:latin typeface="+mn-lt"/>
              </a:rPr>
              <a:t>The INSPIRE Data Themes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n-US" altLang="de-DE" sz="2400" dirty="0" smtClean="0">
                <a:solidFill>
                  <a:schemeClr val="bg1"/>
                </a:solidFill>
                <a:latin typeface="+mn-lt"/>
              </a:rPr>
              <a:t>Data relevant for Digital Twins</a:t>
            </a:r>
            <a:r>
              <a:rPr lang="en-US" altLang="de-DE" sz="24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US" altLang="de-DE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02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Concept of Global </a:t>
            </a:r>
            <a:r>
              <a:rPr lang="en-US" dirty="0"/>
              <a:t>Fundamental Geospatial Data </a:t>
            </a:r>
            <a:r>
              <a:rPr lang="en-US" dirty="0" smtClean="0"/>
              <a:t>Themes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55576" y="6054387"/>
            <a:ext cx="79810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Geoinformation</a:t>
            </a:r>
            <a:r>
              <a:rPr lang="en-US" sz="1200" dirty="0"/>
              <a:t> in Socio-Economic Development: Determination of Fundamental Datasets for Africa; Published by the United Nations Economic Commission for Africa, 2007, Addis </a:t>
            </a:r>
            <a:r>
              <a:rPr lang="en-US" sz="1200" dirty="0" err="1"/>
              <a:t>Abeba</a:t>
            </a:r>
            <a:r>
              <a:rPr lang="en-US" sz="1200" dirty="0"/>
              <a:t>, </a:t>
            </a:r>
            <a:r>
              <a:rPr lang="en-US" sz="1200" dirty="0" smtClean="0"/>
              <a:t>Ethiopia.</a:t>
            </a:r>
            <a:br>
              <a:rPr lang="en-US" sz="1200" dirty="0" smtClean="0"/>
            </a:br>
            <a:r>
              <a:rPr lang="de-DE" sz="1200" dirty="0" smtClean="0">
                <a:hlinkClick r:id="rId2"/>
              </a:rPr>
              <a:t>http</a:t>
            </a:r>
            <a:r>
              <a:rPr lang="de-DE" sz="1200" dirty="0">
                <a:hlinkClick r:id="rId2"/>
              </a:rPr>
              <a:t>://</a:t>
            </a:r>
            <a:r>
              <a:rPr lang="de-DE" sz="1200" dirty="0" smtClean="0">
                <a:hlinkClick r:id="rId2"/>
              </a:rPr>
              <a:t>ggim.un.org/meetings/GGIM-committee/9th-Session/documents/Fundamental_Data_Publication.pdf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[2019-11-17]</a:t>
            </a:r>
            <a:endParaRPr lang="de-DE" sz="1200" dirty="0"/>
          </a:p>
        </p:txBody>
      </p:sp>
      <p:sp>
        <p:nvSpPr>
          <p:cNvPr id="6" name="Rechteck 5"/>
          <p:cNvSpPr/>
          <p:nvPr/>
        </p:nvSpPr>
        <p:spPr>
          <a:xfrm>
            <a:off x="892795" y="2220967"/>
            <a:ext cx="7056784" cy="2923877"/>
          </a:xfrm>
          <a:prstGeom prst="rect">
            <a:avLst/>
          </a:prstGeom>
          <a:solidFill>
            <a:srgbClr val="DDDDDD">
              <a:alpha val="78824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“Fundamental data sets are the</a:t>
            </a:r>
            <a:r>
              <a:rPr lang="en-US" sz="3200" dirty="0"/>
              <a:t> minimum primary sets of data </a:t>
            </a:r>
            <a:r>
              <a:rPr lang="en-US" sz="2400" dirty="0"/>
              <a:t>that cannot be derived from other data sets, and that are required to spatially represent </a:t>
            </a:r>
            <a:r>
              <a:rPr lang="en-US" sz="2400" b="1" dirty="0"/>
              <a:t>phenomena, objects, or themes </a:t>
            </a:r>
            <a:r>
              <a:rPr lang="en-US" sz="2400" dirty="0"/>
              <a:t>important for the </a:t>
            </a:r>
            <a:r>
              <a:rPr lang="en-US" sz="2400" dirty="0" err="1"/>
              <a:t>realisation</a:t>
            </a:r>
            <a:r>
              <a:rPr lang="en-US" sz="2400" dirty="0"/>
              <a:t> of </a:t>
            </a:r>
            <a:r>
              <a:rPr lang="en-US" sz="2400" b="1" dirty="0"/>
              <a:t>economic, social, and environmental benefits </a:t>
            </a:r>
            <a:r>
              <a:rPr lang="en-US" sz="2400" dirty="0"/>
              <a:t>consistently across Africa at the local, national, sub-regional and regional </a:t>
            </a:r>
            <a:r>
              <a:rPr lang="en-US" sz="2400" dirty="0" smtClean="0"/>
              <a:t>levels.”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159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00" y="1576851"/>
            <a:ext cx="2217612" cy="370364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13598" y="6165304"/>
            <a:ext cx="6603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ggim.un.org/meetings/GGIM-committee/9th-Session/documents/Fundamental_Data_Publication.pdf</a:t>
            </a:r>
            <a:r>
              <a:rPr lang="de-DE" dirty="0" smtClean="0"/>
              <a:t> [2022-11-06]</a:t>
            </a:r>
            <a:endParaRPr lang="de-DE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2660489" y="972197"/>
            <a:ext cx="2502645" cy="4717189"/>
            <a:chOff x="2660489" y="972197"/>
            <a:chExt cx="2502645" cy="4717189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59832" y="972197"/>
              <a:ext cx="2103302" cy="4717189"/>
            </a:xfrm>
            <a:prstGeom prst="rect">
              <a:avLst/>
            </a:prstGeom>
          </p:spPr>
        </p:pic>
        <p:sp>
          <p:nvSpPr>
            <p:cNvPr id="9" name="Pfeil nach links 8"/>
            <p:cNvSpPr/>
            <p:nvPr/>
          </p:nvSpPr>
          <p:spPr bwMode="auto">
            <a:xfrm>
              <a:off x="2660489" y="2924944"/>
              <a:ext cx="300348" cy="1296144"/>
            </a:xfrm>
            <a:prstGeom prst="leftArrow">
              <a:avLst/>
            </a:prstGeom>
            <a:solidFill>
              <a:srgbClr val="CC0000"/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262129" y="476672"/>
            <a:ext cx="3881871" cy="5190698"/>
            <a:chOff x="5262129" y="476672"/>
            <a:chExt cx="3881871" cy="5190698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4128" y="1590234"/>
              <a:ext cx="3040140" cy="4077136"/>
            </a:xfrm>
            <a:prstGeom prst="rect">
              <a:avLst/>
            </a:prstGeom>
          </p:spPr>
        </p:pic>
        <p:sp>
          <p:nvSpPr>
            <p:cNvPr id="8" name="Rechteck 7"/>
            <p:cNvSpPr/>
            <p:nvPr/>
          </p:nvSpPr>
          <p:spPr>
            <a:xfrm>
              <a:off x="5607498" y="476672"/>
              <a:ext cx="353650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2400" dirty="0"/>
                <a:t>The Global Fundamental Geospatial Data Themes</a:t>
              </a:r>
              <a:endParaRPr lang="de-DE" sz="2400" dirty="0"/>
            </a:p>
          </p:txBody>
        </p:sp>
        <p:sp>
          <p:nvSpPr>
            <p:cNvPr id="12" name="Textfeld 11"/>
            <p:cNvSpPr txBox="1"/>
            <p:nvPr/>
          </p:nvSpPr>
          <p:spPr>
            <a:xfrm rot="16200000">
              <a:off x="4250809" y="2662725"/>
              <a:ext cx="236119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pc="450" dirty="0" err="1" smtClean="0"/>
                <a:t>based</a:t>
              </a:r>
              <a:r>
                <a:rPr lang="de-DE" spc="450" dirty="0" smtClean="0"/>
                <a:t> on</a:t>
              </a:r>
              <a:endParaRPr lang="de-DE" spc="45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533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82625" y="609600"/>
            <a:ext cx="7477125" cy="685800"/>
          </a:xfrm>
        </p:spPr>
        <p:txBody>
          <a:bodyPr/>
          <a:lstStyle/>
          <a:p>
            <a:r>
              <a:rPr lang="de-DE" dirty="0" smtClean="0"/>
              <a:t>The EU INSPIRE </a:t>
            </a:r>
            <a:r>
              <a:rPr lang="de-DE" dirty="0" err="1"/>
              <a:t>Directive</a:t>
            </a:r>
            <a:r>
              <a:rPr lang="de-DE" dirty="0"/>
              <a:t> (2007)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088" y="2261519"/>
            <a:ext cx="2952328" cy="433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15900" dist="114300" dir="2700000" algn="ctr" rotWithShape="0">
              <a:schemeClr val="bg2">
                <a:alpha val="58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General </a:t>
            </a:r>
            <a:r>
              <a:rPr lang="en-US" sz="2000" dirty="0"/>
              <a:t>rules to establish an Infrastructure for Spatial Information in Europe </a:t>
            </a:r>
            <a:r>
              <a:rPr lang="en-US" sz="2000" dirty="0" smtClean="0"/>
              <a:t>for</a:t>
            </a:r>
            <a:r>
              <a:rPr lang="en-US" sz="2000" b="1" dirty="0" smtClean="0"/>
              <a:t> </a:t>
            </a:r>
            <a:r>
              <a:rPr lang="en-US" sz="2400" b="1" dirty="0" smtClean="0"/>
              <a:t>environmental policies</a:t>
            </a:r>
            <a:endParaRPr lang="en-US" sz="2000" b="1" dirty="0" smtClean="0"/>
          </a:p>
          <a:p>
            <a:endParaRPr lang="en-US" sz="2000" dirty="0" smtClean="0"/>
          </a:p>
          <a:p>
            <a:r>
              <a:rPr lang="en-US" sz="2000" dirty="0" smtClean="0"/>
              <a:t>Spatial </a:t>
            </a:r>
            <a:r>
              <a:rPr lang="en-US" sz="2000" dirty="0"/>
              <a:t>data held by/on behalf of </a:t>
            </a:r>
            <a:r>
              <a:rPr lang="en-US" sz="2000" b="1" dirty="0"/>
              <a:t>public authorities</a:t>
            </a:r>
          </a:p>
          <a:p>
            <a:endParaRPr lang="en-US" sz="2000" dirty="0" smtClean="0"/>
          </a:p>
          <a:p>
            <a:r>
              <a:rPr lang="en-US" sz="2000" dirty="0" smtClean="0"/>
              <a:t>Does </a:t>
            </a:r>
            <a:r>
              <a:rPr lang="en-US" sz="2000" b="1" dirty="0"/>
              <a:t>not </a:t>
            </a:r>
            <a:r>
              <a:rPr lang="en-US" sz="2000" dirty="0"/>
              <a:t>require collection of new data</a:t>
            </a:r>
          </a:p>
          <a:p>
            <a:endParaRPr lang="de-DE" sz="2000" dirty="0"/>
          </a:p>
        </p:txBody>
      </p:sp>
      <p:sp>
        <p:nvSpPr>
          <p:cNvPr id="7" name="Rechteck 6"/>
          <p:cNvSpPr/>
          <p:nvPr/>
        </p:nvSpPr>
        <p:spPr>
          <a:xfrm rot="16200000">
            <a:off x="6597743" y="3752709"/>
            <a:ext cx="4572000" cy="9002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050" dirty="0" smtClean="0">
                <a:hlinkClick r:id="rId4"/>
              </a:rPr>
              <a:t>http://eur-lex.europa.eu/legal-content/EN/TXT/PDF/?uri=CELEX:32007L0002&amp;from=EN</a:t>
            </a:r>
            <a:r>
              <a:rPr lang="de-DE" sz="1050" dirty="0"/>
              <a:t/>
            </a:r>
            <a:br>
              <a:rPr lang="de-DE" sz="1050" dirty="0"/>
            </a:br>
            <a:r>
              <a:rPr lang="de-DE" sz="1050" dirty="0">
                <a:hlinkClick r:id="rId5"/>
              </a:rPr>
              <a:t>https://eur-lex.europa.eu/legal-content/DE/TXT/HTML/?</a:t>
            </a:r>
            <a:r>
              <a:rPr lang="de-DE" sz="1050" dirty="0" smtClean="0">
                <a:hlinkClick r:id="rId5"/>
              </a:rPr>
              <a:t>uri=CELEX:02007L0002-20190626&amp;qid=1642582408199&amp;from=DE</a:t>
            </a:r>
            <a:endParaRPr lang="de-DE" sz="1050" dirty="0" smtClean="0"/>
          </a:p>
          <a:p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8517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INSPIRE Data </a:t>
            </a:r>
            <a:r>
              <a:rPr lang="de-DE" dirty="0" err="1"/>
              <a:t>themes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611560" y="6334780"/>
            <a:ext cx="82089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hlinkClick r:id="rId3"/>
              </a:rPr>
              <a:t>https://eur-lex.europa.eu/legal-content/EN/TXT/HTML/?</a:t>
            </a:r>
            <a:r>
              <a:rPr lang="de-DE" sz="1400" dirty="0" smtClean="0">
                <a:hlinkClick r:id="rId3"/>
              </a:rPr>
              <a:t>uri=OJ:L:2007:108:FULL&amp;from=EN</a:t>
            </a:r>
            <a:r>
              <a:rPr lang="de-DE" sz="1400" dirty="0" smtClean="0"/>
              <a:t> [2022-10-23]</a:t>
            </a:r>
            <a:endParaRPr lang="de-DE" sz="1400" dirty="0"/>
          </a:p>
        </p:txBody>
      </p:sp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539553" y="1772816"/>
            <a:ext cx="3384376" cy="2620515"/>
          </a:xfrm>
          <a:prstGeom prst="rect">
            <a:avLst/>
          </a:prstGeom>
          <a:solidFill>
            <a:srgbClr val="99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457200" indent="-457200" defTabSz="966788">
              <a:spcBef>
                <a:spcPct val="20000"/>
              </a:spcBef>
              <a:buClr>
                <a:schemeClr val="accent2"/>
              </a:buClr>
              <a:buChar char="•"/>
              <a:tabLst>
                <a:tab pos="354013" algn="l"/>
              </a:tabLst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620713" indent="-441325" defTabSz="966788">
              <a:spcBef>
                <a:spcPct val="20000"/>
              </a:spcBef>
              <a:buClr>
                <a:schemeClr val="accent2"/>
              </a:buClr>
              <a:buChar char="•"/>
              <a:tabLst>
                <a:tab pos="354013" algn="l"/>
              </a:tabLs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marL="1570038" indent="-381000" defTabSz="966788">
              <a:spcBef>
                <a:spcPct val="20000"/>
              </a:spcBef>
              <a:buClr>
                <a:srgbClr val="00007E"/>
              </a:buClr>
              <a:buChar char="•"/>
              <a:tabLst>
                <a:tab pos="35401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2092325" indent="-342900" defTabSz="966788">
              <a:spcBef>
                <a:spcPct val="20000"/>
              </a:spcBef>
              <a:buChar char="–"/>
              <a:tabLst>
                <a:tab pos="3540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576513" indent="-304800" defTabSz="966788">
              <a:spcBef>
                <a:spcPct val="20000"/>
              </a:spcBef>
              <a:buChar char="»"/>
              <a:tabLst>
                <a:tab pos="3540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3033713" indent="-304800" defTabSz="966788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490913" indent="-304800" defTabSz="966788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948113" indent="-304800" defTabSz="966788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405313" indent="-304800" defTabSz="966788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ts val="0"/>
              </a:spcBef>
              <a:buFontTx/>
              <a:buNone/>
            </a:pPr>
            <a:r>
              <a:rPr lang="en-US" altLang="de-DE" sz="1600" b="1" dirty="0">
                <a:latin typeface="+mn-lt"/>
              </a:rPr>
              <a:t>Annex I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de-DE" sz="1600" dirty="0">
                <a:latin typeface="+mn-lt"/>
              </a:rPr>
              <a:t>Coordinate reference systems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de-DE" sz="1600" dirty="0">
                <a:latin typeface="+mn-lt"/>
              </a:rPr>
              <a:t>Geographical grid systems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de-DE" sz="1600" dirty="0">
                <a:latin typeface="+mn-lt"/>
              </a:rPr>
              <a:t>Geographical names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de-DE" sz="1600" dirty="0">
                <a:latin typeface="+mn-lt"/>
              </a:rPr>
              <a:t>Administrative units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de-DE" sz="1600" dirty="0">
                <a:latin typeface="+mn-lt"/>
              </a:rPr>
              <a:t>Addresses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de-DE" sz="1600" dirty="0">
                <a:latin typeface="+mn-lt"/>
              </a:rPr>
              <a:t>Cadastral parcels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de-DE" sz="1600" dirty="0">
                <a:latin typeface="+mn-lt"/>
              </a:rPr>
              <a:t>Transport networks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de-DE" sz="1600" dirty="0">
                <a:latin typeface="+mn-lt"/>
              </a:rPr>
              <a:t>Hydrography</a:t>
            </a:r>
          </a:p>
          <a:p>
            <a:pPr lvl="1">
              <a:spcBef>
                <a:spcPts val="0"/>
              </a:spcBef>
              <a:buClr>
                <a:schemeClr val="tx1"/>
              </a:buClr>
              <a:buFontTx/>
              <a:buAutoNum type="arabicPeriod"/>
            </a:pPr>
            <a:r>
              <a:rPr lang="en-US" altLang="de-DE" sz="1600" dirty="0">
                <a:latin typeface="+mn-lt"/>
              </a:rPr>
              <a:t>Protected sites </a:t>
            </a:r>
          </a:p>
        </p:txBody>
      </p:sp>
      <p:sp>
        <p:nvSpPr>
          <p:cNvPr id="6" name="Rectangle 1028"/>
          <p:cNvSpPr>
            <a:spLocks noChangeArrowheads="1"/>
          </p:cNvSpPr>
          <p:nvPr/>
        </p:nvSpPr>
        <p:spPr bwMode="auto">
          <a:xfrm>
            <a:off x="516049" y="4481608"/>
            <a:ext cx="3407880" cy="1611688"/>
          </a:xfrm>
          <a:prstGeom prst="rect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533400" indent="-533400" defTabSz="966788">
              <a:spcBef>
                <a:spcPct val="20000"/>
              </a:spcBef>
              <a:buClr>
                <a:schemeClr val="accent2"/>
              </a:buClr>
              <a:buChar char="•"/>
              <a:tabLst>
                <a:tab pos="354013" algn="l"/>
              </a:tabLst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636588" indent="-457200" defTabSz="966788">
              <a:spcBef>
                <a:spcPct val="20000"/>
              </a:spcBef>
              <a:buClr>
                <a:schemeClr val="accent2"/>
              </a:buClr>
              <a:buChar char="•"/>
              <a:tabLst>
                <a:tab pos="354013" algn="l"/>
              </a:tabLs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marL="1474788" indent="-381000" defTabSz="966788">
              <a:spcBef>
                <a:spcPct val="20000"/>
              </a:spcBef>
              <a:buClr>
                <a:srgbClr val="00007E"/>
              </a:buClr>
              <a:buChar char="•"/>
              <a:tabLst>
                <a:tab pos="35401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997075" indent="-342900" defTabSz="966788">
              <a:spcBef>
                <a:spcPct val="20000"/>
              </a:spcBef>
              <a:buChar char="–"/>
              <a:tabLst>
                <a:tab pos="3540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519363" indent="-342900" defTabSz="966788">
              <a:spcBef>
                <a:spcPct val="20000"/>
              </a:spcBef>
              <a:buChar char="»"/>
              <a:tabLst>
                <a:tab pos="3540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976563" indent="-342900" defTabSz="966788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433763" indent="-342900" defTabSz="966788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890963" indent="-342900" defTabSz="966788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348163" indent="-342900" defTabSz="966788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de-DE" sz="1600" b="1" dirty="0">
                <a:solidFill>
                  <a:schemeClr val="bg1"/>
                </a:solidFill>
                <a:latin typeface="+mn-lt"/>
              </a:rPr>
              <a:t>Annex II</a:t>
            </a:r>
          </a:p>
          <a:p>
            <a:pPr marL="179388" lvl="1" indent="0">
              <a:buClr>
                <a:schemeClr val="tx1"/>
              </a:buClr>
              <a:buNone/>
            </a:pPr>
            <a:r>
              <a:rPr lang="en-US" altLang="de-DE" sz="1600" dirty="0" smtClean="0">
                <a:solidFill>
                  <a:schemeClr val="bg1"/>
                </a:solidFill>
                <a:latin typeface="+mn-lt"/>
              </a:rPr>
              <a:t>1. Elevation</a:t>
            </a:r>
            <a:endParaRPr lang="en-US" altLang="de-DE" sz="1600" dirty="0">
              <a:solidFill>
                <a:schemeClr val="bg1"/>
              </a:solidFill>
              <a:latin typeface="+mn-lt"/>
            </a:endParaRPr>
          </a:p>
          <a:p>
            <a:pPr marL="179388" lvl="1" indent="0">
              <a:buClr>
                <a:schemeClr val="tx1"/>
              </a:buClr>
              <a:buNone/>
            </a:pPr>
            <a:r>
              <a:rPr lang="en-US" altLang="de-DE" sz="1600" dirty="0" smtClean="0">
                <a:solidFill>
                  <a:schemeClr val="bg1"/>
                </a:solidFill>
                <a:latin typeface="+mn-lt"/>
              </a:rPr>
              <a:t>2. Land </a:t>
            </a:r>
            <a:r>
              <a:rPr lang="en-US" altLang="de-DE" sz="1600" dirty="0">
                <a:solidFill>
                  <a:schemeClr val="bg1"/>
                </a:solidFill>
                <a:latin typeface="+mn-lt"/>
              </a:rPr>
              <a:t>cover</a:t>
            </a:r>
          </a:p>
          <a:p>
            <a:pPr marL="179388" lvl="1" indent="0">
              <a:buClr>
                <a:schemeClr val="tx1"/>
              </a:buClr>
              <a:buNone/>
            </a:pPr>
            <a:r>
              <a:rPr lang="en-US" altLang="de-DE" sz="1600" dirty="0" smtClean="0">
                <a:solidFill>
                  <a:schemeClr val="bg1"/>
                </a:solidFill>
                <a:latin typeface="+mn-lt"/>
              </a:rPr>
              <a:t>3. Ortho-imagery</a:t>
            </a:r>
            <a:endParaRPr lang="en-US" altLang="de-DE" sz="1600" dirty="0">
              <a:solidFill>
                <a:schemeClr val="bg1"/>
              </a:solidFill>
              <a:latin typeface="+mn-lt"/>
            </a:endParaRPr>
          </a:p>
          <a:p>
            <a:pPr marL="179388" lvl="1" indent="0">
              <a:buClr>
                <a:schemeClr val="tx1"/>
              </a:buClr>
              <a:buNone/>
            </a:pPr>
            <a:r>
              <a:rPr lang="en-US" altLang="de-DE" sz="1600" dirty="0" smtClean="0">
                <a:solidFill>
                  <a:schemeClr val="bg1"/>
                </a:solidFill>
                <a:latin typeface="+mn-lt"/>
              </a:rPr>
              <a:t>4. Geology</a:t>
            </a:r>
            <a:endParaRPr lang="en-US" altLang="de-DE" sz="1600" dirty="0">
              <a:solidFill>
                <a:schemeClr val="bg1"/>
              </a:solidFill>
              <a:latin typeface="+mn-lt"/>
            </a:endParaRPr>
          </a:p>
          <a:p>
            <a:pPr lvl="1"/>
            <a:endParaRPr lang="en-US" altLang="de-DE" sz="160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465711" y="548680"/>
            <a:ext cx="4426769" cy="5544616"/>
          </a:xfrm>
          <a:prstGeom prst="rect">
            <a:avLst/>
          </a:prstGeom>
          <a:solidFill>
            <a:srgbClr val="3366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>
            <a:lvl1pPr marL="457200" indent="-457200" defTabSz="966788">
              <a:spcBef>
                <a:spcPct val="20000"/>
              </a:spcBef>
              <a:buClr>
                <a:schemeClr val="accent2"/>
              </a:buClr>
              <a:buChar char="•"/>
              <a:tabLst>
                <a:tab pos="354013" algn="l"/>
              </a:tabLst>
              <a:defRPr sz="2400">
                <a:solidFill>
                  <a:schemeClr val="tx2"/>
                </a:solidFill>
                <a:latin typeface="Verdana" pitchFamily="34" charset="0"/>
              </a:defRPr>
            </a:lvl1pPr>
            <a:lvl2pPr marL="560388" indent="-381000" defTabSz="966788">
              <a:spcBef>
                <a:spcPct val="20000"/>
              </a:spcBef>
              <a:buClr>
                <a:schemeClr val="accent2"/>
              </a:buClr>
              <a:buChar char="•"/>
              <a:tabLst>
                <a:tab pos="354013" algn="l"/>
              </a:tabLs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marL="1423988" indent="-381000" defTabSz="966788">
              <a:spcBef>
                <a:spcPct val="20000"/>
              </a:spcBef>
              <a:buClr>
                <a:srgbClr val="00007E"/>
              </a:buClr>
              <a:buChar char="•"/>
              <a:tabLst>
                <a:tab pos="354013" algn="l"/>
              </a:tabLst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946275" indent="-342900" defTabSz="966788">
              <a:spcBef>
                <a:spcPct val="20000"/>
              </a:spcBef>
              <a:buChar char="–"/>
              <a:tabLst>
                <a:tab pos="3540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468563" indent="-342900" defTabSz="966788">
              <a:spcBef>
                <a:spcPct val="20000"/>
              </a:spcBef>
              <a:buChar char="»"/>
              <a:tabLst>
                <a:tab pos="3540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925763" indent="-342900" defTabSz="966788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3382963" indent="-342900" defTabSz="966788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840163" indent="-342900" defTabSz="966788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4297363" indent="-342900" defTabSz="966788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354013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en-US" altLang="de-DE" sz="16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Annex III</a:t>
            </a:r>
          </a:p>
          <a:p>
            <a:pPr lvl="1">
              <a:lnSpc>
                <a:spcPct val="80000"/>
              </a:lnSpc>
              <a:buFontTx/>
              <a:buAutoNum type="arabicPeriod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Statistical units</a:t>
            </a:r>
          </a:p>
          <a:p>
            <a:pPr lvl="1">
              <a:lnSpc>
                <a:spcPct val="80000"/>
              </a:lnSpc>
              <a:buFontTx/>
              <a:buAutoNum type="arabicPeriod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Buildings</a:t>
            </a:r>
          </a:p>
          <a:p>
            <a:pPr lvl="1">
              <a:lnSpc>
                <a:spcPct val="80000"/>
              </a:lnSpc>
              <a:buFontTx/>
              <a:buAutoNum type="arabicPeriod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Soil</a:t>
            </a:r>
          </a:p>
          <a:p>
            <a:pPr lvl="1">
              <a:lnSpc>
                <a:spcPct val="80000"/>
              </a:lnSpc>
              <a:buFontTx/>
              <a:buAutoNum type="arabicPeriod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Land use</a:t>
            </a:r>
          </a:p>
          <a:p>
            <a:pPr lvl="1">
              <a:lnSpc>
                <a:spcPct val="80000"/>
              </a:lnSpc>
              <a:buFontTx/>
              <a:buAutoNum type="arabicPeriod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Human health and safety</a:t>
            </a:r>
          </a:p>
          <a:p>
            <a:pPr lvl="1">
              <a:lnSpc>
                <a:spcPct val="80000"/>
              </a:lnSpc>
              <a:buFontTx/>
              <a:buAutoNum type="arabicPeriod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Utility and governmental services</a:t>
            </a:r>
          </a:p>
          <a:p>
            <a:pPr lvl="1">
              <a:lnSpc>
                <a:spcPct val="80000"/>
              </a:lnSpc>
              <a:buFontTx/>
              <a:buAutoNum type="arabicPeriod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Environmental monitoring facilities</a:t>
            </a:r>
          </a:p>
          <a:p>
            <a:pPr lvl="1">
              <a:lnSpc>
                <a:spcPct val="80000"/>
              </a:lnSpc>
              <a:buFontTx/>
              <a:buAutoNum type="arabicPeriod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Production and industrial facilities</a:t>
            </a:r>
          </a:p>
          <a:p>
            <a:pPr lvl="1">
              <a:lnSpc>
                <a:spcPct val="80000"/>
              </a:lnSpc>
              <a:buFontTx/>
              <a:buAutoNum type="arabicPeriod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Agricultural and aquaculture facilities</a:t>
            </a:r>
          </a:p>
          <a:p>
            <a:pPr marL="522288" lvl="1" indent="-342900">
              <a:lnSpc>
                <a:spcPct val="8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Population distribution – </a:t>
            </a:r>
            <a:r>
              <a:rPr lang="en-US" altLang="de-DE" sz="1600" dirty="0" smtClean="0">
                <a:solidFill>
                  <a:schemeClr val="bg1">
                    <a:lumMod val="95000"/>
                  </a:schemeClr>
                </a:solidFill>
                <a:latin typeface="+mn-lt"/>
              </a:rPr>
              <a:t>demography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AutoNum type="arabicPeriod" startAt="11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Area management/restriction</a:t>
            </a:r>
            <a:b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</a:b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/regulation zones &amp; reporting units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AutoNum type="arabicPeriod" startAt="11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Natural risk zones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AutoNum type="arabicPeriod" startAt="11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Atmospheric conditions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AutoNum type="arabicPeriod" startAt="11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Meteorological geographical features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AutoNum type="arabicPeriod" startAt="11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Oceanographic geographical features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AutoNum type="arabicPeriod" startAt="11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Sea regions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AutoNum type="arabicPeriod" startAt="11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Bio-geographical regions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AutoNum type="arabicPeriod" startAt="11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altLang="de-DE" sz="16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Habitats and biotopes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AutoNum type="arabicPeriod" startAt="11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</a:t>
            </a:r>
            <a:r>
              <a:rPr lang="en-US" altLang="de-DE" sz="1600" i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Species distribution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AutoNum type="arabicPeriod" startAt="11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Energy Resources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AutoNum type="arabicPeriod" startAt="11"/>
            </a:pPr>
            <a:r>
              <a:rPr lang="en-US" altLang="de-DE" sz="1600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 Mineral resources</a:t>
            </a:r>
            <a:endParaRPr lang="de-DE" altLang="de-DE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Tx/>
              <a:buAutoNum type="arabicPeriod"/>
            </a:pPr>
            <a:endParaRPr lang="en-US" altLang="de-DE" sz="160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04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ANZLIC‘s</a:t>
            </a:r>
            <a:r>
              <a:rPr lang="de-DE" dirty="0" smtClean="0"/>
              <a:t> Data </a:t>
            </a:r>
            <a:r>
              <a:rPr lang="de-DE" dirty="0" err="1" smtClean="0"/>
              <a:t>Scheme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Digital </a:t>
            </a:r>
            <a:r>
              <a:rPr lang="de-DE" dirty="0" err="1" smtClean="0"/>
              <a:t>Twins</a:t>
            </a:r>
            <a:endParaRPr lang="de-DE" dirty="0"/>
          </a:p>
        </p:txBody>
      </p:sp>
      <p:pic>
        <p:nvPicPr>
          <p:cNvPr id="5" name="Picture 2" descr="C:\Users\behr\AppData\Local\Temp\SNAGHTML7d61d5f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94" y="1252643"/>
            <a:ext cx="5796394" cy="541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 rot="16200000">
            <a:off x="5503748" y="3280628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https://www.anzlic.gov.au/resources/principles-spatiallv-enabled-digital-twins-built-and-natural-environment-australia</a:t>
            </a:r>
          </a:p>
        </p:txBody>
      </p:sp>
    </p:spTree>
    <p:extLst>
      <p:ext uri="{BB962C8B-B14F-4D97-AF65-F5344CB8AC3E}">
        <p14:creationId xmlns:p14="http://schemas.microsoft.com/office/powerpoint/2010/main" val="245469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 bwMode="auto">
          <a:xfrm>
            <a:off x="251520" y="0"/>
            <a:ext cx="8892480" cy="6858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86000" y="3075057"/>
            <a:ext cx="59584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de-DE" sz="4400" dirty="0" smtClean="0">
                <a:solidFill>
                  <a:schemeClr val="bg1"/>
                </a:solidFill>
                <a:latin typeface="+mn-lt"/>
              </a:rPr>
              <a:t>About me</a:t>
            </a:r>
            <a:br>
              <a:rPr lang="en-GB" altLang="de-DE" sz="4400" dirty="0" smtClean="0">
                <a:solidFill>
                  <a:schemeClr val="bg1"/>
                </a:solidFill>
                <a:latin typeface="+mn-lt"/>
              </a:rPr>
            </a:br>
            <a:r>
              <a:rPr lang="en-GB" altLang="de-DE" sz="4400" dirty="0" smtClean="0">
                <a:solidFill>
                  <a:schemeClr val="bg1"/>
                </a:solidFill>
                <a:latin typeface="+mn-lt"/>
              </a:rPr>
              <a:t>and about </a:t>
            </a:r>
          </a:p>
          <a:p>
            <a:pPr algn="r"/>
            <a:r>
              <a:rPr lang="en-GB" altLang="de-DE" sz="4400" dirty="0" smtClean="0">
                <a:solidFill>
                  <a:schemeClr val="bg1"/>
                </a:solidFill>
                <a:latin typeface="+mn-lt"/>
              </a:rPr>
              <a:t>Being a Professor</a:t>
            </a:r>
            <a:endParaRPr lang="en-GB" altLang="de-DE" sz="4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71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 bwMode="auto">
          <a:xfrm>
            <a:off x="251520" y="0"/>
            <a:ext cx="8892480" cy="6858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86000" y="3075057"/>
            <a:ext cx="59584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4400" dirty="0" smtClean="0">
                <a:solidFill>
                  <a:schemeClr val="bg1"/>
                </a:solidFill>
                <a:latin typeface="+mn-lt"/>
              </a:rPr>
              <a:t>Sharing </a:t>
            </a:r>
            <a:r>
              <a:rPr lang="de-DE" sz="4400" dirty="0" smtClean="0">
                <a:solidFill>
                  <a:schemeClr val="bg1"/>
                </a:solidFill>
                <a:latin typeface="+mn-lt"/>
              </a:rPr>
              <a:t>Models </a:t>
            </a:r>
            <a:r>
              <a:rPr lang="de-DE" sz="4400" dirty="0" err="1" smtClean="0">
                <a:solidFill>
                  <a:schemeClr val="bg1"/>
                </a:solidFill>
                <a:latin typeface="+mn-lt"/>
              </a:rPr>
              <a:t>and</a:t>
            </a:r>
            <a:r>
              <a:rPr lang="de-DE" sz="4400" dirty="0" smtClean="0">
                <a:solidFill>
                  <a:schemeClr val="bg1"/>
                </a:solidFill>
                <a:latin typeface="+mn-lt"/>
              </a:rPr>
              <a:t> Data</a:t>
            </a:r>
            <a:endParaRPr lang="de-DE" sz="4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848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Sharing Models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smtClean="0"/>
              <a:t>Data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Interoperable </a:t>
            </a:r>
            <a:r>
              <a:rPr lang="de-DE" dirty="0" err="1" smtClean="0"/>
              <a:t>data</a:t>
            </a:r>
            <a:r>
              <a:rPr lang="de-DE" dirty="0" smtClean="0"/>
              <a:t> Distribution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dissemination</a:t>
            </a:r>
            <a:r>
              <a:rPr lang="de-DE" dirty="0" smtClean="0"/>
              <a:t> </a:t>
            </a:r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common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encodings</a:t>
            </a:r>
            <a:r>
              <a:rPr lang="de-DE" dirty="0" smtClean="0"/>
              <a:t>.</a:t>
            </a:r>
          </a:p>
          <a:p>
            <a:endParaRPr lang="de-DE" dirty="0"/>
          </a:p>
          <a:p>
            <a:r>
              <a:rPr lang="de-DE" dirty="0" smtClean="0"/>
              <a:t>Encodings:</a:t>
            </a:r>
          </a:p>
          <a:p>
            <a:pPr lvl="1"/>
            <a:r>
              <a:rPr lang="de-DE" dirty="0" smtClean="0"/>
              <a:t>XML-</a:t>
            </a:r>
            <a:r>
              <a:rPr lang="de-DE" dirty="0" err="1" smtClean="0"/>
              <a:t>based</a:t>
            </a: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r>
              <a:rPr lang="de-DE" dirty="0" smtClean="0"/>
              <a:t>JSON-</a:t>
            </a:r>
            <a:r>
              <a:rPr lang="de-DE" dirty="0" err="1" smtClean="0"/>
              <a:t>based</a:t>
            </a:r>
            <a:endParaRPr lang="de-DE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99592" y="3540566"/>
            <a:ext cx="7924800" cy="706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Courier New" pitchFamily="49" charset="0"/>
              </a:rPr>
              <a:t>&lt;</a:t>
            </a:r>
            <a:r>
              <a:rPr lang="de-DE" altLang="de-DE" sz="1400" b="1" dirty="0" err="1">
                <a:solidFill>
                  <a:schemeClr val="tx1"/>
                </a:solidFill>
                <a:latin typeface="Courier New" pitchFamily="49" charset="0"/>
              </a:rPr>
              <a:t>LineString</a:t>
            </a:r>
            <a:r>
              <a:rPr lang="de-DE" altLang="de-DE" sz="1400" dirty="0">
                <a:solidFill>
                  <a:schemeClr val="tx1"/>
                </a:solidFill>
                <a:latin typeface="Courier New" pitchFamily="49" charset="0"/>
              </a:rPr>
              <a:t> </a:t>
            </a:r>
            <a:r>
              <a:rPr lang="de-DE" altLang="de-DE" sz="1400" dirty="0" err="1">
                <a:solidFill>
                  <a:schemeClr val="tx1"/>
                </a:solidFill>
                <a:latin typeface="Courier New" pitchFamily="49" charset="0"/>
              </a:rPr>
              <a:t>srsName</a:t>
            </a:r>
            <a:r>
              <a:rPr lang="de-DE" altLang="de-DE" sz="1400" dirty="0">
                <a:solidFill>
                  <a:schemeClr val="tx1"/>
                </a:solidFill>
                <a:latin typeface="Courier New" pitchFamily="49" charset="0"/>
              </a:rPr>
              <a:t>="http://www.opengis.net/gml/srs/epsg.xml#4326"&gt;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Courier New" pitchFamily="49" charset="0"/>
              </a:rPr>
              <a:t>  &lt;</a:t>
            </a:r>
            <a:r>
              <a:rPr lang="de-DE" altLang="de-DE" sz="1400" dirty="0" err="1">
                <a:solidFill>
                  <a:schemeClr val="tx1"/>
                </a:solidFill>
                <a:latin typeface="Courier New" pitchFamily="49" charset="0"/>
              </a:rPr>
              <a:t>coordinates</a:t>
            </a:r>
            <a:r>
              <a:rPr lang="de-DE" altLang="de-DE" sz="1400" dirty="0">
                <a:solidFill>
                  <a:schemeClr val="tx1"/>
                </a:solidFill>
                <a:latin typeface="Courier New" pitchFamily="49" charset="0"/>
              </a:rPr>
              <a:t>&gt;100.0,100.0 230.0,80.0 350.0,130.0 &lt;/</a:t>
            </a:r>
            <a:r>
              <a:rPr lang="de-DE" altLang="de-DE" sz="1400" dirty="0" err="1">
                <a:solidFill>
                  <a:schemeClr val="tx1"/>
                </a:solidFill>
                <a:latin typeface="Courier New" pitchFamily="49" charset="0"/>
              </a:rPr>
              <a:t>coordinates</a:t>
            </a:r>
            <a:r>
              <a:rPr lang="de-DE" altLang="de-DE" sz="1400" dirty="0">
                <a:solidFill>
                  <a:schemeClr val="tx1"/>
                </a:solidFill>
                <a:latin typeface="Courier New" pitchFamily="49" charset="0"/>
              </a:rPr>
              <a:t>&gt;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de-DE" altLang="de-DE" sz="1400" dirty="0">
                <a:solidFill>
                  <a:schemeClr val="tx1"/>
                </a:solidFill>
                <a:latin typeface="Courier New" pitchFamily="49" charset="0"/>
              </a:rPr>
              <a:t>&lt;/</a:t>
            </a:r>
            <a:r>
              <a:rPr lang="de-DE" altLang="de-DE" sz="1400" b="1" dirty="0" err="1">
                <a:solidFill>
                  <a:schemeClr val="tx1"/>
                </a:solidFill>
                <a:latin typeface="Courier New" pitchFamily="49" charset="0"/>
              </a:rPr>
              <a:t>LineString</a:t>
            </a:r>
            <a:r>
              <a:rPr lang="de-DE" altLang="de-DE" sz="1400" dirty="0">
                <a:solidFill>
                  <a:schemeClr val="tx1"/>
                </a:solidFill>
                <a:latin typeface="Courier New" pitchFamily="49" charset="0"/>
              </a:rPr>
              <a:t>&gt;</a:t>
            </a:r>
          </a:p>
        </p:txBody>
      </p:sp>
      <p:sp>
        <p:nvSpPr>
          <p:cNvPr id="7" name="Rechteck 6"/>
          <p:cNvSpPr/>
          <p:nvPr/>
        </p:nvSpPr>
        <p:spPr>
          <a:xfrm>
            <a:off x="3419872" y="4509120"/>
            <a:ext cx="4572000" cy="22221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</a:rPr>
              <a:t>{</a:t>
            </a:r>
          </a:p>
          <a:p>
            <a:pPr>
              <a:lnSpc>
                <a:spcPct val="95000"/>
              </a:lnSpc>
            </a:pPr>
            <a:r>
              <a:rPr lang="en-US" sz="1400" dirty="0">
                <a:latin typeface="Courier New" pitchFamily="49" charset="0"/>
              </a:rPr>
              <a:t>  "type": "Feature",</a:t>
            </a:r>
          </a:p>
          <a:p>
            <a:pPr>
              <a:lnSpc>
                <a:spcPct val="95000"/>
              </a:lnSpc>
            </a:pPr>
            <a:r>
              <a:rPr lang="en-US" sz="1400" dirty="0">
                <a:latin typeface="Courier New" pitchFamily="49" charset="0"/>
              </a:rPr>
              <a:t>  "geometry": {</a:t>
            </a:r>
          </a:p>
          <a:p>
            <a:pPr>
              <a:lnSpc>
                <a:spcPct val="95000"/>
              </a:lnSpc>
            </a:pPr>
            <a:r>
              <a:rPr lang="en-US" sz="1400" dirty="0">
                <a:latin typeface="Courier New" pitchFamily="49" charset="0"/>
              </a:rPr>
              <a:t>    "type": "Point",</a:t>
            </a:r>
          </a:p>
          <a:p>
            <a:pPr>
              <a:lnSpc>
                <a:spcPct val="95000"/>
              </a:lnSpc>
            </a:pPr>
            <a:r>
              <a:rPr lang="en-US" sz="1400" dirty="0">
                <a:latin typeface="Courier New" pitchFamily="49" charset="0"/>
              </a:rPr>
              <a:t>    "coordinates": 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</a:rPr>
              <a:t>[</a:t>
            </a:r>
            <a:r>
              <a:rPr lang="en-US" sz="1400" dirty="0">
                <a:latin typeface="Courier New" pitchFamily="49" charset="0"/>
              </a:rPr>
              <a:t>125.6, 10.1</a:t>
            </a:r>
            <a:r>
              <a:rPr lang="en-US" sz="1400" b="1" dirty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>
              <a:lnSpc>
                <a:spcPct val="95000"/>
              </a:lnSpc>
            </a:pPr>
            <a:r>
              <a:rPr lang="en-US" sz="1400" dirty="0">
                <a:latin typeface="Courier New" pitchFamily="49" charset="0"/>
              </a:rPr>
              <a:t>  },</a:t>
            </a:r>
          </a:p>
          <a:p>
            <a:pPr>
              <a:lnSpc>
                <a:spcPct val="95000"/>
              </a:lnSpc>
            </a:pPr>
            <a:r>
              <a:rPr lang="en-US" sz="1400" dirty="0">
                <a:latin typeface="Courier New" pitchFamily="49" charset="0"/>
              </a:rPr>
              <a:t>  "properties": {</a:t>
            </a:r>
          </a:p>
          <a:p>
            <a:pPr>
              <a:lnSpc>
                <a:spcPct val="95000"/>
              </a:lnSpc>
            </a:pPr>
            <a:r>
              <a:rPr lang="en-US" sz="1400" dirty="0">
                <a:latin typeface="Courier New" pitchFamily="49" charset="0"/>
              </a:rPr>
              <a:t>    "name": "</a:t>
            </a:r>
            <a:r>
              <a:rPr lang="en-US" sz="1400" dirty="0" err="1">
                <a:latin typeface="Courier New" pitchFamily="49" charset="0"/>
              </a:rPr>
              <a:t>Dinagat</a:t>
            </a:r>
            <a:r>
              <a:rPr lang="en-US" sz="1400" dirty="0">
                <a:latin typeface="Courier New" pitchFamily="49" charset="0"/>
              </a:rPr>
              <a:t> Islands"</a:t>
            </a:r>
          </a:p>
          <a:p>
            <a:pPr>
              <a:lnSpc>
                <a:spcPct val="95000"/>
              </a:lnSpc>
            </a:pPr>
            <a:r>
              <a:rPr lang="en-US" sz="1400" dirty="0">
                <a:latin typeface="Courier New" pitchFamily="49" charset="0"/>
              </a:rPr>
              <a:t>  }</a:t>
            </a:r>
          </a:p>
          <a:p>
            <a:pPr>
              <a:lnSpc>
                <a:spcPct val="95000"/>
              </a:lnSpc>
            </a:pPr>
            <a:r>
              <a:rPr lang="en-US" sz="1400" b="1" dirty="0">
                <a:solidFill>
                  <a:srgbClr val="00B050"/>
                </a:solidFill>
                <a:latin typeface="Courier New" pitchFamily="49" charset="0"/>
              </a:rPr>
              <a:t>}</a:t>
            </a:r>
            <a:endParaRPr lang="de-DE" sz="1400" b="1" dirty="0">
              <a:solidFill>
                <a:srgbClr val="00B050"/>
              </a:solidFill>
              <a:latin typeface="Courier New" pitchFamily="49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385427" y="5157192"/>
            <a:ext cx="18836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https://geojson.org/</a:t>
            </a:r>
          </a:p>
        </p:txBody>
      </p:sp>
    </p:spTree>
    <p:extLst>
      <p:ext uri="{BB962C8B-B14F-4D97-AF65-F5344CB8AC3E}">
        <p14:creationId xmlns:p14="http://schemas.microsoft.com/office/powerpoint/2010/main" val="78628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 bwMode="auto">
          <a:xfrm>
            <a:off x="251520" y="0"/>
            <a:ext cx="8892480" cy="6858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331640" y="3075057"/>
            <a:ext cx="69127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de-DE" sz="3600" dirty="0" smtClean="0">
                <a:solidFill>
                  <a:schemeClr val="bg1"/>
                </a:solidFill>
                <a:latin typeface="+mn-lt"/>
              </a:rPr>
              <a:t>The Internet is omnipresent</a:t>
            </a:r>
            <a:r>
              <a:rPr lang="en-GB" altLang="de-DE" sz="4400" dirty="0" smtClean="0">
                <a:solidFill>
                  <a:schemeClr val="bg1"/>
                </a:solidFill>
                <a:latin typeface="+mn-lt"/>
              </a:rPr>
              <a:t>:</a:t>
            </a:r>
          </a:p>
          <a:p>
            <a:pPr algn="r"/>
            <a:r>
              <a:rPr lang="en-GB" altLang="de-DE" sz="44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GB" altLang="de-DE" sz="4400" dirty="0" smtClean="0">
                <a:solidFill>
                  <a:schemeClr val="bg1"/>
                </a:solidFill>
                <a:latin typeface="+mn-lt"/>
              </a:rPr>
            </a:br>
            <a:r>
              <a:rPr lang="en-GB" altLang="de-DE" sz="4400" dirty="0" smtClean="0">
                <a:solidFill>
                  <a:schemeClr val="bg1"/>
                </a:solidFill>
                <a:latin typeface="+mn-lt"/>
              </a:rPr>
              <a:t>Web </a:t>
            </a:r>
            <a:r>
              <a:rPr lang="en-GB" altLang="de-DE" sz="4400" dirty="0">
                <a:solidFill>
                  <a:schemeClr val="bg1"/>
                </a:solidFill>
                <a:latin typeface="+mn-lt"/>
              </a:rPr>
              <a:t>Based Interoperability</a:t>
            </a:r>
            <a:endParaRPr lang="de-DE" sz="4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752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>
            <a:spLocks noChangeArrowheads="1"/>
          </p:cNvSpPr>
          <p:nvPr/>
        </p:nvSpPr>
        <p:spPr bwMode="auto">
          <a:xfrm>
            <a:off x="358775" y="2714625"/>
            <a:ext cx="2016125" cy="3873500"/>
          </a:xfrm>
          <a:prstGeom prst="rect">
            <a:avLst/>
          </a:prstGeom>
          <a:solidFill>
            <a:srgbClr val="F5F5F5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hteck 72"/>
          <p:cNvSpPr>
            <a:spLocks noChangeArrowheads="1"/>
          </p:cNvSpPr>
          <p:nvPr/>
        </p:nvSpPr>
        <p:spPr bwMode="auto">
          <a:xfrm>
            <a:off x="4895850" y="2714625"/>
            <a:ext cx="4103687" cy="3873500"/>
          </a:xfrm>
          <a:prstGeom prst="rect">
            <a:avLst/>
          </a:prstGeom>
          <a:solidFill>
            <a:srgbClr val="F2F2F2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4450"/>
            <a:ext cx="8604250" cy="806450"/>
          </a:xfrm>
        </p:spPr>
        <p:txBody>
          <a:bodyPr anchor="ctr"/>
          <a:lstStyle/>
          <a:p>
            <a:pPr eaLnBrk="1" hangingPunct="1"/>
            <a:r>
              <a:rPr lang="de-DE" altLang="de-DE" sz="2400" dirty="0" err="1" smtClean="0"/>
              <a:t>Architecture</a:t>
            </a:r>
            <a:r>
              <a:rPr lang="de-DE" altLang="de-DE" sz="2400" dirty="0" smtClean="0"/>
              <a:t>: </a:t>
            </a:r>
            <a:r>
              <a:rPr lang="de-DE" altLang="de-DE" sz="2400" dirty="0" err="1" smtClean="0"/>
              <a:t>From</a:t>
            </a:r>
            <a:r>
              <a:rPr lang="de-DE" altLang="de-DE" sz="2400" dirty="0" smtClean="0"/>
              <a:t> GIS </a:t>
            </a:r>
            <a:r>
              <a:rPr lang="de-DE" altLang="de-DE" sz="2400" dirty="0" err="1" smtClean="0"/>
              <a:t>to</a:t>
            </a:r>
            <a:r>
              <a:rPr lang="de-DE" altLang="de-DE" sz="2400" dirty="0" smtClean="0"/>
              <a:t> </a:t>
            </a:r>
            <a:r>
              <a:rPr lang="de-DE" altLang="de-DE" sz="2400" dirty="0"/>
              <a:t>W</a:t>
            </a:r>
            <a:r>
              <a:rPr lang="de-DE" altLang="de-DE" sz="2400" dirty="0" smtClean="0"/>
              <a:t>eb-</a:t>
            </a:r>
            <a:r>
              <a:rPr lang="de-DE" altLang="de-DE" sz="2400" dirty="0" err="1" smtClean="0"/>
              <a:t>based</a:t>
            </a:r>
            <a:r>
              <a:rPr lang="de-DE" altLang="de-DE" sz="2400" dirty="0" smtClean="0"/>
              <a:t> </a:t>
            </a:r>
            <a:r>
              <a:rPr lang="de-DE" altLang="de-DE" sz="2400" dirty="0" smtClean="0"/>
              <a:t>Data </a:t>
            </a:r>
            <a:r>
              <a:rPr lang="de-DE" altLang="de-DE" sz="2400" dirty="0" err="1" smtClean="0"/>
              <a:t>delivery</a:t>
            </a:r>
            <a:endParaRPr lang="de-DE" altLang="de-DE" sz="2400" dirty="0" smtClean="0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>
            <a:off x="4322762" y="3962400"/>
            <a:ext cx="14906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246" name="Group 10"/>
          <p:cNvGrpSpPr>
            <a:grpSpLocks/>
          </p:cNvGrpSpPr>
          <p:nvPr/>
        </p:nvGrpSpPr>
        <p:grpSpPr bwMode="auto">
          <a:xfrm>
            <a:off x="2536825" y="3357563"/>
            <a:ext cx="1971675" cy="1247775"/>
            <a:chOff x="1770" y="2055"/>
            <a:chExt cx="1242" cy="786"/>
          </a:xfrm>
        </p:grpSpPr>
        <p:sp>
          <p:nvSpPr>
            <p:cNvPr id="10314" name="Freeform 11"/>
            <p:cNvSpPr>
              <a:spLocks/>
            </p:cNvSpPr>
            <p:nvPr/>
          </p:nvSpPr>
          <p:spPr bwMode="auto">
            <a:xfrm>
              <a:off x="1818" y="2103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5" name="Freeform 12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6" name="Freeform 13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7" name="Freeform 14"/>
            <p:cNvSpPr>
              <a:spLocks/>
            </p:cNvSpPr>
            <p:nvPr/>
          </p:nvSpPr>
          <p:spPr bwMode="auto">
            <a:xfrm>
              <a:off x="1830" y="2493"/>
              <a:ext cx="72" cy="12"/>
            </a:xfrm>
            <a:custGeom>
              <a:avLst/>
              <a:gdLst>
                <a:gd name="T0" fmla="*/ 0 w 12"/>
                <a:gd name="T1" fmla="*/ 0 h 2"/>
                <a:gd name="T2" fmla="*/ 2147483646 w 12"/>
                <a:gd name="T3" fmla="*/ 2147483646 h 2"/>
                <a:gd name="T4" fmla="*/ 2147483646 w 12"/>
                <a:gd name="T5" fmla="*/ 2147483646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0"/>
                  </a:moveTo>
                  <a:cubicBezTo>
                    <a:pt x="3" y="1"/>
                    <a:pt x="6" y="2"/>
                    <a:pt x="10" y="2"/>
                  </a:cubicBezTo>
                  <a:cubicBezTo>
                    <a:pt x="11" y="2"/>
                    <a:pt x="11" y="2"/>
                    <a:pt x="12" y="2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8" name="Freeform 15"/>
            <p:cNvSpPr>
              <a:spLocks/>
            </p:cNvSpPr>
            <p:nvPr/>
          </p:nvSpPr>
          <p:spPr bwMode="auto">
            <a:xfrm>
              <a:off x="1932" y="2655"/>
              <a:ext cx="30" cy="6"/>
            </a:xfrm>
            <a:custGeom>
              <a:avLst/>
              <a:gdLst>
                <a:gd name="T0" fmla="*/ 0 w 5"/>
                <a:gd name="T1" fmla="*/ 2147483646 h 1"/>
                <a:gd name="T2" fmla="*/ 2147483646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1"/>
                  </a:move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9" name="Freeform 16"/>
            <p:cNvSpPr>
              <a:spLocks/>
            </p:cNvSpPr>
            <p:nvPr/>
          </p:nvSpPr>
          <p:spPr bwMode="auto">
            <a:xfrm>
              <a:off x="2208" y="2697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2147483646 w 3"/>
                <a:gd name="T3" fmla="*/ 2147483646 h 5"/>
                <a:gd name="T4" fmla="*/ 0 60000 65536"/>
                <a:gd name="T5" fmla="*/ 0 60000 65536"/>
                <a:gd name="T6" fmla="*/ 0 w 3"/>
                <a:gd name="T7" fmla="*/ 0 h 5"/>
                <a:gd name="T8" fmla="*/ 3 w 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5">
                  <a:moveTo>
                    <a:pt x="0" y="0"/>
                  </a:moveTo>
                  <a:cubicBezTo>
                    <a:pt x="1" y="1"/>
                    <a:pt x="2" y="3"/>
                    <a:pt x="3" y="5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0" name="Freeform 17"/>
            <p:cNvSpPr>
              <a:spLocks/>
            </p:cNvSpPr>
            <p:nvPr/>
          </p:nvSpPr>
          <p:spPr bwMode="auto">
            <a:xfrm>
              <a:off x="2562" y="2649"/>
              <a:ext cx="6" cy="36"/>
            </a:xfrm>
            <a:custGeom>
              <a:avLst/>
              <a:gdLst>
                <a:gd name="T0" fmla="*/ 0 w 1"/>
                <a:gd name="T1" fmla="*/ 2147483646 h 6"/>
                <a:gd name="T2" fmla="*/ 2147483646 w 1"/>
                <a:gd name="T3" fmla="*/ 0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0" y="6"/>
                  </a:move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1" name="Freeform 18"/>
            <p:cNvSpPr>
              <a:spLocks/>
            </p:cNvSpPr>
            <p:nvPr/>
          </p:nvSpPr>
          <p:spPr bwMode="auto">
            <a:xfrm>
              <a:off x="2718" y="2451"/>
              <a:ext cx="90" cy="120"/>
            </a:xfrm>
            <a:custGeom>
              <a:avLst/>
              <a:gdLst>
                <a:gd name="T0" fmla="*/ 2147483646 w 15"/>
                <a:gd name="T1" fmla="*/ 2147483646 h 20"/>
                <a:gd name="T2" fmla="*/ 2147483646 w 15"/>
                <a:gd name="T3" fmla="*/ 2147483646 h 20"/>
                <a:gd name="T4" fmla="*/ 0 w 15"/>
                <a:gd name="T5" fmla="*/ 0 h 20"/>
                <a:gd name="T6" fmla="*/ 0 60000 65536"/>
                <a:gd name="T7" fmla="*/ 0 60000 65536"/>
                <a:gd name="T8" fmla="*/ 0 60000 65536"/>
                <a:gd name="T9" fmla="*/ 0 w 15"/>
                <a:gd name="T10" fmla="*/ 0 h 20"/>
                <a:gd name="T11" fmla="*/ 15 w 1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0"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9" y="3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2" name="Freeform 19"/>
            <p:cNvSpPr>
              <a:spLocks/>
            </p:cNvSpPr>
            <p:nvPr/>
          </p:nvSpPr>
          <p:spPr bwMode="auto">
            <a:xfrm>
              <a:off x="2886" y="2319"/>
              <a:ext cx="42" cy="42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0 60000 65536"/>
                <a:gd name="T5" fmla="*/ 0 60000 65536"/>
                <a:gd name="T6" fmla="*/ 0 w 7"/>
                <a:gd name="T7" fmla="*/ 0 h 7"/>
                <a:gd name="T8" fmla="*/ 7 w 7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7">
                  <a:moveTo>
                    <a:pt x="0" y="7"/>
                  </a:moveTo>
                  <a:cubicBezTo>
                    <a:pt x="3" y="5"/>
                    <a:pt x="5" y="3"/>
                    <a:pt x="7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3" name="Freeform 20"/>
            <p:cNvSpPr>
              <a:spLocks/>
            </p:cNvSpPr>
            <p:nvPr/>
          </p:nvSpPr>
          <p:spPr bwMode="auto">
            <a:xfrm>
              <a:off x="2832" y="2145"/>
              <a:ext cx="1" cy="24"/>
            </a:xfrm>
            <a:custGeom>
              <a:avLst/>
              <a:gdLst>
                <a:gd name="T0" fmla="*/ 0 w 1"/>
                <a:gd name="T1" fmla="*/ 2147483646 h 4"/>
                <a:gd name="T2" fmla="*/ 0 w 1"/>
                <a:gd name="T3" fmla="*/ 2147483646 h 4"/>
                <a:gd name="T4" fmla="*/ 0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4" name="Freeform 21"/>
            <p:cNvSpPr>
              <a:spLocks/>
            </p:cNvSpPr>
            <p:nvPr/>
          </p:nvSpPr>
          <p:spPr bwMode="auto">
            <a:xfrm>
              <a:off x="2574" y="2097"/>
              <a:ext cx="24" cy="24"/>
            </a:xfrm>
            <a:custGeom>
              <a:avLst/>
              <a:gdLst>
                <a:gd name="T0" fmla="*/ 2147483646 w 4"/>
                <a:gd name="T1" fmla="*/ 0 h 4"/>
                <a:gd name="T2" fmla="*/ 0 w 4"/>
                <a:gd name="T3" fmla="*/ 2147483646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5" name="Freeform 22"/>
            <p:cNvSpPr>
              <a:spLocks/>
            </p:cNvSpPr>
            <p:nvPr/>
          </p:nvSpPr>
          <p:spPr bwMode="auto">
            <a:xfrm>
              <a:off x="2382" y="2109"/>
              <a:ext cx="12" cy="24"/>
            </a:xfrm>
            <a:custGeom>
              <a:avLst/>
              <a:gdLst>
                <a:gd name="T0" fmla="*/ 2147483646 w 2"/>
                <a:gd name="T1" fmla="*/ 0 h 4"/>
                <a:gd name="T2" fmla="*/ 0 w 2"/>
                <a:gd name="T3" fmla="*/ 2147483646 h 4"/>
                <a:gd name="T4" fmla="*/ 0 60000 65536"/>
                <a:gd name="T5" fmla="*/ 0 60000 65536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">
                  <a:moveTo>
                    <a:pt x="2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6" name="Freeform 23"/>
            <p:cNvSpPr>
              <a:spLocks/>
            </p:cNvSpPr>
            <p:nvPr/>
          </p:nvSpPr>
          <p:spPr bwMode="auto">
            <a:xfrm>
              <a:off x="2160" y="2145"/>
              <a:ext cx="36" cy="24"/>
            </a:xfrm>
            <a:custGeom>
              <a:avLst/>
              <a:gdLst>
                <a:gd name="T0" fmla="*/ 2147483646 w 6"/>
                <a:gd name="T1" fmla="*/ 2147483646 h 4"/>
                <a:gd name="T2" fmla="*/ 0 w 6"/>
                <a:gd name="T3" fmla="*/ 0 h 4"/>
                <a:gd name="T4" fmla="*/ 0 60000 65536"/>
                <a:gd name="T5" fmla="*/ 0 60000 65536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4">
                  <a:moveTo>
                    <a:pt x="6" y="4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7" name="Freeform 24"/>
            <p:cNvSpPr>
              <a:spLocks/>
            </p:cNvSpPr>
            <p:nvPr/>
          </p:nvSpPr>
          <p:spPr bwMode="auto">
            <a:xfrm>
              <a:off x="1878" y="230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2147483646 w 1"/>
                <a:gd name="T3" fmla="*/ 2147483646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47" name="Rectangle 25"/>
          <p:cNvSpPr>
            <a:spLocks noChangeArrowheads="1"/>
          </p:cNvSpPr>
          <p:nvPr/>
        </p:nvSpPr>
        <p:spPr bwMode="auto">
          <a:xfrm>
            <a:off x="3233737" y="3700463"/>
            <a:ext cx="1000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0248" name="Rectangle 26"/>
          <p:cNvSpPr>
            <a:spLocks noChangeArrowheads="1"/>
          </p:cNvSpPr>
          <p:nvPr/>
        </p:nvSpPr>
        <p:spPr bwMode="auto">
          <a:xfrm>
            <a:off x="3078162" y="3795713"/>
            <a:ext cx="65563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b="1">
                <a:solidFill>
                  <a:srgbClr val="000000"/>
                </a:solidFill>
                <a:latin typeface="Arial" pitchFamily="34" charset="0"/>
              </a:rPr>
              <a:t>Internet</a:t>
            </a:r>
            <a:endParaRPr lang="en-US" altLang="de-DE" b="1">
              <a:latin typeface="Arial" pitchFamily="34" charset="0"/>
            </a:endParaRPr>
          </a:p>
        </p:txBody>
      </p:sp>
      <p:sp>
        <p:nvSpPr>
          <p:cNvPr id="10250" name="Rectangle 34"/>
          <p:cNvSpPr>
            <a:spLocks noChangeArrowheads="1"/>
          </p:cNvSpPr>
          <p:nvPr/>
        </p:nvSpPr>
        <p:spPr bwMode="auto">
          <a:xfrm>
            <a:off x="1884362" y="3557588"/>
            <a:ext cx="4635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10252" name="Text Box 37"/>
          <p:cNvSpPr txBox="1">
            <a:spLocks noChangeArrowheads="1"/>
          </p:cNvSpPr>
          <p:nvPr/>
        </p:nvSpPr>
        <p:spPr bwMode="auto">
          <a:xfrm>
            <a:off x="5024720" y="3000375"/>
            <a:ext cx="11036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 dirty="0" smtClean="0">
                <a:latin typeface="Arial" pitchFamily="34" charset="0"/>
              </a:rPr>
              <a:t>HTTP Server</a:t>
            </a:r>
            <a:endParaRPr lang="de-DE" altLang="de-DE" sz="1200" b="1" dirty="0">
              <a:latin typeface="Arial" pitchFamily="34" charset="0"/>
            </a:endParaRPr>
          </a:p>
        </p:txBody>
      </p:sp>
      <p:sp>
        <p:nvSpPr>
          <p:cNvPr id="10253" name="Line 38"/>
          <p:cNvSpPr>
            <a:spLocks noChangeShapeType="1"/>
          </p:cNvSpPr>
          <p:nvPr/>
        </p:nvSpPr>
        <p:spPr bwMode="auto">
          <a:xfrm rot="10800000">
            <a:off x="4394200" y="3883025"/>
            <a:ext cx="14366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4" name="Rectangle 39"/>
          <p:cNvSpPr>
            <a:spLocks noChangeArrowheads="1"/>
          </p:cNvSpPr>
          <p:nvPr/>
        </p:nvSpPr>
        <p:spPr bwMode="auto">
          <a:xfrm>
            <a:off x="4535487" y="3500438"/>
            <a:ext cx="463550" cy="16986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4119" name="Rectangle 42"/>
          <p:cNvSpPr>
            <a:spLocks noChangeArrowheads="1"/>
          </p:cNvSpPr>
          <p:nvPr/>
        </p:nvSpPr>
        <p:spPr bwMode="auto">
          <a:xfrm>
            <a:off x="6264275" y="4300538"/>
            <a:ext cx="862012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CGI protocol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56" name="AutoShape 43"/>
          <p:cNvSpPr>
            <a:spLocks noChangeArrowheads="1"/>
          </p:cNvSpPr>
          <p:nvPr/>
        </p:nvSpPr>
        <p:spPr bwMode="auto">
          <a:xfrm>
            <a:off x="6940550" y="3495675"/>
            <a:ext cx="196850" cy="442913"/>
          </a:xfrm>
          <a:prstGeom prst="can">
            <a:avLst>
              <a:gd name="adj" fmla="val 28042"/>
            </a:avLst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tIns="82800" anchor="ctr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0257" name="Line 44"/>
          <p:cNvSpPr>
            <a:spLocks noChangeShapeType="1"/>
          </p:cNvSpPr>
          <p:nvPr/>
        </p:nvSpPr>
        <p:spPr bwMode="auto">
          <a:xfrm flipV="1">
            <a:off x="6335712" y="3810000"/>
            <a:ext cx="611188" cy="476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sp>
        <p:nvSpPr>
          <p:cNvPr id="9238" name="Text Box 45"/>
          <p:cNvSpPr txBox="1">
            <a:spLocks noChangeArrowheads="1"/>
          </p:cNvSpPr>
          <p:nvPr/>
        </p:nvSpPr>
        <p:spPr bwMode="auto">
          <a:xfrm>
            <a:off x="7199312" y="3146425"/>
            <a:ext cx="1592263" cy="615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Document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root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Static</a:t>
            </a:r>
            <a: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de-DE" sz="11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59" name="Rectangle 47"/>
          <p:cNvSpPr>
            <a:spLocks noChangeArrowheads="1"/>
          </p:cNvSpPr>
          <p:nvPr/>
        </p:nvSpPr>
        <p:spPr bwMode="auto">
          <a:xfrm>
            <a:off x="6746875" y="4776788"/>
            <a:ext cx="23256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latin typeface="Arial" pitchFamily="34" charset="0"/>
              </a:rPr>
              <a:t>Server side programs</a:t>
            </a:r>
            <a:r>
              <a:rPr lang="de-DE" altLang="de-DE" sz="14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de-DE" altLang="de-DE" sz="1400">
                <a:solidFill>
                  <a:srgbClr val="000000"/>
                </a:solidFill>
                <a:latin typeface="Arial" pitchFamily="34" charset="0"/>
              </a:rPr>
            </a:br>
            <a:r>
              <a:rPr lang="de-DE" altLang="de-DE" sz="1100">
                <a:solidFill>
                  <a:srgbClr val="000000"/>
                </a:solidFill>
                <a:latin typeface="Arial" pitchFamily="34" charset="0"/>
              </a:rPr>
              <a:t>Dynamic Generation of resources</a:t>
            </a:r>
            <a:endParaRPr lang="en-US" altLang="de-DE" sz="1100" b="1">
              <a:latin typeface="Arial" pitchFamily="34" charset="0"/>
            </a:endParaRPr>
          </a:p>
        </p:txBody>
      </p:sp>
      <p:sp>
        <p:nvSpPr>
          <p:cNvPr id="10260" name="Text Box 48"/>
          <p:cNvSpPr txBox="1">
            <a:spLocks noChangeArrowheads="1"/>
          </p:cNvSpPr>
          <p:nvPr/>
        </p:nvSpPr>
        <p:spPr bwMode="auto">
          <a:xfrm>
            <a:off x="465137" y="2762250"/>
            <a:ext cx="120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latin typeface="Arial" pitchFamily="34" charset="0"/>
              </a:rPr>
              <a:t>Client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>
                <a:latin typeface="Arial" pitchFamily="34" charset="0"/>
              </a:rPr>
              <a:t>"User Agent"</a:t>
            </a:r>
          </a:p>
        </p:txBody>
      </p:sp>
      <p:sp>
        <p:nvSpPr>
          <p:cNvPr id="4127" name="Rectangle 50"/>
          <p:cNvSpPr>
            <a:spLocks noChangeArrowheads="1"/>
          </p:cNvSpPr>
          <p:nvPr/>
        </p:nvSpPr>
        <p:spPr bwMode="auto">
          <a:xfrm>
            <a:off x="4535487" y="4076700"/>
            <a:ext cx="874713" cy="2714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PNG, JPG, …</a:t>
            </a:r>
            <a:b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XML / SVG</a:t>
            </a:r>
          </a:p>
        </p:txBody>
      </p:sp>
      <p:sp>
        <p:nvSpPr>
          <p:cNvPr id="10262" name="Rectangle 52"/>
          <p:cNvSpPr>
            <a:spLocks noChangeArrowheads="1"/>
          </p:cNvSpPr>
          <p:nvPr/>
        </p:nvSpPr>
        <p:spPr bwMode="auto">
          <a:xfrm>
            <a:off x="4889500" y="5805488"/>
            <a:ext cx="660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DBMS</a:t>
            </a:r>
            <a:b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Server</a:t>
            </a:r>
            <a:endParaRPr lang="en-US" altLang="de-DE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3" name="Line 53"/>
          <p:cNvSpPr>
            <a:spLocks noChangeShapeType="1"/>
          </p:cNvSpPr>
          <p:nvPr/>
        </p:nvSpPr>
        <p:spPr bwMode="auto">
          <a:xfrm rot="-5400000">
            <a:off x="5828506" y="5664994"/>
            <a:ext cx="58261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4" name="Line 54"/>
          <p:cNvSpPr>
            <a:spLocks noChangeShapeType="1"/>
          </p:cNvSpPr>
          <p:nvPr/>
        </p:nvSpPr>
        <p:spPr bwMode="auto">
          <a:xfrm rot="16200000" flipH="1">
            <a:off x="5598318" y="5572919"/>
            <a:ext cx="746125" cy="79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6" name="Rectangle 63"/>
          <p:cNvSpPr>
            <a:spLocks noChangeArrowheads="1"/>
          </p:cNvSpPr>
          <p:nvPr/>
        </p:nvSpPr>
        <p:spPr bwMode="auto">
          <a:xfrm>
            <a:off x="430212" y="5680075"/>
            <a:ext cx="16057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 dirty="0">
                <a:latin typeface="Arial" pitchFamily="34" charset="0"/>
                <a:cs typeface="Arial" pitchFamily="34" charset="0"/>
              </a:rPr>
              <a:t>Data </a:t>
            </a:r>
            <a:r>
              <a:rPr lang="de-DE" altLang="de-DE" sz="1100" dirty="0" err="1" smtClean="0">
                <a:latin typeface="Arial" pitchFamily="34" charset="0"/>
                <a:cs typeface="Arial" pitchFamily="34" charset="0"/>
              </a:rPr>
              <a:t>collection</a:t>
            </a:r>
            <a:r>
              <a:rPr lang="de-DE" altLang="de-DE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altLang="de-DE" sz="1100" dirty="0" err="1" smtClean="0">
                <a:latin typeface="Arial" pitchFamily="34" charset="0"/>
                <a:cs typeface="Arial" pitchFamily="34" charset="0"/>
              </a:rPr>
              <a:t>preparation</a:t>
            </a:r>
            <a:r>
              <a:rPr lang="de-DE" altLang="de-DE" sz="1100" dirty="0">
                <a:latin typeface="Arial" pitchFamily="34" charset="0"/>
                <a:cs typeface="Arial" pitchFamily="34" charset="0"/>
              </a:rPr>
              <a:t>, </a:t>
            </a:r>
            <a:r>
              <a:rPr lang="de-DE" altLang="de-DE" sz="1100" dirty="0" err="1">
                <a:latin typeface="Arial" pitchFamily="34" charset="0"/>
                <a:cs typeface="Arial" pitchFamily="34" charset="0"/>
              </a:rPr>
              <a:t>analysis</a:t>
            </a:r>
            <a:endParaRPr lang="de-DE" alt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38" name="Rectangle 69"/>
          <p:cNvSpPr>
            <a:spLocks noChangeArrowheads="1"/>
          </p:cNvSpPr>
          <p:nvPr/>
        </p:nvSpPr>
        <p:spPr bwMode="auto">
          <a:xfrm>
            <a:off x="6335712" y="5491163"/>
            <a:ext cx="307975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de-DE" sz="1200" dirty="0">
                <a:solidFill>
                  <a:schemeClr val="accent6">
                    <a:lumMod val="50000"/>
                  </a:schemeClr>
                </a:solidFill>
              </a:rPr>
              <a:t>SQL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69" name="Line 73"/>
          <p:cNvSpPr>
            <a:spLocks noChangeShapeType="1"/>
          </p:cNvSpPr>
          <p:nvPr/>
        </p:nvSpPr>
        <p:spPr bwMode="auto">
          <a:xfrm>
            <a:off x="2447925" y="1628775"/>
            <a:ext cx="0" cy="4537075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0" name="Line 74"/>
          <p:cNvSpPr>
            <a:spLocks noChangeShapeType="1"/>
          </p:cNvSpPr>
          <p:nvPr/>
        </p:nvSpPr>
        <p:spPr bwMode="auto">
          <a:xfrm rot="5400000">
            <a:off x="6984206" y="3788569"/>
            <a:ext cx="0" cy="3887788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1" name="Text Box 75"/>
          <p:cNvSpPr txBox="1">
            <a:spLocks noChangeArrowheads="1"/>
          </p:cNvSpPr>
          <p:nvPr/>
        </p:nvSpPr>
        <p:spPr bwMode="auto">
          <a:xfrm>
            <a:off x="430212" y="4292600"/>
            <a:ext cx="1344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Presentation Tier</a:t>
            </a:r>
          </a:p>
        </p:txBody>
      </p:sp>
      <p:sp>
        <p:nvSpPr>
          <p:cNvPr id="10272" name="Text Box 76"/>
          <p:cNvSpPr txBox="1">
            <a:spLocks noChangeArrowheads="1"/>
          </p:cNvSpPr>
          <p:nvPr/>
        </p:nvSpPr>
        <p:spPr bwMode="auto">
          <a:xfrm>
            <a:off x="7415212" y="5942013"/>
            <a:ext cx="10454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dirty="0">
                <a:solidFill>
                  <a:srgbClr val="FF3300"/>
                </a:solidFill>
                <a:latin typeface="Arial" pitchFamily="34" charset="0"/>
              </a:rPr>
              <a:t>Data </a:t>
            </a:r>
            <a:r>
              <a:rPr lang="de-DE" altLang="de-DE" sz="1200" dirty="0" smtClean="0">
                <a:solidFill>
                  <a:srgbClr val="FF3300"/>
                </a:solidFill>
                <a:latin typeface="Arial" pitchFamily="34" charset="0"/>
              </a:rPr>
              <a:t>Tier</a:t>
            </a:r>
            <a:br>
              <a:rPr lang="de-DE" altLang="de-DE" sz="1200" dirty="0" smtClean="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 dirty="0" smtClean="0">
                <a:solidFill>
                  <a:srgbClr val="FF3300"/>
                </a:solidFill>
                <a:latin typeface="Arial" pitchFamily="34" charset="0"/>
              </a:rPr>
              <a:t>like Geodata</a:t>
            </a:r>
            <a:endParaRPr lang="de-DE" altLang="de-DE" sz="1200" dirty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10273" name="Text Box 77"/>
          <p:cNvSpPr txBox="1">
            <a:spLocks noChangeArrowheads="1"/>
          </p:cNvSpPr>
          <p:nvPr/>
        </p:nvSpPr>
        <p:spPr bwMode="auto">
          <a:xfrm>
            <a:off x="7415212" y="3860800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dirty="0">
                <a:solidFill>
                  <a:srgbClr val="FF3300"/>
                </a:solidFill>
                <a:latin typeface="Arial" pitchFamily="34" charset="0"/>
              </a:rPr>
              <a:t>Communication Tier,</a:t>
            </a:r>
            <a:br>
              <a:rPr lang="de-DE" altLang="de-DE" sz="1200" dirty="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 dirty="0">
                <a:solidFill>
                  <a:srgbClr val="FF3300"/>
                </a:solidFill>
                <a:latin typeface="Arial" pitchFamily="34" charset="0"/>
              </a:rPr>
              <a:t>Web Tier</a:t>
            </a:r>
          </a:p>
        </p:txBody>
      </p:sp>
      <p:sp>
        <p:nvSpPr>
          <p:cNvPr id="10274" name="Line 78"/>
          <p:cNvSpPr>
            <a:spLocks noChangeShapeType="1"/>
          </p:cNvSpPr>
          <p:nvPr/>
        </p:nvSpPr>
        <p:spPr bwMode="auto">
          <a:xfrm rot="5400000">
            <a:off x="6950869" y="2602706"/>
            <a:ext cx="0" cy="3954463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5" name="Text Box 79"/>
          <p:cNvSpPr txBox="1">
            <a:spLocks noChangeArrowheads="1"/>
          </p:cNvSpPr>
          <p:nvPr/>
        </p:nvSpPr>
        <p:spPr bwMode="auto">
          <a:xfrm>
            <a:off x="7415212" y="5157788"/>
            <a:ext cx="176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smtClean="0">
                <a:solidFill>
                  <a:srgbClr val="FF3300"/>
                </a:solidFill>
                <a:latin typeface="Arial" pitchFamily="34" charset="0"/>
              </a:rPr>
              <a:t>App Tier</a:t>
            </a: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,</a:t>
            </a:r>
            <a:br>
              <a:rPr lang="de-DE" altLang="de-DE" sz="120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Business Logic Tier</a:t>
            </a:r>
          </a:p>
        </p:txBody>
      </p:sp>
      <p:sp>
        <p:nvSpPr>
          <p:cNvPr id="10276" name="Text Box 37"/>
          <p:cNvSpPr txBox="1">
            <a:spLocks noChangeArrowheads="1"/>
          </p:cNvSpPr>
          <p:nvPr/>
        </p:nvSpPr>
        <p:spPr bwMode="auto">
          <a:xfrm>
            <a:off x="4889500" y="4581525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latin typeface="Arial" pitchFamily="34" charset="0"/>
              </a:rPr>
              <a:t>Application</a:t>
            </a:r>
            <a:br>
              <a:rPr lang="de-DE" altLang="de-DE" sz="1200" b="1">
                <a:latin typeface="Arial" pitchFamily="34" charset="0"/>
              </a:rPr>
            </a:br>
            <a:r>
              <a:rPr lang="de-DE" altLang="de-DE" sz="1200" b="1">
                <a:latin typeface="Arial" pitchFamily="34" charset="0"/>
              </a:rPr>
              <a:t>Server</a:t>
            </a:r>
          </a:p>
        </p:txBody>
      </p:sp>
      <p:sp>
        <p:nvSpPr>
          <p:cNvPr id="9267" name="Rechteck 78"/>
          <p:cNvSpPr>
            <a:spLocks noChangeArrowheads="1"/>
          </p:cNvSpPr>
          <p:nvPr/>
        </p:nvSpPr>
        <p:spPr bwMode="auto">
          <a:xfrm>
            <a:off x="4895850" y="2422525"/>
            <a:ext cx="4103687" cy="285750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A4BDC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address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/ Server Name / Host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name</a:t>
            </a:r>
            <a:endParaRPr lang="de-DE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268" name="Rechteck 79"/>
          <p:cNvSpPr>
            <a:spLocks noChangeArrowheads="1"/>
          </p:cNvSpPr>
          <p:nvPr/>
        </p:nvSpPr>
        <p:spPr bwMode="auto">
          <a:xfrm>
            <a:off x="358775" y="2420938"/>
            <a:ext cx="2016125" cy="287337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address</a:t>
            </a:r>
          </a:p>
        </p:txBody>
      </p:sp>
      <p:sp>
        <p:nvSpPr>
          <p:cNvPr id="16434" name="Rechteck 84"/>
          <p:cNvSpPr>
            <a:spLocks noChangeArrowheads="1"/>
          </p:cNvSpPr>
          <p:nvPr/>
        </p:nvSpPr>
        <p:spPr bwMode="auto">
          <a:xfrm>
            <a:off x="5108575" y="1643063"/>
            <a:ext cx="1571625" cy="500062"/>
          </a:xfrm>
          <a:prstGeom prst="rect">
            <a:avLst/>
          </a:prstGeom>
          <a:solidFill>
            <a:srgbClr val="FFCC00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DNS Server</a:t>
            </a:r>
          </a:p>
        </p:txBody>
      </p:sp>
      <p:cxnSp>
        <p:nvCxnSpPr>
          <p:cNvPr id="89" name="Gewinkelte Verbindung 88"/>
          <p:cNvCxnSpPr>
            <a:stCxn id="16434" idx="1"/>
          </p:cNvCxnSpPr>
          <p:nvPr/>
        </p:nvCxnSpPr>
        <p:spPr bwMode="auto">
          <a:xfrm rot="10800000" flipV="1">
            <a:off x="3355975" y="1892300"/>
            <a:ext cx="1752600" cy="1503363"/>
          </a:xfrm>
          <a:prstGeom prst="bentConnector3">
            <a:avLst>
              <a:gd name="adj1" fmla="val 9920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winkelte Verbindung 94"/>
          <p:cNvCxnSpPr/>
          <p:nvPr/>
        </p:nvCxnSpPr>
        <p:spPr bwMode="auto">
          <a:xfrm flipV="1">
            <a:off x="3698875" y="2071688"/>
            <a:ext cx="1390650" cy="1285875"/>
          </a:xfrm>
          <a:prstGeom prst="bentConnector3">
            <a:avLst>
              <a:gd name="adj1" fmla="val -282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3" name="Line 9"/>
          <p:cNvSpPr>
            <a:spLocks noChangeShapeType="1"/>
          </p:cNvSpPr>
          <p:nvPr/>
        </p:nvSpPr>
        <p:spPr bwMode="auto">
          <a:xfrm>
            <a:off x="6335712" y="6227763"/>
            <a:ext cx="427038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4" name="Line 46"/>
          <p:cNvSpPr>
            <a:spLocks noChangeShapeType="1"/>
          </p:cNvSpPr>
          <p:nvPr/>
        </p:nvSpPr>
        <p:spPr bwMode="auto">
          <a:xfrm rot="10800000">
            <a:off x="6335712" y="6138863"/>
            <a:ext cx="42545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5" name="Rectangle 38"/>
          <p:cNvSpPr>
            <a:spLocks noChangeArrowheads="1"/>
          </p:cNvSpPr>
          <p:nvPr/>
        </p:nvSpPr>
        <p:spPr bwMode="auto">
          <a:xfrm>
            <a:off x="4895850" y="3814763"/>
            <a:ext cx="2873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84" name="Rechteck 83"/>
          <p:cNvSpPr/>
          <p:nvPr/>
        </p:nvSpPr>
        <p:spPr>
          <a:xfrm>
            <a:off x="650875" y="3357563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85" name="Rechteck 84"/>
          <p:cNvSpPr/>
          <p:nvPr/>
        </p:nvSpPr>
        <p:spPr>
          <a:xfrm>
            <a:off x="574675" y="3429000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86" name="Rechteck 85"/>
          <p:cNvSpPr/>
          <p:nvPr/>
        </p:nvSpPr>
        <p:spPr>
          <a:xfrm>
            <a:off x="503237" y="3500438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90" name="Rechteck 89"/>
          <p:cNvSpPr/>
          <p:nvPr/>
        </p:nvSpPr>
        <p:spPr>
          <a:xfrm>
            <a:off x="5983287" y="47244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5830887" y="4805363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0291" name="Line 40"/>
          <p:cNvSpPr>
            <a:spLocks noChangeShapeType="1"/>
          </p:cNvSpPr>
          <p:nvPr/>
        </p:nvSpPr>
        <p:spPr bwMode="auto">
          <a:xfrm rot="16200000" flipV="1">
            <a:off x="5807074" y="4492626"/>
            <a:ext cx="614363" cy="1111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2" name="Line 41"/>
          <p:cNvSpPr>
            <a:spLocks noChangeShapeType="1"/>
          </p:cNvSpPr>
          <p:nvPr/>
        </p:nvSpPr>
        <p:spPr bwMode="auto">
          <a:xfrm rot="5400000">
            <a:off x="5649118" y="4498182"/>
            <a:ext cx="6143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" name="Rechteck 90"/>
          <p:cNvSpPr/>
          <p:nvPr/>
        </p:nvSpPr>
        <p:spPr>
          <a:xfrm>
            <a:off x="5830887" y="59563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5813425" y="3652838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503237" y="5084763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 err="1">
                <a:solidFill>
                  <a:schemeClr val="tx1"/>
                </a:solidFill>
              </a:rPr>
              <a:t>Local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smtClean="0">
                <a:solidFill>
                  <a:schemeClr val="tx1"/>
                </a:solidFill>
              </a:rPr>
              <a:t>System</a:t>
            </a:r>
            <a:br>
              <a:rPr lang="de-DE" sz="1000" dirty="0" smtClean="0">
                <a:solidFill>
                  <a:schemeClr val="tx1"/>
                </a:solidFill>
              </a:rPr>
            </a:br>
            <a:r>
              <a:rPr lang="de-DE" sz="1000" dirty="0" smtClean="0">
                <a:solidFill>
                  <a:schemeClr val="tx1"/>
                </a:solidFill>
              </a:rPr>
              <a:t>(GIS)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0296" name="Line 46"/>
          <p:cNvSpPr>
            <a:spLocks noChangeShapeType="1"/>
          </p:cNvSpPr>
          <p:nvPr/>
        </p:nvSpPr>
        <p:spPr bwMode="auto">
          <a:xfrm rot="10800000">
            <a:off x="1508125" y="3754438"/>
            <a:ext cx="11318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7" name="Line 9"/>
          <p:cNvSpPr>
            <a:spLocks noChangeShapeType="1"/>
          </p:cNvSpPr>
          <p:nvPr/>
        </p:nvSpPr>
        <p:spPr bwMode="auto">
          <a:xfrm>
            <a:off x="1535112" y="3843338"/>
            <a:ext cx="100171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8" name="Rectangle 38"/>
          <p:cNvSpPr>
            <a:spLocks noChangeArrowheads="1"/>
          </p:cNvSpPr>
          <p:nvPr/>
        </p:nvSpPr>
        <p:spPr bwMode="auto">
          <a:xfrm>
            <a:off x="2103437" y="3681413"/>
            <a:ext cx="2873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93" name="AutoShape 51"/>
          <p:cNvSpPr>
            <a:spLocks noChangeArrowheads="1"/>
          </p:cNvSpPr>
          <p:nvPr/>
        </p:nvSpPr>
        <p:spPr bwMode="auto">
          <a:xfrm>
            <a:off x="1747837" y="5262563"/>
            <a:ext cx="266700" cy="220662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0300" name="Line 44"/>
          <p:cNvSpPr>
            <a:spLocks noChangeShapeType="1"/>
          </p:cNvSpPr>
          <p:nvPr/>
        </p:nvSpPr>
        <p:spPr bwMode="auto">
          <a:xfrm flipV="1">
            <a:off x="1492250" y="5386388"/>
            <a:ext cx="255587" cy="158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cxnSp>
        <p:nvCxnSpPr>
          <p:cNvPr id="4" name="Gewinkelte Verbindung 3"/>
          <p:cNvCxnSpPr>
            <a:stCxn id="92" idx="0"/>
            <a:endCxn id="10298" idx="2"/>
          </p:cNvCxnSpPr>
          <p:nvPr/>
        </p:nvCxnSpPr>
        <p:spPr>
          <a:xfrm rot="5400000" flipH="1" flipV="1">
            <a:off x="1031875" y="3870325"/>
            <a:ext cx="1187450" cy="1241425"/>
          </a:xfrm>
          <a:prstGeom prst="bentConnector3">
            <a:avLst>
              <a:gd name="adj1" fmla="val 13128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Grafik 93" descr="Database Server Icon png download - 577*800 - Free Transparent ..."/>
          <p:cNvPicPr/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81" y="6022023"/>
            <a:ext cx="462915" cy="41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0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40"/>
    </mc:Choice>
    <mc:Fallback xmlns="">
      <p:transition spd="slow" advTm="10694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hteck 72"/>
          <p:cNvSpPr>
            <a:spLocks noChangeArrowheads="1"/>
          </p:cNvSpPr>
          <p:nvPr/>
        </p:nvSpPr>
        <p:spPr bwMode="auto">
          <a:xfrm>
            <a:off x="358775" y="2714625"/>
            <a:ext cx="2016125" cy="3873500"/>
          </a:xfrm>
          <a:prstGeom prst="rect">
            <a:avLst/>
          </a:prstGeom>
          <a:solidFill>
            <a:srgbClr val="F5F5F5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" name="Rechteck 72"/>
          <p:cNvSpPr>
            <a:spLocks noChangeArrowheads="1"/>
          </p:cNvSpPr>
          <p:nvPr/>
        </p:nvSpPr>
        <p:spPr bwMode="auto">
          <a:xfrm>
            <a:off x="4895850" y="2714625"/>
            <a:ext cx="4103687" cy="3873500"/>
          </a:xfrm>
          <a:prstGeom prst="rect">
            <a:avLst/>
          </a:prstGeom>
          <a:solidFill>
            <a:srgbClr val="F2F2F2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4450"/>
            <a:ext cx="8604250" cy="806450"/>
          </a:xfrm>
        </p:spPr>
        <p:txBody>
          <a:bodyPr anchor="ctr"/>
          <a:lstStyle/>
          <a:p>
            <a:pPr eaLnBrk="1" hangingPunct="1"/>
            <a:r>
              <a:rPr lang="de-DE" altLang="de-DE" sz="2400" dirty="0" err="1"/>
              <a:t>Architecture</a:t>
            </a:r>
            <a:r>
              <a:rPr lang="de-DE" altLang="de-DE" sz="2400" dirty="0"/>
              <a:t>: </a:t>
            </a:r>
            <a:r>
              <a:rPr lang="de-DE" altLang="de-DE" sz="2400" dirty="0" err="1"/>
              <a:t>From</a:t>
            </a:r>
            <a:r>
              <a:rPr lang="de-DE" altLang="de-DE" sz="2400" dirty="0"/>
              <a:t> GIS </a:t>
            </a:r>
            <a:r>
              <a:rPr lang="de-DE" altLang="de-DE" sz="2400" dirty="0" err="1" smtClean="0"/>
              <a:t>to</a:t>
            </a:r>
            <a:r>
              <a:rPr lang="de-DE" altLang="de-DE" sz="2400" dirty="0" smtClean="0"/>
              <a:t> </a:t>
            </a:r>
            <a:r>
              <a:rPr lang="de-DE" altLang="de-DE" sz="2400" dirty="0"/>
              <a:t>web-</a:t>
            </a:r>
            <a:r>
              <a:rPr lang="de-DE" altLang="de-DE" sz="2400" dirty="0" err="1"/>
              <a:t>based</a:t>
            </a:r>
            <a:r>
              <a:rPr lang="de-DE" altLang="de-DE" sz="2400" dirty="0"/>
              <a:t> Data </a:t>
            </a:r>
            <a:r>
              <a:rPr lang="de-DE" altLang="de-DE" sz="2400" dirty="0" err="1"/>
              <a:t>delivery</a:t>
            </a:r>
            <a:endParaRPr lang="de-DE" altLang="de-DE" sz="2400" dirty="0" smtClean="0"/>
          </a:p>
        </p:txBody>
      </p:sp>
      <p:sp>
        <p:nvSpPr>
          <p:cNvPr id="10245" name="Line 8"/>
          <p:cNvSpPr>
            <a:spLocks noChangeShapeType="1"/>
          </p:cNvSpPr>
          <p:nvPr/>
        </p:nvSpPr>
        <p:spPr bwMode="auto">
          <a:xfrm>
            <a:off x="4322762" y="3962400"/>
            <a:ext cx="14906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0246" name="Group 10"/>
          <p:cNvGrpSpPr>
            <a:grpSpLocks/>
          </p:cNvGrpSpPr>
          <p:nvPr/>
        </p:nvGrpSpPr>
        <p:grpSpPr bwMode="auto">
          <a:xfrm>
            <a:off x="2536825" y="3357563"/>
            <a:ext cx="1971675" cy="1247775"/>
            <a:chOff x="1770" y="2055"/>
            <a:chExt cx="1242" cy="786"/>
          </a:xfrm>
        </p:grpSpPr>
        <p:sp>
          <p:nvSpPr>
            <p:cNvPr id="10314" name="Freeform 11"/>
            <p:cNvSpPr>
              <a:spLocks/>
            </p:cNvSpPr>
            <p:nvPr/>
          </p:nvSpPr>
          <p:spPr bwMode="auto">
            <a:xfrm>
              <a:off x="1818" y="2103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5" name="Freeform 12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16" name="Freeform 13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7" name="Freeform 14"/>
            <p:cNvSpPr>
              <a:spLocks/>
            </p:cNvSpPr>
            <p:nvPr/>
          </p:nvSpPr>
          <p:spPr bwMode="auto">
            <a:xfrm>
              <a:off x="1830" y="2493"/>
              <a:ext cx="72" cy="12"/>
            </a:xfrm>
            <a:custGeom>
              <a:avLst/>
              <a:gdLst>
                <a:gd name="T0" fmla="*/ 0 w 12"/>
                <a:gd name="T1" fmla="*/ 0 h 2"/>
                <a:gd name="T2" fmla="*/ 2147483646 w 12"/>
                <a:gd name="T3" fmla="*/ 2147483646 h 2"/>
                <a:gd name="T4" fmla="*/ 2147483646 w 12"/>
                <a:gd name="T5" fmla="*/ 2147483646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0"/>
                  </a:moveTo>
                  <a:cubicBezTo>
                    <a:pt x="3" y="1"/>
                    <a:pt x="6" y="2"/>
                    <a:pt x="10" y="2"/>
                  </a:cubicBezTo>
                  <a:cubicBezTo>
                    <a:pt x="11" y="2"/>
                    <a:pt x="11" y="2"/>
                    <a:pt x="12" y="2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8" name="Freeform 15"/>
            <p:cNvSpPr>
              <a:spLocks/>
            </p:cNvSpPr>
            <p:nvPr/>
          </p:nvSpPr>
          <p:spPr bwMode="auto">
            <a:xfrm>
              <a:off x="1932" y="2655"/>
              <a:ext cx="30" cy="6"/>
            </a:xfrm>
            <a:custGeom>
              <a:avLst/>
              <a:gdLst>
                <a:gd name="T0" fmla="*/ 0 w 5"/>
                <a:gd name="T1" fmla="*/ 2147483646 h 1"/>
                <a:gd name="T2" fmla="*/ 2147483646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1"/>
                  </a:move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19" name="Freeform 16"/>
            <p:cNvSpPr>
              <a:spLocks/>
            </p:cNvSpPr>
            <p:nvPr/>
          </p:nvSpPr>
          <p:spPr bwMode="auto">
            <a:xfrm>
              <a:off x="2208" y="2697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2147483646 w 3"/>
                <a:gd name="T3" fmla="*/ 2147483646 h 5"/>
                <a:gd name="T4" fmla="*/ 0 60000 65536"/>
                <a:gd name="T5" fmla="*/ 0 60000 65536"/>
                <a:gd name="T6" fmla="*/ 0 w 3"/>
                <a:gd name="T7" fmla="*/ 0 h 5"/>
                <a:gd name="T8" fmla="*/ 3 w 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5">
                  <a:moveTo>
                    <a:pt x="0" y="0"/>
                  </a:moveTo>
                  <a:cubicBezTo>
                    <a:pt x="1" y="1"/>
                    <a:pt x="2" y="3"/>
                    <a:pt x="3" y="5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0" name="Freeform 17"/>
            <p:cNvSpPr>
              <a:spLocks/>
            </p:cNvSpPr>
            <p:nvPr/>
          </p:nvSpPr>
          <p:spPr bwMode="auto">
            <a:xfrm>
              <a:off x="2562" y="2649"/>
              <a:ext cx="6" cy="36"/>
            </a:xfrm>
            <a:custGeom>
              <a:avLst/>
              <a:gdLst>
                <a:gd name="T0" fmla="*/ 0 w 1"/>
                <a:gd name="T1" fmla="*/ 2147483646 h 6"/>
                <a:gd name="T2" fmla="*/ 2147483646 w 1"/>
                <a:gd name="T3" fmla="*/ 0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0" y="6"/>
                  </a:move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1" name="Freeform 18"/>
            <p:cNvSpPr>
              <a:spLocks/>
            </p:cNvSpPr>
            <p:nvPr/>
          </p:nvSpPr>
          <p:spPr bwMode="auto">
            <a:xfrm>
              <a:off x="2718" y="2451"/>
              <a:ext cx="90" cy="120"/>
            </a:xfrm>
            <a:custGeom>
              <a:avLst/>
              <a:gdLst>
                <a:gd name="T0" fmla="*/ 2147483646 w 15"/>
                <a:gd name="T1" fmla="*/ 2147483646 h 20"/>
                <a:gd name="T2" fmla="*/ 2147483646 w 15"/>
                <a:gd name="T3" fmla="*/ 2147483646 h 20"/>
                <a:gd name="T4" fmla="*/ 0 w 15"/>
                <a:gd name="T5" fmla="*/ 0 h 20"/>
                <a:gd name="T6" fmla="*/ 0 60000 65536"/>
                <a:gd name="T7" fmla="*/ 0 60000 65536"/>
                <a:gd name="T8" fmla="*/ 0 60000 65536"/>
                <a:gd name="T9" fmla="*/ 0 w 15"/>
                <a:gd name="T10" fmla="*/ 0 h 20"/>
                <a:gd name="T11" fmla="*/ 15 w 1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0"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9" y="3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2" name="Freeform 19"/>
            <p:cNvSpPr>
              <a:spLocks/>
            </p:cNvSpPr>
            <p:nvPr/>
          </p:nvSpPr>
          <p:spPr bwMode="auto">
            <a:xfrm>
              <a:off x="2886" y="2319"/>
              <a:ext cx="42" cy="42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0 60000 65536"/>
                <a:gd name="T5" fmla="*/ 0 60000 65536"/>
                <a:gd name="T6" fmla="*/ 0 w 7"/>
                <a:gd name="T7" fmla="*/ 0 h 7"/>
                <a:gd name="T8" fmla="*/ 7 w 7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7">
                  <a:moveTo>
                    <a:pt x="0" y="7"/>
                  </a:moveTo>
                  <a:cubicBezTo>
                    <a:pt x="3" y="5"/>
                    <a:pt x="5" y="3"/>
                    <a:pt x="7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3" name="Freeform 20"/>
            <p:cNvSpPr>
              <a:spLocks/>
            </p:cNvSpPr>
            <p:nvPr/>
          </p:nvSpPr>
          <p:spPr bwMode="auto">
            <a:xfrm>
              <a:off x="2832" y="2145"/>
              <a:ext cx="1" cy="24"/>
            </a:xfrm>
            <a:custGeom>
              <a:avLst/>
              <a:gdLst>
                <a:gd name="T0" fmla="*/ 0 w 1"/>
                <a:gd name="T1" fmla="*/ 2147483646 h 4"/>
                <a:gd name="T2" fmla="*/ 0 w 1"/>
                <a:gd name="T3" fmla="*/ 2147483646 h 4"/>
                <a:gd name="T4" fmla="*/ 0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4" name="Freeform 21"/>
            <p:cNvSpPr>
              <a:spLocks/>
            </p:cNvSpPr>
            <p:nvPr/>
          </p:nvSpPr>
          <p:spPr bwMode="auto">
            <a:xfrm>
              <a:off x="2574" y="2097"/>
              <a:ext cx="24" cy="24"/>
            </a:xfrm>
            <a:custGeom>
              <a:avLst/>
              <a:gdLst>
                <a:gd name="T0" fmla="*/ 2147483646 w 4"/>
                <a:gd name="T1" fmla="*/ 0 h 4"/>
                <a:gd name="T2" fmla="*/ 0 w 4"/>
                <a:gd name="T3" fmla="*/ 2147483646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5" name="Freeform 22"/>
            <p:cNvSpPr>
              <a:spLocks/>
            </p:cNvSpPr>
            <p:nvPr/>
          </p:nvSpPr>
          <p:spPr bwMode="auto">
            <a:xfrm>
              <a:off x="2382" y="2109"/>
              <a:ext cx="12" cy="24"/>
            </a:xfrm>
            <a:custGeom>
              <a:avLst/>
              <a:gdLst>
                <a:gd name="T0" fmla="*/ 2147483646 w 2"/>
                <a:gd name="T1" fmla="*/ 0 h 4"/>
                <a:gd name="T2" fmla="*/ 0 w 2"/>
                <a:gd name="T3" fmla="*/ 2147483646 h 4"/>
                <a:gd name="T4" fmla="*/ 0 60000 65536"/>
                <a:gd name="T5" fmla="*/ 0 60000 65536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">
                  <a:moveTo>
                    <a:pt x="2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6" name="Freeform 23"/>
            <p:cNvSpPr>
              <a:spLocks/>
            </p:cNvSpPr>
            <p:nvPr/>
          </p:nvSpPr>
          <p:spPr bwMode="auto">
            <a:xfrm>
              <a:off x="2160" y="2145"/>
              <a:ext cx="36" cy="24"/>
            </a:xfrm>
            <a:custGeom>
              <a:avLst/>
              <a:gdLst>
                <a:gd name="T0" fmla="*/ 2147483646 w 6"/>
                <a:gd name="T1" fmla="*/ 2147483646 h 4"/>
                <a:gd name="T2" fmla="*/ 0 w 6"/>
                <a:gd name="T3" fmla="*/ 0 h 4"/>
                <a:gd name="T4" fmla="*/ 0 60000 65536"/>
                <a:gd name="T5" fmla="*/ 0 60000 65536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4">
                  <a:moveTo>
                    <a:pt x="6" y="4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27" name="Freeform 24"/>
            <p:cNvSpPr>
              <a:spLocks/>
            </p:cNvSpPr>
            <p:nvPr/>
          </p:nvSpPr>
          <p:spPr bwMode="auto">
            <a:xfrm>
              <a:off x="1878" y="230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2147483646 w 1"/>
                <a:gd name="T3" fmla="*/ 2147483646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0247" name="Rectangle 25"/>
          <p:cNvSpPr>
            <a:spLocks noChangeArrowheads="1"/>
          </p:cNvSpPr>
          <p:nvPr/>
        </p:nvSpPr>
        <p:spPr bwMode="auto">
          <a:xfrm>
            <a:off x="3233737" y="3700463"/>
            <a:ext cx="1000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0248" name="Rectangle 26"/>
          <p:cNvSpPr>
            <a:spLocks noChangeArrowheads="1"/>
          </p:cNvSpPr>
          <p:nvPr/>
        </p:nvSpPr>
        <p:spPr bwMode="auto">
          <a:xfrm>
            <a:off x="3078162" y="3795713"/>
            <a:ext cx="65563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b="1">
                <a:solidFill>
                  <a:srgbClr val="000000"/>
                </a:solidFill>
                <a:latin typeface="Arial" pitchFamily="34" charset="0"/>
              </a:rPr>
              <a:t>Internet</a:t>
            </a:r>
            <a:endParaRPr lang="en-US" altLang="de-DE" b="1">
              <a:latin typeface="Arial" pitchFamily="34" charset="0"/>
            </a:endParaRPr>
          </a:p>
        </p:txBody>
      </p:sp>
      <p:sp>
        <p:nvSpPr>
          <p:cNvPr id="10250" name="Rectangle 34"/>
          <p:cNvSpPr>
            <a:spLocks noChangeArrowheads="1"/>
          </p:cNvSpPr>
          <p:nvPr/>
        </p:nvSpPr>
        <p:spPr bwMode="auto">
          <a:xfrm>
            <a:off x="1884362" y="3557588"/>
            <a:ext cx="4635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10252" name="Text Box 37"/>
          <p:cNvSpPr txBox="1">
            <a:spLocks noChangeArrowheads="1"/>
          </p:cNvSpPr>
          <p:nvPr/>
        </p:nvSpPr>
        <p:spPr bwMode="auto">
          <a:xfrm>
            <a:off x="5024720" y="3000375"/>
            <a:ext cx="11036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 dirty="0" smtClean="0">
                <a:latin typeface="Arial" pitchFamily="34" charset="0"/>
              </a:rPr>
              <a:t>HTTP Server</a:t>
            </a:r>
            <a:endParaRPr lang="de-DE" altLang="de-DE" sz="1200" b="1" dirty="0">
              <a:latin typeface="Arial" pitchFamily="34" charset="0"/>
            </a:endParaRPr>
          </a:p>
        </p:txBody>
      </p:sp>
      <p:sp>
        <p:nvSpPr>
          <p:cNvPr id="10253" name="Line 38"/>
          <p:cNvSpPr>
            <a:spLocks noChangeShapeType="1"/>
          </p:cNvSpPr>
          <p:nvPr/>
        </p:nvSpPr>
        <p:spPr bwMode="auto">
          <a:xfrm rot="10800000">
            <a:off x="4394200" y="3883025"/>
            <a:ext cx="14366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54" name="Rectangle 39"/>
          <p:cNvSpPr>
            <a:spLocks noChangeArrowheads="1"/>
          </p:cNvSpPr>
          <p:nvPr/>
        </p:nvSpPr>
        <p:spPr bwMode="auto">
          <a:xfrm>
            <a:off x="4535487" y="3500438"/>
            <a:ext cx="463550" cy="16986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4119" name="Rectangle 42"/>
          <p:cNvSpPr>
            <a:spLocks noChangeArrowheads="1"/>
          </p:cNvSpPr>
          <p:nvPr/>
        </p:nvSpPr>
        <p:spPr bwMode="auto">
          <a:xfrm>
            <a:off x="6264275" y="4300538"/>
            <a:ext cx="862012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CGI protocol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56" name="AutoShape 43"/>
          <p:cNvSpPr>
            <a:spLocks noChangeArrowheads="1"/>
          </p:cNvSpPr>
          <p:nvPr/>
        </p:nvSpPr>
        <p:spPr bwMode="auto">
          <a:xfrm>
            <a:off x="6940550" y="3495675"/>
            <a:ext cx="196850" cy="442913"/>
          </a:xfrm>
          <a:prstGeom prst="can">
            <a:avLst>
              <a:gd name="adj" fmla="val 28042"/>
            </a:avLst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tIns="82800" anchor="ctr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0257" name="Line 44"/>
          <p:cNvSpPr>
            <a:spLocks noChangeShapeType="1"/>
          </p:cNvSpPr>
          <p:nvPr/>
        </p:nvSpPr>
        <p:spPr bwMode="auto">
          <a:xfrm flipV="1">
            <a:off x="6335712" y="3810000"/>
            <a:ext cx="611188" cy="476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sp>
        <p:nvSpPr>
          <p:cNvPr id="9238" name="Text Box 45"/>
          <p:cNvSpPr txBox="1">
            <a:spLocks noChangeArrowheads="1"/>
          </p:cNvSpPr>
          <p:nvPr/>
        </p:nvSpPr>
        <p:spPr bwMode="auto">
          <a:xfrm>
            <a:off x="7199312" y="3146425"/>
            <a:ext cx="1592263" cy="615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Document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root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Static</a:t>
            </a:r>
            <a: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de-DE" sz="11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259" name="Rectangle 47"/>
          <p:cNvSpPr>
            <a:spLocks noChangeArrowheads="1"/>
          </p:cNvSpPr>
          <p:nvPr/>
        </p:nvSpPr>
        <p:spPr bwMode="auto">
          <a:xfrm>
            <a:off x="6746875" y="4776788"/>
            <a:ext cx="23256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latin typeface="Arial" pitchFamily="34" charset="0"/>
              </a:rPr>
              <a:t>Server side programs</a:t>
            </a:r>
            <a:r>
              <a:rPr lang="de-DE" altLang="de-DE" sz="14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de-DE" altLang="de-DE" sz="1400">
                <a:solidFill>
                  <a:srgbClr val="000000"/>
                </a:solidFill>
                <a:latin typeface="Arial" pitchFamily="34" charset="0"/>
              </a:rPr>
            </a:br>
            <a:r>
              <a:rPr lang="de-DE" altLang="de-DE" sz="1100">
                <a:solidFill>
                  <a:srgbClr val="000000"/>
                </a:solidFill>
                <a:latin typeface="Arial" pitchFamily="34" charset="0"/>
              </a:rPr>
              <a:t>Dynamic Generation of resources</a:t>
            </a:r>
            <a:endParaRPr lang="en-US" altLang="de-DE" sz="1100" b="1">
              <a:latin typeface="Arial" pitchFamily="34" charset="0"/>
            </a:endParaRPr>
          </a:p>
        </p:txBody>
      </p:sp>
      <p:sp>
        <p:nvSpPr>
          <p:cNvPr id="10260" name="Text Box 48"/>
          <p:cNvSpPr txBox="1">
            <a:spLocks noChangeArrowheads="1"/>
          </p:cNvSpPr>
          <p:nvPr/>
        </p:nvSpPr>
        <p:spPr bwMode="auto">
          <a:xfrm>
            <a:off x="465137" y="2762250"/>
            <a:ext cx="120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latin typeface="Arial" pitchFamily="34" charset="0"/>
              </a:rPr>
              <a:t>Client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>
                <a:latin typeface="Arial" pitchFamily="34" charset="0"/>
              </a:rPr>
              <a:t>"User Agent"</a:t>
            </a:r>
          </a:p>
        </p:txBody>
      </p:sp>
      <p:sp>
        <p:nvSpPr>
          <p:cNvPr id="4127" name="Rectangle 50"/>
          <p:cNvSpPr>
            <a:spLocks noChangeArrowheads="1"/>
          </p:cNvSpPr>
          <p:nvPr/>
        </p:nvSpPr>
        <p:spPr bwMode="auto">
          <a:xfrm>
            <a:off x="4535487" y="4076700"/>
            <a:ext cx="874713" cy="2714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PNG, JPG, …</a:t>
            </a:r>
            <a:b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XML / SVG</a:t>
            </a:r>
          </a:p>
        </p:txBody>
      </p:sp>
      <p:sp>
        <p:nvSpPr>
          <p:cNvPr id="10262" name="Rectangle 52"/>
          <p:cNvSpPr>
            <a:spLocks noChangeArrowheads="1"/>
          </p:cNvSpPr>
          <p:nvPr/>
        </p:nvSpPr>
        <p:spPr bwMode="auto">
          <a:xfrm>
            <a:off x="4889500" y="5805488"/>
            <a:ext cx="660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DBMS</a:t>
            </a:r>
            <a:b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Server</a:t>
            </a:r>
            <a:endParaRPr lang="en-US" altLang="de-DE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3" name="Line 53"/>
          <p:cNvSpPr>
            <a:spLocks noChangeShapeType="1"/>
          </p:cNvSpPr>
          <p:nvPr/>
        </p:nvSpPr>
        <p:spPr bwMode="auto">
          <a:xfrm rot="-5400000">
            <a:off x="5828506" y="5664994"/>
            <a:ext cx="58261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4" name="Line 54"/>
          <p:cNvSpPr>
            <a:spLocks noChangeShapeType="1"/>
          </p:cNvSpPr>
          <p:nvPr/>
        </p:nvSpPr>
        <p:spPr bwMode="auto">
          <a:xfrm rot="16200000" flipH="1">
            <a:off x="5598318" y="5572919"/>
            <a:ext cx="746125" cy="79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66" name="Rectangle 63"/>
          <p:cNvSpPr>
            <a:spLocks noChangeArrowheads="1"/>
          </p:cNvSpPr>
          <p:nvPr/>
        </p:nvSpPr>
        <p:spPr bwMode="auto">
          <a:xfrm>
            <a:off x="430212" y="5680075"/>
            <a:ext cx="160575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 dirty="0">
                <a:latin typeface="Arial" pitchFamily="34" charset="0"/>
                <a:cs typeface="Arial" pitchFamily="34" charset="0"/>
              </a:rPr>
              <a:t>Data </a:t>
            </a:r>
            <a:r>
              <a:rPr lang="de-DE" altLang="de-DE" sz="1100" dirty="0" err="1" smtClean="0">
                <a:latin typeface="Arial" pitchFamily="34" charset="0"/>
                <a:cs typeface="Arial" pitchFamily="34" charset="0"/>
              </a:rPr>
              <a:t>collection</a:t>
            </a:r>
            <a:r>
              <a:rPr lang="de-DE" altLang="de-DE" sz="11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altLang="de-DE" sz="1100" dirty="0" err="1" smtClean="0">
                <a:latin typeface="Arial" pitchFamily="34" charset="0"/>
                <a:cs typeface="Arial" pitchFamily="34" charset="0"/>
              </a:rPr>
              <a:t>preparation</a:t>
            </a:r>
            <a:r>
              <a:rPr lang="de-DE" altLang="de-DE" sz="1100" dirty="0">
                <a:latin typeface="Arial" pitchFamily="34" charset="0"/>
                <a:cs typeface="Arial" pitchFamily="34" charset="0"/>
              </a:rPr>
              <a:t>, </a:t>
            </a:r>
            <a:r>
              <a:rPr lang="de-DE" altLang="de-DE" sz="1100" dirty="0" err="1">
                <a:latin typeface="Arial" pitchFamily="34" charset="0"/>
                <a:cs typeface="Arial" pitchFamily="34" charset="0"/>
              </a:rPr>
              <a:t>analysis</a:t>
            </a:r>
            <a:endParaRPr lang="de-DE" altLang="de-DE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38" name="Rectangle 69"/>
          <p:cNvSpPr>
            <a:spLocks noChangeArrowheads="1"/>
          </p:cNvSpPr>
          <p:nvPr/>
        </p:nvSpPr>
        <p:spPr bwMode="auto">
          <a:xfrm>
            <a:off x="6335712" y="5491163"/>
            <a:ext cx="307975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de-DE" sz="1200" dirty="0">
                <a:solidFill>
                  <a:schemeClr val="accent6">
                    <a:lumMod val="50000"/>
                  </a:schemeClr>
                </a:solidFill>
              </a:rPr>
              <a:t>SQL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269" name="Line 73"/>
          <p:cNvSpPr>
            <a:spLocks noChangeShapeType="1"/>
          </p:cNvSpPr>
          <p:nvPr/>
        </p:nvSpPr>
        <p:spPr bwMode="auto">
          <a:xfrm>
            <a:off x="2447925" y="1628775"/>
            <a:ext cx="0" cy="4537075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0" name="Line 74"/>
          <p:cNvSpPr>
            <a:spLocks noChangeShapeType="1"/>
          </p:cNvSpPr>
          <p:nvPr/>
        </p:nvSpPr>
        <p:spPr bwMode="auto">
          <a:xfrm rot="5400000">
            <a:off x="6984206" y="3788569"/>
            <a:ext cx="0" cy="3887788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1" name="Text Box 75"/>
          <p:cNvSpPr txBox="1">
            <a:spLocks noChangeArrowheads="1"/>
          </p:cNvSpPr>
          <p:nvPr/>
        </p:nvSpPr>
        <p:spPr bwMode="auto">
          <a:xfrm>
            <a:off x="430212" y="4292600"/>
            <a:ext cx="1344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Presentation Tier</a:t>
            </a:r>
          </a:p>
        </p:txBody>
      </p:sp>
      <p:sp>
        <p:nvSpPr>
          <p:cNvPr id="10272" name="Text Box 76"/>
          <p:cNvSpPr txBox="1">
            <a:spLocks noChangeArrowheads="1"/>
          </p:cNvSpPr>
          <p:nvPr/>
        </p:nvSpPr>
        <p:spPr bwMode="auto">
          <a:xfrm>
            <a:off x="7415212" y="5942013"/>
            <a:ext cx="10454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dirty="0">
                <a:solidFill>
                  <a:srgbClr val="FF3300"/>
                </a:solidFill>
                <a:latin typeface="Arial" pitchFamily="34" charset="0"/>
              </a:rPr>
              <a:t>Data </a:t>
            </a:r>
            <a:r>
              <a:rPr lang="de-DE" altLang="de-DE" sz="1200" dirty="0" smtClean="0">
                <a:solidFill>
                  <a:srgbClr val="FF3300"/>
                </a:solidFill>
                <a:latin typeface="Arial" pitchFamily="34" charset="0"/>
              </a:rPr>
              <a:t>Tier</a:t>
            </a:r>
            <a:br>
              <a:rPr lang="de-DE" altLang="de-DE" sz="1200" dirty="0" smtClean="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 dirty="0" smtClean="0">
                <a:solidFill>
                  <a:srgbClr val="FF3300"/>
                </a:solidFill>
                <a:latin typeface="Arial" pitchFamily="34" charset="0"/>
              </a:rPr>
              <a:t>like Geodata</a:t>
            </a:r>
            <a:endParaRPr lang="de-DE" altLang="de-DE" sz="1200" dirty="0">
              <a:solidFill>
                <a:srgbClr val="FF3300"/>
              </a:solidFill>
              <a:latin typeface="Arial" pitchFamily="34" charset="0"/>
            </a:endParaRPr>
          </a:p>
        </p:txBody>
      </p:sp>
      <p:sp>
        <p:nvSpPr>
          <p:cNvPr id="10273" name="Text Box 77"/>
          <p:cNvSpPr txBox="1">
            <a:spLocks noChangeArrowheads="1"/>
          </p:cNvSpPr>
          <p:nvPr/>
        </p:nvSpPr>
        <p:spPr bwMode="auto">
          <a:xfrm>
            <a:off x="7415212" y="3860800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dirty="0">
                <a:solidFill>
                  <a:srgbClr val="FF3300"/>
                </a:solidFill>
                <a:latin typeface="Arial" pitchFamily="34" charset="0"/>
              </a:rPr>
              <a:t>Communication Tier,</a:t>
            </a:r>
            <a:br>
              <a:rPr lang="de-DE" altLang="de-DE" sz="1200" dirty="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 dirty="0">
                <a:solidFill>
                  <a:srgbClr val="FF3300"/>
                </a:solidFill>
                <a:latin typeface="Arial" pitchFamily="34" charset="0"/>
              </a:rPr>
              <a:t>Web Tier</a:t>
            </a:r>
          </a:p>
        </p:txBody>
      </p:sp>
      <p:sp>
        <p:nvSpPr>
          <p:cNvPr id="10274" name="Line 78"/>
          <p:cNvSpPr>
            <a:spLocks noChangeShapeType="1"/>
          </p:cNvSpPr>
          <p:nvPr/>
        </p:nvSpPr>
        <p:spPr bwMode="auto">
          <a:xfrm rot="5400000">
            <a:off x="6950869" y="2602706"/>
            <a:ext cx="0" cy="3954463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5" name="Text Box 79"/>
          <p:cNvSpPr txBox="1">
            <a:spLocks noChangeArrowheads="1"/>
          </p:cNvSpPr>
          <p:nvPr/>
        </p:nvSpPr>
        <p:spPr bwMode="auto">
          <a:xfrm>
            <a:off x="7415212" y="5157788"/>
            <a:ext cx="176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smtClean="0">
                <a:solidFill>
                  <a:srgbClr val="FF3300"/>
                </a:solidFill>
                <a:latin typeface="Arial" pitchFamily="34" charset="0"/>
              </a:rPr>
              <a:t>App Tier</a:t>
            </a: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,</a:t>
            </a:r>
            <a:br>
              <a:rPr lang="de-DE" altLang="de-DE" sz="120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Business Logic Tier</a:t>
            </a:r>
          </a:p>
        </p:txBody>
      </p:sp>
      <p:sp>
        <p:nvSpPr>
          <p:cNvPr id="10276" name="Text Box 37"/>
          <p:cNvSpPr txBox="1">
            <a:spLocks noChangeArrowheads="1"/>
          </p:cNvSpPr>
          <p:nvPr/>
        </p:nvSpPr>
        <p:spPr bwMode="auto">
          <a:xfrm>
            <a:off x="4889500" y="4581525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latin typeface="Arial" pitchFamily="34" charset="0"/>
              </a:rPr>
              <a:t>Application</a:t>
            </a:r>
            <a:br>
              <a:rPr lang="de-DE" altLang="de-DE" sz="1200" b="1">
                <a:latin typeface="Arial" pitchFamily="34" charset="0"/>
              </a:rPr>
            </a:br>
            <a:r>
              <a:rPr lang="de-DE" altLang="de-DE" sz="1200" b="1">
                <a:latin typeface="Arial" pitchFamily="34" charset="0"/>
              </a:rPr>
              <a:t>Server</a:t>
            </a:r>
          </a:p>
        </p:txBody>
      </p:sp>
      <p:sp>
        <p:nvSpPr>
          <p:cNvPr id="9267" name="Rechteck 78"/>
          <p:cNvSpPr>
            <a:spLocks noChangeArrowheads="1"/>
          </p:cNvSpPr>
          <p:nvPr/>
        </p:nvSpPr>
        <p:spPr bwMode="auto">
          <a:xfrm>
            <a:off x="4895850" y="2422525"/>
            <a:ext cx="4103687" cy="285750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A4BDC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address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/ Server Name / Host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name</a:t>
            </a:r>
            <a:endParaRPr lang="de-DE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9268" name="Rechteck 79"/>
          <p:cNvSpPr>
            <a:spLocks noChangeArrowheads="1"/>
          </p:cNvSpPr>
          <p:nvPr/>
        </p:nvSpPr>
        <p:spPr bwMode="auto">
          <a:xfrm>
            <a:off x="358775" y="2420938"/>
            <a:ext cx="2016125" cy="287337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address</a:t>
            </a:r>
          </a:p>
        </p:txBody>
      </p:sp>
      <p:sp>
        <p:nvSpPr>
          <p:cNvPr id="16434" name="Rechteck 84"/>
          <p:cNvSpPr>
            <a:spLocks noChangeArrowheads="1"/>
          </p:cNvSpPr>
          <p:nvPr/>
        </p:nvSpPr>
        <p:spPr bwMode="auto">
          <a:xfrm>
            <a:off x="5108575" y="1643063"/>
            <a:ext cx="1571625" cy="500062"/>
          </a:xfrm>
          <a:prstGeom prst="rect">
            <a:avLst/>
          </a:prstGeom>
          <a:solidFill>
            <a:srgbClr val="FFCC00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de-DE" sz="16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DNS Server</a:t>
            </a:r>
          </a:p>
        </p:txBody>
      </p:sp>
      <p:cxnSp>
        <p:nvCxnSpPr>
          <p:cNvPr id="89" name="Gewinkelte Verbindung 88"/>
          <p:cNvCxnSpPr>
            <a:stCxn id="16434" idx="1"/>
          </p:cNvCxnSpPr>
          <p:nvPr/>
        </p:nvCxnSpPr>
        <p:spPr bwMode="auto">
          <a:xfrm rot="10800000" flipV="1">
            <a:off x="3355975" y="1892300"/>
            <a:ext cx="1752600" cy="1503363"/>
          </a:xfrm>
          <a:prstGeom prst="bentConnector3">
            <a:avLst>
              <a:gd name="adj1" fmla="val 9920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winkelte Verbindung 94"/>
          <p:cNvCxnSpPr/>
          <p:nvPr/>
        </p:nvCxnSpPr>
        <p:spPr bwMode="auto">
          <a:xfrm flipV="1">
            <a:off x="3698875" y="2071688"/>
            <a:ext cx="1390650" cy="1285875"/>
          </a:xfrm>
          <a:prstGeom prst="bentConnector3">
            <a:avLst>
              <a:gd name="adj1" fmla="val -282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3" name="Line 9"/>
          <p:cNvSpPr>
            <a:spLocks noChangeShapeType="1"/>
          </p:cNvSpPr>
          <p:nvPr/>
        </p:nvSpPr>
        <p:spPr bwMode="auto">
          <a:xfrm>
            <a:off x="6335712" y="6227763"/>
            <a:ext cx="427038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4" name="Line 46"/>
          <p:cNvSpPr>
            <a:spLocks noChangeShapeType="1"/>
          </p:cNvSpPr>
          <p:nvPr/>
        </p:nvSpPr>
        <p:spPr bwMode="auto">
          <a:xfrm rot="10800000">
            <a:off x="6335712" y="6138863"/>
            <a:ext cx="42545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85" name="Rectangle 38"/>
          <p:cNvSpPr>
            <a:spLocks noChangeArrowheads="1"/>
          </p:cNvSpPr>
          <p:nvPr/>
        </p:nvSpPr>
        <p:spPr bwMode="auto">
          <a:xfrm>
            <a:off x="4895850" y="3814763"/>
            <a:ext cx="2873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84" name="Rechteck 83"/>
          <p:cNvSpPr/>
          <p:nvPr/>
        </p:nvSpPr>
        <p:spPr>
          <a:xfrm>
            <a:off x="650875" y="3357563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85" name="Rechteck 84"/>
          <p:cNvSpPr/>
          <p:nvPr/>
        </p:nvSpPr>
        <p:spPr>
          <a:xfrm>
            <a:off x="574675" y="3429000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86" name="Rechteck 85"/>
          <p:cNvSpPr/>
          <p:nvPr/>
        </p:nvSpPr>
        <p:spPr>
          <a:xfrm>
            <a:off x="503237" y="3500438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90" name="Rechteck 89"/>
          <p:cNvSpPr/>
          <p:nvPr/>
        </p:nvSpPr>
        <p:spPr>
          <a:xfrm>
            <a:off x="5983287" y="47244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88" name="Rechteck 87"/>
          <p:cNvSpPr/>
          <p:nvPr/>
        </p:nvSpPr>
        <p:spPr>
          <a:xfrm>
            <a:off x="5830887" y="4805363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0291" name="Line 40"/>
          <p:cNvSpPr>
            <a:spLocks noChangeShapeType="1"/>
          </p:cNvSpPr>
          <p:nvPr/>
        </p:nvSpPr>
        <p:spPr bwMode="auto">
          <a:xfrm rot="16200000" flipV="1">
            <a:off x="5807074" y="4492626"/>
            <a:ext cx="614363" cy="1111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2" name="Line 41"/>
          <p:cNvSpPr>
            <a:spLocks noChangeShapeType="1"/>
          </p:cNvSpPr>
          <p:nvPr/>
        </p:nvSpPr>
        <p:spPr bwMode="auto">
          <a:xfrm rot="5400000">
            <a:off x="5649118" y="4498182"/>
            <a:ext cx="6143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1" name="Rechteck 90"/>
          <p:cNvSpPr/>
          <p:nvPr/>
        </p:nvSpPr>
        <p:spPr>
          <a:xfrm>
            <a:off x="5830887" y="59563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87" name="Rechteck 86"/>
          <p:cNvSpPr/>
          <p:nvPr/>
        </p:nvSpPr>
        <p:spPr>
          <a:xfrm>
            <a:off x="5813425" y="3652838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92" name="Rechteck 91"/>
          <p:cNvSpPr/>
          <p:nvPr/>
        </p:nvSpPr>
        <p:spPr>
          <a:xfrm>
            <a:off x="503237" y="5084763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 err="1">
                <a:solidFill>
                  <a:schemeClr val="tx1"/>
                </a:solidFill>
              </a:rPr>
              <a:t>Local</a:t>
            </a:r>
            <a:r>
              <a:rPr lang="de-DE" sz="1000" dirty="0">
                <a:solidFill>
                  <a:schemeClr val="tx1"/>
                </a:solidFill>
              </a:rPr>
              <a:t> </a:t>
            </a:r>
            <a:r>
              <a:rPr lang="de-DE" sz="1000" dirty="0" smtClean="0">
                <a:solidFill>
                  <a:schemeClr val="tx1"/>
                </a:solidFill>
              </a:rPr>
              <a:t>System</a:t>
            </a:r>
            <a:br>
              <a:rPr lang="de-DE" sz="1000" dirty="0" smtClean="0">
                <a:solidFill>
                  <a:schemeClr val="tx1"/>
                </a:solidFill>
              </a:rPr>
            </a:br>
            <a:r>
              <a:rPr lang="de-DE" sz="1000" dirty="0" smtClean="0">
                <a:solidFill>
                  <a:schemeClr val="tx1"/>
                </a:solidFill>
              </a:rPr>
              <a:t>(GIS)</a:t>
            </a:r>
            <a:endParaRPr lang="de-DE" sz="1000" dirty="0">
              <a:solidFill>
                <a:schemeClr val="tx1"/>
              </a:solidFill>
            </a:endParaRPr>
          </a:p>
        </p:txBody>
      </p:sp>
      <p:sp>
        <p:nvSpPr>
          <p:cNvPr id="10296" name="Line 46"/>
          <p:cNvSpPr>
            <a:spLocks noChangeShapeType="1"/>
          </p:cNvSpPr>
          <p:nvPr/>
        </p:nvSpPr>
        <p:spPr bwMode="auto">
          <a:xfrm rot="10800000">
            <a:off x="1508125" y="3754438"/>
            <a:ext cx="11318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7" name="Line 9"/>
          <p:cNvSpPr>
            <a:spLocks noChangeShapeType="1"/>
          </p:cNvSpPr>
          <p:nvPr/>
        </p:nvSpPr>
        <p:spPr bwMode="auto">
          <a:xfrm>
            <a:off x="1535112" y="3843338"/>
            <a:ext cx="100171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98" name="Rectangle 38"/>
          <p:cNvSpPr>
            <a:spLocks noChangeArrowheads="1"/>
          </p:cNvSpPr>
          <p:nvPr/>
        </p:nvSpPr>
        <p:spPr bwMode="auto">
          <a:xfrm>
            <a:off x="2103437" y="3681413"/>
            <a:ext cx="2873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93" name="AutoShape 51"/>
          <p:cNvSpPr>
            <a:spLocks noChangeArrowheads="1"/>
          </p:cNvSpPr>
          <p:nvPr/>
        </p:nvSpPr>
        <p:spPr bwMode="auto">
          <a:xfrm>
            <a:off x="1747837" y="5262563"/>
            <a:ext cx="266700" cy="220662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0300" name="Line 44"/>
          <p:cNvSpPr>
            <a:spLocks noChangeShapeType="1"/>
          </p:cNvSpPr>
          <p:nvPr/>
        </p:nvSpPr>
        <p:spPr bwMode="auto">
          <a:xfrm flipV="1">
            <a:off x="1492250" y="5386388"/>
            <a:ext cx="255587" cy="158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cxnSp>
        <p:nvCxnSpPr>
          <p:cNvPr id="4" name="Gewinkelte Verbindung 3"/>
          <p:cNvCxnSpPr>
            <a:stCxn id="92" idx="0"/>
            <a:endCxn id="10298" idx="2"/>
          </p:cNvCxnSpPr>
          <p:nvPr/>
        </p:nvCxnSpPr>
        <p:spPr>
          <a:xfrm rot="5400000" flipH="1" flipV="1">
            <a:off x="1031875" y="3870325"/>
            <a:ext cx="1187450" cy="1241425"/>
          </a:xfrm>
          <a:prstGeom prst="bentConnector3">
            <a:avLst>
              <a:gd name="adj1" fmla="val 13128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Grafik 93" descr="Database Server Icon png download - 577*800 - Free Transparent ..."/>
          <p:cNvPicPr/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281" y="6022023"/>
            <a:ext cx="462915" cy="411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2" name="Oval 84"/>
          <p:cNvSpPr>
            <a:spLocks noChangeArrowheads="1"/>
          </p:cNvSpPr>
          <p:nvPr/>
        </p:nvSpPr>
        <p:spPr bwMode="auto">
          <a:xfrm>
            <a:off x="6658363" y="2536427"/>
            <a:ext cx="1104900" cy="571500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>
                <a:latin typeface="Arial" pitchFamily="34" charset="0"/>
              </a:rPr>
              <a:t>URI</a:t>
            </a:r>
            <a:br>
              <a:rPr lang="de-DE" altLang="de-DE" sz="1800" b="1">
                <a:latin typeface="Arial" pitchFamily="34" charset="0"/>
              </a:rPr>
            </a:br>
            <a:r>
              <a:rPr lang="de-DE" altLang="de-DE" sz="1200">
                <a:latin typeface="Arial" pitchFamily="34" charset="0"/>
              </a:rPr>
              <a:t>RFC 1630</a:t>
            </a:r>
            <a:endParaRPr lang="de-DE" altLang="de-DE" sz="1800">
              <a:latin typeface="Arial" pitchFamily="34" charset="0"/>
            </a:endParaRPr>
          </a:p>
        </p:txBody>
      </p:sp>
      <p:sp>
        <p:nvSpPr>
          <p:cNvPr id="74" name="Oval 85"/>
          <p:cNvSpPr>
            <a:spLocks noChangeArrowheads="1"/>
          </p:cNvSpPr>
          <p:nvPr/>
        </p:nvSpPr>
        <p:spPr bwMode="auto">
          <a:xfrm>
            <a:off x="6701225" y="4408090"/>
            <a:ext cx="990600" cy="460375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DE" sz="1400" b="1" dirty="0">
                <a:latin typeface="Arial" charset="0"/>
              </a:rPr>
              <a:t>CGI</a:t>
            </a:r>
            <a:br>
              <a:rPr lang="de-DE" sz="1400" b="1" dirty="0">
                <a:latin typeface="Arial" charset="0"/>
              </a:rPr>
            </a:br>
            <a:r>
              <a:rPr lang="de-DE" sz="1050" dirty="0">
                <a:latin typeface="Arial" charset="0"/>
              </a:rPr>
              <a:t>RFC 3875</a:t>
            </a:r>
            <a:endParaRPr lang="de-DE" sz="1400" dirty="0">
              <a:latin typeface="Arial" charset="0"/>
            </a:endParaRPr>
          </a:p>
        </p:txBody>
      </p:sp>
      <p:sp>
        <p:nvSpPr>
          <p:cNvPr id="75" name="Oval 86"/>
          <p:cNvSpPr>
            <a:spLocks noChangeArrowheads="1"/>
          </p:cNvSpPr>
          <p:nvPr/>
        </p:nvSpPr>
        <p:spPr bwMode="auto">
          <a:xfrm>
            <a:off x="5580199" y="5343526"/>
            <a:ext cx="1368152" cy="542925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>
                <a:latin typeface="Arial" pitchFamily="34" charset="0"/>
              </a:rPr>
              <a:t>SQL</a:t>
            </a:r>
            <a:br>
              <a:rPr lang="de-DE" altLang="de-DE" b="1" dirty="0">
                <a:latin typeface="Arial" pitchFamily="34" charset="0"/>
              </a:rPr>
            </a:br>
            <a:r>
              <a:rPr lang="de-DE" altLang="de-DE" sz="1100" dirty="0">
                <a:latin typeface="Arial" pitchFamily="34" charset="0"/>
              </a:rPr>
              <a:t>ISO/IEC 9075</a:t>
            </a:r>
            <a:endParaRPr lang="de-DE" altLang="de-DE" dirty="0">
              <a:latin typeface="Arial" pitchFamily="34" charset="0"/>
            </a:endParaRPr>
          </a:p>
        </p:txBody>
      </p:sp>
      <p:sp>
        <p:nvSpPr>
          <p:cNvPr id="76" name="Oval 87"/>
          <p:cNvSpPr>
            <a:spLocks noChangeArrowheads="1"/>
          </p:cNvSpPr>
          <p:nvPr/>
        </p:nvSpPr>
        <p:spPr bwMode="auto">
          <a:xfrm>
            <a:off x="3677039" y="4278708"/>
            <a:ext cx="1511994" cy="704058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 dirty="0">
                <a:latin typeface="Arial" pitchFamily="34" charset="0"/>
              </a:rPr>
              <a:t>XML</a:t>
            </a:r>
            <a:br>
              <a:rPr lang="de-DE" altLang="de-DE" sz="1800" b="1" dirty="0">
                <a:latin typeface="Arial" pitchFamily="34" charset="0"/>
              </a:rPr>
            </a:br>
            <a:r>
              <a:rPr lang="de-DE" altLang="de-DE" sz="1200" dirty="0">
                <a:latin typeface="Arial" pitchFamily="34" charset="0"/>
              </a:rPr>
              <a:t>w3.org/XML/</a:t>
            </a:r>
          </a:p>
        </p:txBody>
      </p:sp>
      <p:sp>
        <p:nvSpPr>
          <p:cNvPr id="77" name="Oval 88"/>
          <p:cNvSpPr>
            <a:spLocks noChangeArrowheads="1"/>
          </p:cNvSpPr>
          <p:nvPr/>
        </p:nvSpPr>
        <p:spPr bwMode="auto">
          <a:xfrm>
            <a:off x="4180275" y="3187302"/>
            <a:ext cx="1441450" cy="428625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de-DE" sz="1400" b="1" dirty="0">
                <a:latin typeface="Arial" charset="0"/>
              </a:rPr>
              <a:t>Content-Type</a:t>
            </a:r>
            <a:br>
              <a:rPr lang="de-DE" sz="1400" b="1" dirty="0">
                <a:latin typeface="Arial" charset="0"/>
              </a:rPr>
            </a:br>
            <a:r>
              <a:rPr lang="de-DE" sz="1050" dirty="0">
                <a:latin typeface="Arial" charset="0"/>
              </a:rPr>
              <a:t>RFC 2045</a:t>
            </a:r>
            <a:endParaRPr lang="de-DE" sz="1400" dirty="0">
              <a:latin typeface="Arial" charset="0"/>
            </a:endParaRPr>
          </a:p>
        </p:txBody>
      </p:sp>
      <p:sp>
        <p:nvSpPr>
          <p:cNvPr id="78" name="Oval 84"/>
          <p:cNvSpPr>
            <a:spLocks noChangeArrowheads="1"/>
          </p:cNvSpPr>
          <p:nvPr/>
        </p:nvSpPr>
        <p:spPr bwMode="auto">
          <a:xfrm>
            <a:off x="1861694" y="3187303"/>
            <a:ext cx="1104900" cy="571500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 dirty="0">
                <a:latin typeface="Arial" pitchFamily="34" charset="0"/>
              </a:rPr>
              <a:t>HTTP</a:t>
            </a:r>
            <a:br>
              <a:rPr lang="de-DE" altLang="de-DE" sz="1800" b="1" dirty="0">
                <a:latin typeface="Arial" pitchFamily="34" charset="0"/>
              </a:rPr>
            </a:br>
            <a:r>
              <a:rPr lang="de-DE" altLang="de-DE" sz="1200" dirty="0">
                <a:latin typeface="Arial" pitchFamily="34" charset="0"/>
              </a:rPr>
              <a:t>RFC 2616</a:t>
            </a:r>
            <a:endParaRPr lang="de-DE" altLang="de-DE" sz="1800" dirty="0">
              <a:latin typeface="Arial" pitchFamily="34" charset="0"/>
            </a:endParaRPr>
          </a:p>
        </p:txBody>
      </p:sp>
      <p:sp>
        <p:nvSpPr>
          <p:cNvPr id="79" name="Oval 86"/>
          <p:cNvSpPr>
            <a:spLocks noChangeArrowheads="1"/>
          </p:cNvSpPr>
          <p:nvPr/>
        </p:nvSpPr>
        <p:spPr bwMode="auto">
          <a:xfrm>
            <a:off x="7288465" y="5774531"/>
            <a:ext cx="1368152" cy="542925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 smtClean="0">
                <a:latin typeface="Arial" pitchFamily="34" charset="0"/>
              </a:rPr>
              <a:t>SFA</a:t>
            </a:r>
            <a:r>
              <a:rPr lang="de-DE" altLang="de-DE" b="1" dirty="0">
                <a:latin typeface="Arial" pitchFamily="34" charset="0"/>
              </a:rPr>
              <a:t/>
            </a:r>
            <a:br>
              <a:rPr lang="de-DE" altLang="de-DE" b="1" dirty="0">
                <a:latin typeface="Arial" pitchFamily="34" charset="0"/>
              </a:rPr>
            </a:br>
            <a:r>
              <a:rPr lang="de-DE" altLang="de-DE" sz="1100" dirty="0" smtClean="0">
                <a:latin typeface="Arial" pitchFamily="34" charset="0"/>
              </a:rPr>
              <a:t>OGC/SO 19125-2</a:t>
            </a:r>
            <a:endParaRPr lang="de-DE" alt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940"/>
    </mc:Choice>
    <mc:Fallback xmlns="">
      <p:transition spd="slow" advTm="10694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hteck 92"/>
          <p:cNvSpPr>
            <a:spLocks noChangeArrowheads="1"/>
          </p:cNvSpPr>
          <p:nvPr/>
        </p:nvSpPr>
        <p:spPr bwMode="auto">
          <a:xfrm>
            <a:off x="359916" y="2714625"/>
            <a:ext cx="2016125" cy="4000500"/>
          </a:xfrm>
          <a:prstGeom prst="rect">
            <a:avLst/>
          </a:prstGeom>
          <a:solidFill>
            <a:srgbClr val="F5F5F5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4" name="Rechteck 72"/>
          <p:cNvSpPr>
            <a:spLocks noChangeArrowheads="1"/>
          </p:cNvSpPr>
          <p:nvPr/>
        </p:nvSpPr>
        <p:spPr bwMode="auto">
          <a:xfrm>
            <a:off x="4896991" y="2714625"/>
            <a:ext cx="4103687" cy="3873500"/>
          </a:xfrm>
          <a:prstGeom prst="rect">
            <a:avLst/>
          </a:prstGeom>
          <a:solidFill>
            <a:srgbClr val="F2F2F2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268" name="Line 8"/>
          <p:cNvSpPr>
            <a:spLocks noChangeShapeType="1"/>
          </p:cNvSpPr>
          <p:nvPr/>
        </p:nvSpPr>
        <p:spPr bwMode="auto">
          <a:xfrm>
            <a:off x="4323903" y="3962400"/>
            <a:ext cx="14906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269" name="Group 10"/>
          <p:cNvGrpSpPr>
            <a:grpSpLocks/>
          </p:cNvGrpSpPr>
          <p:nvPr/>
        </p:nvGrpSpPr>
        <p:grpSpPr bwMode="auto">
          <a:xfrm>
            <a:off x="2537966" y="3357563"/>
            <a:ext cx="1971675" cy="1247775"/>
            <a:chOff x="1770" y="2055"/>
            <a:chExt cx="1242" cy="786"/>
          </a:xfrm>
        </p:grpSpPr>
        <p:sp>
          <p:nvSpPr>
            <p:cNvPr id="11331" name="Freeform 11"/>
            <p:cNvSpPr>
              <a:spLocks/>
            </p:cNvSpPr>
            <p:nvPr/>
          </p:nvSpPr>
          <p:spPr bwMode="auto">
            <a:xfrm>
              <a:off x="1818" y="2103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2" name="Freeform 12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3" name="Freeform 13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4" name="Freeform 14"/>
            <p:cNvSpPr>
              <a:spLocks/>
            </p:cNvSpPr>
            <p:nvPr/>
          </p:nvSpPr>
          <p:spPr bwMode="auto">
            <a:xfrm>
              <a:off x="1830" y="2493"/>
              <a:ext cx="72" cy="12"/>
            </a:xfrm>
            <a:custGeom>
              <a:avLst/>
              <a:gdLst>
                <a:gd name="T0" fmla="*/ 0 w 12"/>
                <a:gd name="T1" fmla="*/ 0 h 2"/>
                <a:gd name="T2" fmla="*/ 2147483646 w 12"/>
                <a:gd name="T3" fmla="*/ 2147483646 h 2"/>
                <a:gd name="T4" fmla="*/ 2147483646 w 12"/>
                <a:gd name="T5" fmla="*/ 2147483646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0"/>
                  </a:moveTo>
                  <a:cubicBezTo>
                    <a:pt x="3" y="1"/>
                    <a:pt x="6" y="2"/>
                    <a:pt x="10" y="2"/>
                  </a:cubicBezTo>
                  <a:cubicBezTo>
                    <a:pt x="11" y="2"/>
                    <a:pt x="11" y="2"/>
                    <a:pt x="12" y="2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5" name="Freeform 15"/>
            <p:cNvSpPr>
              <a:spLocks/>
            </p:cNvSpPr>
            <p:nvPr/>
          </p:nvSpPr>
          <p:spPr bwMode="auto">
            <a:xfrm>
              <a:off x="1932" y="2655"/>
              <a:ext cx="30" cy="6"/>
            </a:xfrm>
            <a:custGeom>
              <a:avLst/>
              <a:gdLst>
                <a:gd name="T0" fmla="*/ 0 w 5"/>
                <a:gd name="T1" fmla="*/ 2147483646 h 1"/>
                <a:gd name="T2" fmla="*/ 2147483646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1"/>
                  </a:move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6" name="Freeform 16"/>
            <p:cNvSpPr>
              <a:spLocks/>
            </p:cNvSpPr>
            <p:nvPr/>
          </p:nvSpPr>
          <p:spPr bwMode="auto">
            <a:xfrm>
              <a:off x="2208" y="2697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2147483646 w 3"/>
                <a:gd name="T3" fmla="*/ 2147483646 h 5"/>
                <a:gd name="T4" fmla="*/ 0 60000 65536"/>
                <a:gd name="T5" fmla="*/ 0 60000 65536"/>
                <a:gd name="T6" fmla="*/ 0 w 3"/>
                <a:gd name="T7" fmla="*/ 0 h 5"/>
                <a:gd name="T8" fmla="*/ 3 w 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5">
                  <a:moveTo>
                    <a:pt x="0" y="0"/>
                  </a:moveTo>
                  <a:cubicBezTo>
                    <a:pt x="1" y="1"/>
                    <a:pt x="2" y="3"/>
                    <a:pt x="3" y="5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7" name="Freeform 17"/>
            <p:cNvSpPr>
              <a:spLocks/>
            </p:cNvSpPr>
            <p:nvPr/>
          </p:nvSpPr>
          <p:spPr bwMode="auto">
            <a:xfrm>
              <a:off x="2562" y="2649"/>
              <a:ext cx="6" cy="36"/>
            </a:xfrm>
            <a:custGeom>
              <a:avLst/>
              <a:gdLst>
                <a:gd name="T0" fmla="*/ 0 w 1"/>
                <a:gd name="T1" fmla="*/ 2147483646 h 6"/>
                <a:gd name="T2" fmla="*/ 2147483646 w 1"/>
                <a:gd name="T3" fmla="*/ 0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0" y="6"/>
                  </a:move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8" name="Freeform 18"/>
            <p:cNvSpPr>
              <a:spLocks/>
            </p:cNvSpPr>
            <p:nvPr/>
          </p:nvSpPr>
          <p:spPr bwMode="auto">
            <a:xfrm>
              <a:off x="2718" y="2451"/>
              <a:ext cx="90" cy="120"/>
            </a:xfrm>
            <a:custGeom>
              <a:avLst/>
              <a:gdLst>
                <a:gd name="T0" fmla="*/ 2147483646 w 15"/>
                <a:gd name="T1" fmla="*/ 2147483646 h 20"/>
                <a:gd name="T2" fmla="*/ 2147483646 w 15"/>
                <a:gd name="T3" fmla="*/ 2147483646 h 20"/>
                <a:gd name="T4" fmla="*/ 0 w 15"/>
                <a:gd name="T5" fmla="*/ 0 h 20"/>
                <a:gd name="T6" fmla="*/ 0 60000 65536"/>
                <a:gd name="T7" fmla="*/ 0 60000 65536"/>
                <a:gd name="T8" fmla="*/ 0 60000 65536"/>
                <a:gd name="T9" fmla="*/ 0 w 15"/>
                <a:gd name="T10" fmla="*/ 0 h 20"/>
                <a:gd name="T11" fmla="*/ 15 w 1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0"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9" y="3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9" name="Freeform 19"/>
            <p:cNvSpPr>
              <a:spLocks/>
            </p:cNvSpPr>
            <p:nvPr/>
          </p:nvSpPr>
          <p:spPr bwMode="auto">
            <a:xfrm>
              <a:off x="2886" y="2319"/>
              <a:ext cx="42" cy="42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0 60000 65536"/>
                <a:gd name="T5" fmla="*/ 0 60000 65536"/>
                <a:gd name="T6" fmla="*/ 0 w 7"/>
                <a:gd name="T7" fmla="*/ 0 h 7"/>
                <a:gd name="T8" fmla="*/ 7 w 7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7">
                  <a:moveTo>
                    <a:pt x="0" y="7"/>
                  </a:moveTo>
                  <a:cubicBezTo>
                    <a:pt x="3" y="5"/>
                    <a:pt x="5" y="3"/>
                    <a:pt x="7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0" name="Freeform 20"/>
            <p:cNvSpPr>
              <a:spLocks/>
            </p:cNvSpPr>
            <p:nvPr/>
          </p:nvSpPr>
          <p:spPr bwMode="auto">
            <a:xfrm>
              <a:off x="2832" y="2145"/>
              <a:ext cx="1" cy="24"/>
            </a:xfrm>
            <a:custGeom>
              <a:avLst/>
              <a:gdLst>
                <a:gd name="T0" fmla="*/ 0 w 1"/>
                <a:gd name="T1" fmla="*/ 2147483646 h 4"/>
                <a:gd name="T2" fmla="*/ 0 w 1"/>
                <a:gd name="T3" fmla="*/ 2147483646 h 4"/>
                <a:gd name="T4" fmla="*/ 0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1" name="Freeform 21"/>
            <p:cNvSpPr>
              <a:spLocks/>
            </p:cNvSpPr>
            <p:nvPr/>
          </p:nvSpPr>
          <p:spPr bwMode="auto">
            <a:xfrm>
              <a:off x="2574" y="2097"/>
              <a:ext cx="24" cy="24"/>
            </a:xfrm>
            <a:custGeom>
              <a:avLst/>
              <a:gdLst>
                <a:gd name="T0" fmla="*/ 2147483646 w 4"/>
                <a:gd name="T1" fmla="*/ 0 h 4"/>
                <a:gd name="T2" fmla="*/ 0 w 4"/>
                <a:gd name="T3" fmla="*/ 2147483646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2" name="Freeform 22"/>
            <p:cNvSpPr>
              <a:spLocks/>
            </p:cNvSpPr>
            <p:nvPr/>
          </p:nvSpPr>
          <p:spPr bwMode="auto">
            <a:xfrm>
              <a:off x="2382" y="2109"/>
              <a:ext cx="12" cy="24"/>
            </a:xfrm>
            <a:custGeom>
              <a:avLst/>
              <a:gdLst>
                <a:gd name="T0" fmla="*/ 2147483646 w 2"/>
                <a:gd name="T1" fmla="*/ 0 h 4"/>
                <a:gd name="T2" fmla="*/ 0 w 2"/>
                <a:gd name="T3" fmla="*/ 2147483646 h 4"/>
                <a:gd name="T4" fmla="*/ 0 60000 65536"/>
                <a:gd name="T5" fmla="*/ 0 60000 65536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">
                  <a:moveTo>
                    <a:pt x="2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3" name="Freeform 23"/>
            <p:cNvSpPr>
              <a:spLocks/>
            </p:cNvSpPr>
            <p:nvPr/>
          </p:nvSpPr>
          <p:spPr bwMode="auto">
            <a:xfrm>
              <a:off x="2160" y="2145"/>
              <a:ext cx="36" cy="24"/>
            </a:xfrm>
            <a:custGeom>
              <a:avLst/>
              <a:gdLst>
                <a:gd name="T0" fmla="*/ 2147483646 w 6"/>
                <a:gd name="T1" fmla="*/ 2147483646 h 4"/>
                <a:gd name="T2" fmla="*/ 0 w 6"/>
                <a:gd name="T3" fmla="*/ 0 h 4"/>
                <a:gd name="T4" fmla="*/ 0 60000 65536"/>
                <a:gd name="T5" fmla="*/ 0 60000 65536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4">
                  <a:moveTo>
                    <a:pt x="6" y="4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4" name="Freeform 24"/>
            <p:cNvSpPr>
              <a:spLocks/>
            </p:cNvSpPr>
            <p:nvPr/>
          </p:nvSpPr>
          <p:spPr bwMode="auto">
            <a:xfrm>
              <a:off x="1878" y="230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2147483646 w 1"/>
                <a:gd name="T3" fmla="*/ 2147483646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270" name="Rectangle 25"/>
          <p:cNvSpPr>
            <a:spLocks noChangeArrowheads="1"/>
          </p:cNvSpPr>
          <p:nvPr/>
        </p:nvSpPr>
        <p:spPr bwMode="auto">
          <a:xfrm>
            <a:off x="3234878" y="3700463"/>
            <a:ext cx="1000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1271" name="Rectangle 26"/>
          <p:cNvSpPr>
            <a:spLocks noChangeArrowheads="1"/>
          </p:cNvSpPr>
          <p:nvPr/>
        </p:nvSpPr>
        <p:spPr bwMode="auto">
          <a:xfrm>
            <a:off x="3079303" y="3795713"/>
            <a:ext cx="65563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b="1">
                <a:solidFill>
                  <a:srgbClr val="000000"/>
                </a:solidFill>
                <a:latin typeface="Arial" pitchFamily="34" charset="0"/>
              </a:rPr>
              <a:t>Internet</a:t>
            </a:r>
            <a:endParaRPr lang="en-US" altLang="de-DE" b="1">
              <a:latin typeface="Arial" pitchFamily="34" charset="0"/>
            </a:endParaRPr>
          </a:p>
        </p:txBody>
      </p:sp>
      <p:sp>
        <p:nvSpPr>
          <p:cNvPr id="11272" name="Rectangle 34"/>
          <p:cNvSpPr>
            <a:spLocks noChangeArrowheads="1"/>
          </p:cNvSpPr>
          <p:nvPr/>
        </p:nvSpPr>
        <p:spPr bwMode="auto">
          <a:xfrm>
            <a:off x="1885503" y="3557588"/>
            <a:ext cx="4635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11273" name="Text Box 37"/>
          <p:cNvSpPr txBox="1">
            <a:spLocks noChangeArrowheads="1"/>
          </p:cNvSpPr>
          <p:nvPr/>
        </p:nvSpPr>
        <p:spPr bwMode="auto">
          <a:xfrm>
            <a:off x="4876353" y="3000375"/>
            <a:ext cx="96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latin typeface="Arial" pitchFamily="34" charset="0"/>
              </a:rPr>
              <a:t>Webserver</a:t>
            </a:r>
          </a:p>
        </p:txBody>
      </p:sp>
      <p:sp>
        <p:nvSpPr>
          <p:cNvPr id="11274" name="Line 38"/>
          <p:cNvSpPr>
            <a:spLocks noChangeShapeType="1"/>
          </p:cNvSpPr>
          <p:nvPr/>
        </p:nvSpPr>
        <p:spPr bwMode="auto">
          <a:xfrm rot="10800000">
            <a:off x="4395341" y="3883025"/>
            <a:ext cx="14366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5" name="Rectangle 39"/>
          <p:cNvSpPr>
            <a:spLocks noChangeArrowheads="1"/>
          </p:cNvSpPr>
          <p:nvPr/>
        </p:nvSpPr>
        <p:spPr bwMode="auto">
          <a:xfrm>
            <a:off x="4536628" y="3500438"/>
            <a:ext cx="463550" cy="16986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118" name="Rectangle 42"/>
          <p:cNvSpPr>
            <a:spLocks noChangeArrowheads="1"/>
          </p:cNvSpPr>
          <p:nvPr/>
        </p:nvSpPr>
        <p:spPr bwMode="auto">
          <a:xfrm>
            <a:off x="6265416" y="4300538"/>
            <a:ext cx="862012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CGI protocol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77" name="AutoShape 43"/>
          <p:cNvSpPr>
            <a:spLocks noChangeArrowheads="1"/>
          </p:cNvSpPr>
          <p:nvPr/>
        </p:nvSpPr>
        <p:spPr bwMode="auto">
          <a:xfrm>
            <a:off x="6941691" y="3495675"/>
            <a:ext cx="196850" cy="442913"/>
          </a:xfrm>
          <a:prstGeom prst="can">
            <a:avLst>
              <a:gd name="adj" fmla="val 28042"/>
            </a:avLst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tIns="82800" anchor="ctr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1278" name="Line 44"/>
          <p:cNvSpPr>
            <a:spLocks noChangeShapeType="1"/>
          </p:cNvSpPr>
          <p:nvPr/>
        </p:nvSpPr>
        <p:spPr bwMode="auto">
          <a:xfrm flipV="1">
            <a:off x="6336853" y="3810000"/>
            <a:ext cx="611188" cy="476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sp>
        <p:nvSpPr>
          <p:cNvPr id="121" name="Text Box 45"/>
          <p:cNvSpPr txBox="1">
            <a:spLocks noChangeArrowheads="1"/>
          </p:cNvSpPr>
          <p:nvPr/>
        </p:nvSpPr>
        <p:spPr bwMode="auto">
          <a:xfrm>
            <a:off x="7200453" y="3146425"/>
            <a:ext cx="1592263" cy="615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Document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root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Static</a:t>
            </a:r>
            <a: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de-DE" sz="11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80" name="Rectangle 47"/>
          <p:cNvSpPr>
            <a:spLocks noChangeArrowheads="1"/>
          </p:cNvSpPr>
          <p:nvPr/>
        </p:nvSpPr>
        <p:spPr bwMode="auto">
          <a:xfrm>
            <a:off x="6748016" y="4776788"/>
            <a:ext cx="23256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latin typeface="Arial" pitchFamily="34" charset="0"/>
              </a:rPr>
              <a:t>Server side programs</a:t>
            </a:r>
            <a:r>
              <a:rPr lang="de-DE" altLang="de-DE" sz="14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de-DE" altLang="de-DE" sz="1400">
                <a:solidFill>
                  <a:srgbClr val="000000"/>
                </a:solidFill>
                <a:latin typeface="Arial" pitchFamily="34" charset="0"/>
              </a:rPr>
            </a:br>
            <a:r>
              <a:rPr lang="de-DE" altLang="de-DE" sz="1100">
                <a:solidFill>
                  <a:srgbClr val="000000"/>
                </a:solidFill>
                <a:latin typeface="Arial" pitchFamily="34" charset="0"/>
              </a:rPr>
              <a:t>Dynamic Generation of resources</a:t>
            </a:r>
            <a:endParaRPr lang="en-US" altLang="de-DE" sz="1100" b="1">
              <a:latin typeface="Arial" pitchFamily="34" charset="0"/>
            </a:endParaRPr>
          </a:p>
        </p:txBody>
      </p:sp>
      <p:sp>
        <p:nvSpPr>
          <p:cNvPr id="11281" name="Text Box 48"/>
          <p:cNvSpPr txBox="1">
            <a:spLocks noChangeArrowheads="1"/>
          </p:cNvSpPr>
          <p:nvPr/>
        </p:nvSpPr>
        <p:spPr bwMode="auto">
          <a:xfrm>
            <a:off x="466278" y="2762250"/>
            <a:ext cx="120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latin typeface="Arial" pitchFamily="34" charset="0"/>
              </a:rPr>
              <a:t>Client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>
                <a:latin typeface="Arial" pitchFamily="34" charset="0"/>
              </a:rPr>
              <a:t>"User Agent"</a:t>
            </a:r>
          </a:p>
        </p:txBody>
      </p:sp>
      <p:sp>
        <p:nvSpPr>
          <p:cNvPr id="124" name="Rectangle 50"/>
          <p:cNvSpPr>
            <a:spLocks noChangeArrowheads="1"/>
          </p:cNvSpPr>
          <p:nvPr/>
        </p:nvSpPr>
        <p:spPr bwMode="auto">
          <a:xfrm>
            <a:off x="4536628" y="4076700"/>
            <a:ext cx="874713" cy="2714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PNG, JPG, …</a:t>
            </a:r>
            <a:b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XML / SVG</a:t>
            </a:r>
          </a:p>
        </p:txBody>
      </p:sp>
      <p:sp>
        <p:nvSpPr>
          <p:cNvPr id="11283" name="Rectangle 52"/>
          <p:cNvSpPr>
            <a:spLocks noChangeArrowheads="1"/>
          </p:cNvSpPr>
          <p:nvPr/>
        </p:nvSpPr>
        <p:spPr bwMode="auto">
          <a:xfrm>
            <a:off x="4890641" y="5805488"/>
            <a:ext cx="660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DBMS</a:t>
            </a:r>
            <a:b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Server</a:t>
            </a:r>
            <a:endParaRPr lang="en-US" altLang="de-DE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84" name="Line 53"/>
          <p:cNvSpPr>
            <a:spLocks noChangeShapeType="1"/>
          </p:cNvSpPr>
          <p:nvPr/>
        </p:nvSpPr>
        <p:spPr bwMode="auto">
          <a:xfrm rot="-5400000">
            <a:off x="5829647" y="5664994"/>
            <a:ext cx="58261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5" name="Line 54"/>
          <p:cNvSpPr>
            <a:spLocks noChangeShapeType="1"/>
          </p:cNvSpPr>
          <p:nvPr/>
        </p:nvSpPr>
        <p:spPr bwMode="auto">
          <a:xfrm rot="16200000" flipH="1">
            <a:off x="5599459" y="5572919"/>
            <a:ext cx="746125" cy="79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6" name="Rectangle 63"/>
          <p:cNvSpPr>
            <a:spLocks noChangeArrowheads="1"/>
          </p:cNvSpPr>
          <p:nvPr/>
        </p:nvSpPr>
        <p:spPr bwMode="auto">
          <a:xfrm>
            <a:off x="431353" y="5680075"/>
            <a:ext cx="18240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>
                <a:latin typeface="Arial" pitchFamily="34" charset="0"/>
                <a:cs typeface="Arial" pitchFamily="34" charset="0"/>
              </a:rPr>
              <a:t>Data preparation, analysis</a:t>
            </a:r>
          </a:p>
        </p:txBody>
      </p:sp>
      <p:sp>
        <p:nvSpPr>
          <p:cNvPr id="129" name="Rectangle 69"/>
          <p:cNvSpPr>
            <a:spLocks noChangeArrowheads="1"/>
          </p:cNvSpPr>
          <p:nvPr/>
        </p:nvSpPr>
        <p:spPr bwMode="auto">
          <a:xfrm>
            <a:off x="6336853" y="5491163"/>
            <a:ext cx="307975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de-DE" sz="1200" dirty="0">
                <a:solidFill>
                  <a:schemeClr val="accent6">
                    <a:lumMod val="50000"/>
                  </a:schemeClr>
                </a:solidFill>
              </a:rPr>
              <a:t>SQL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88" name="Line 73"/>
          <p:cNvSpPr>
            <a:spLocks noChangeShapeType="1"/>
          </p:cNvSpPr>
          <p:nvPr/>
        </p:nvSpPr>
        <p:spPr bwMode="auto">
          <a:xfrm>
            <a:off x="2449066" y="1628775"/>
            <a:ext cx="0" cy="4537075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9" name="Line 74"/>
          <p:cNvSpPr>
            <a:spLocks noChangeShapeType="1"/>
          </p:cNvSpPr>
          <p:nvPr/>
        </p:nvSpPr>
        <p:spPr bwMode="auto">
          <a:xfrm rot="5400000">
            <a:off x="6985347" y="3788569"/>
            <a:ext cx="0" cy="3887788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0" name="Text Box 75"/>
          <p:cNvSpPr txBox="1">
            <a:spLocks noChangeArrowheads="1"/>
          </p:cNvSpPr>
          <p:nvPr/>
        </p:nvSpPr>
        <p:spPr bwMode="auto">
          <a:xfrm>
            <a:off x="431353" y="4581525"/>
            <a:ext cx="1344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Presentation Tier</a:t>
            </a:r>
          </a:p>
        </p:txBody>
      </p:sp>
      <p:sp>
        <p:nvSpPr>
          <p:cNvPr id="11291" name="Text Box 76"/>
          <p:cNvSpPr txBox="1">
            <a:spLocks noChangeArrowheads="1"/>
          </p:cNvSpPr>
          <p:nvPr/>
        </p:nvSpPr>
        <p:spPr bwMode="auto">
          <a:xfrm>
            <a:off x="7416353" y="5942013"/>
            <a:ext cx="839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Data Tier</a:t>
            </a:r>
          </a:p>
        </p:txBody>
      </p:sp>
      <p:sp>
        <p:nvSpPr>
          <p:cNvPr id="11292" name="Text Box 77"/>
          <p:cNvSpPr txBox="1">
            <a:spLocks noChangeArrowheads="1"/>
          </p:cNvSpPr>
          <p:nvPr/>
        </p:nvSpPr>
        <p:spPr bwMode="auto">
          <a:xfrm>
            <a:off x="7416353" y="3860800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Communication Tier,</a:t>
            </a:r>
            <a:br>
              <a:rPr lang="de-DE" altLang="de-DE" sz="120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Web Tier</a:t>
            </a:r>
          </a:p>
        </p:txBody>
      </p:sp>
      <p:sp>
        <p:nvSpPr>
          <p:cNvPr id="11293" name="Line 78"/>
          <p:cNvSpPr>
            <a:spLocks noChangeShapeType="1"/>
          </p:cNvSpPr>
          <p:nvPr/>
        </p:nvSpPr>
        <p:spPr bwMode="auto">
          <a:xfrm rot="5400000">
            <a:off x="6952010" y="2602706"/>
            <a:ext cx="0" cy="3954463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4" name="Text Box 79"/>
          <p:cNvSpPr txBox="1">
            <a:spLocks noChangeArrowheads="1"/>
          </p:cNvSpPr>
          <p:nvPr/>
        </p:nvSpPr>
        <p:spPr bwMode="auto">
          <a:xfrm>
            <a:off x="7416353" y="5157788"/>
            <a:ext cx="176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Application Tier,</a:t>
            </a:r>
            <a:br>
              <a:rPr lang="de-DE" altLang="de-DE" sz="120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Business Logic Tier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/>
        </p:nvSpPr>
        <p:spPr bwMode="auto">
          <a:xfrm>
            <a:off x="4890641" y="4581525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latin typeface="Arial" pitchFamily="34" charset="0"/>
              </a:rPr>
              <a:t>Application</a:t>
            </a:r>
            <a:br>
              <a:rPr lang="de-DE" altLang="de-DE" sz="1200" b="1">
                <a:latin typeface="Arial" pitchFamily="34" charset="0"/>
              </a:rPr>
            </a:br>
            <a:r>
              <a:rPr lang="de-DE" altLang="de-DE" sz="1200" b="1">
                <a:latin typeface="Arial" pitchFamily="34" charset="0"/>
              </a:rPr>
              <a:t>Server</a:t>
            </a:r>
          </a:p>
        </p:txBody>
      </p:sp>
      <p:sp>
        <p:nvSpPr>
          <p:cNvPr id="138" name="Rechteck 78"/>
          <p:cNvSpPr>
            <a:spLocks noChangeArrowheads="1"/>
          </p:cNvSpPr>
          <p:nvPr/>
        </p:nvSpPr>
        <p:spPr bwMode="auto">
          <a:xfrm>
            <a:off x="4896991" y="2422525"/>
            <a:ext cx="4103687" cy="285750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A4BDC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address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/ Server Name / Host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name</a:t>
            </a:r>
            <a:endParaRPr lang="de-DE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9" name="Rechteck 79"/>
          <p:cNvSpPr>
            <a:spLocks noChangeArrowheads="1"/>
          </p:cNvSpPr>
          <p:nvPr/>
        </p:nvSpPr>
        <p:spPr bwMode="auto">
          <a:xfrm>
            <a:off x="359916" y="2420938"/>
            <a:ext cx="2016125" cy="287337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address</a:t>
            </a:r>
          </a:p>
        </p:txBody>
      </p:sp>
      <p:sp>
        <p:nvSpPr>
          <p:cNvPr id="140" name="Rechteck 84"/>
          <p:cNvSpPr>
            <a:spLocks noChangeArrowheads="1"/>
          </p:cNvSpPr>
          <p:nvPr/>
        </p:nvSpPr>
        <p:spPr bwMode="auto">
          <a:xfrm>
            <a:off x="5109716" y="1643063"/>
            <a:ext cx="1571625" cy="500062"/>
          </a:xfrm>
          <a:prstGeom prst="rect">
            <a:avLst/>
          </a:prstGeom>
          <a:solidFill>
            <a:srgbClr val="FFCC00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de-DE" sz="160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DNS Server</a:t>
            </a:r>
          </a:p>
        </p:txBody>
      </p:sp>
      <p:cxnSp>
        <p:nvCxnSpPr>
          <p:cNvPr id="141" name="Gewinkelte Verbindung 140"/>
          <p:cNvCxnSpPr>
            <a:stCxn id="140" idx="1"/>
          </p:cNvCxnSpPr>
          <p:nvPr/>
        </p:nvCxnSpPr>
        <p:spPr bwMode="auto">
          <a:xfrm rot="10800000" flipV="1">
            <a:off x="3357116" y="1892300"/>
            <a:ext cx="1752600" cy="1503363"/>
          </a:xfrm>
          <a:prstGeom prst="bentConnector3">
            <a:avLst>
              <a:gd name="adj1" fmla="val 9920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winkelte Verbindung 141"/>
          <p:cNvCxnSpPr/>
          <p:nvPr/>
        </p:nvCxnSpPr>
        <p:spPr bwMode="auto">
          <a:xfrm flipV="1">
            <a:off x="3700016" y="2071688"/>
            <a:ext cx="1390650" cy="1285875"/>
          </a:xfrm>
          <a:prstGeom prst="bentConnector3">
            <a:avLst>
              <a:gd name="adj1" fmla="val -282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utoShape 51"/>
          <p:cNvSpPr>
            <a:spLocks noChangeArrowheads="1"/>
          </p:cNvSpPr>
          <p:nvPr/>
        </p:nvSpPr>
        <p:spPr bwMode="auto">
          <a:xfrm>
            <a:off x="6763891" y="5949950"/>
            <a:ext cx="292100" cy="442913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1302" name="Line 9"/>
          <p:cNvSpPr>
            <a:spLocks noChangeShapeType="1"/>
          </p:cNvSpPr>
          <p:nvPr/>
        </p:nvSpPr>
        <p:spPr bwMode="auto">
          <a:xfrm>
            <a:off x="6336853" y="6227763"/>
            <a:ext cx="427038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3" name="Line 46"/>
          <p:cNvSpPr>
            <a:spLocks noChangeShapeType="1"/>
          </p:cNvSpPr>
          <p:nvPr/>
        </p:nvSpPr>
        <p:spPr bwMode="auto">
          <a:xfrm rot="10800000">
            <a:off x="6336853" y="6138863"/>
            <a:ext cx="42545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4" name="Rectangle 38"/>
          <p:cNvSpPr>
            <a:spLocks noChangeArrowheads="1"/>
          </p:cNvSpPr>
          <p:nvPr/>
        </p:nvSpPr>
        <p:spPr bwMode="auto">
          <a:xfrm>
            <a:off x="4896991" y="3814763"/>
            <a:ext cx="2873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147" name="Rechteck 146"/>
          <p:cNvSpPr/>
          <p:nvPr/>
        </p:nvSpPr>
        <p:spPr>
          <a:xfrm>
            <a:off x="652016" y="3357563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48" name="Rechteck 147"/>
          <p:cNvSpPr/>
          <p:nvPr/>
        </p:nvSpPr>
        <p:spPr>
          <a:xfrm>
            <a:off x="575816" y="3429000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49" name="Rechteck 148"/>
          <p:cNvSpPr/>
          <p:nvPr/>
        </p:nvSpPr>
        <p:spPr>
          <a:xfrm>
            <a:off x="504378" y="3500438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50" name="Rechteck 149"/>
          <p:cNvSpPr/>
          <p:nvPr/>
        </p:nvSpPr>
        <p:spPr>
          <a:xfrm>
            <a:off x="5984428" y="47244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1" name="Rechteck 150"/>
          <p:cNvSpPr/>
          <p:nvPr/>
        </p:nvSpPr>
        <p:spPr>
          <a:xfrm>
            <a:off x="5832028" y="4805363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1310" name="Line 40"/>
          <p:cNvSpPr>
            <a:spLocks noChangeShapeType="1"/>
          </p:cNvSpPr>
          <p:nvPr/>
        </p:nvSpPr>
        <p:spPr bwMode="auto">
          <a:xfrm rot="16200000" flipV="1">
            <a:off x="5808215" y="4492626"/>
            <a:ext cx="614363" cy="1111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1" name="Line 41"/>
          <p:cNvSpPr>
            <a:spLocks noChangeShapeType="1"/>
          </p:cNvSpPr>
          <p:nvPr/>
        </p:nvSpPr>
        <p:spPr bwMode="auto">
          <a:xfrm rot="5400000">
            <a:off x="5650259" y="4498182"/>
            <a:ext cx="6143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" name="Rechteck 153"/>
          <p:cNvSpPr/>
          <p:nvPr/>
        </p:nvSpPr>
        <p:spPr>
          <a:xfrm>
            <a:off x="5832028" y="59563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5" name="Rechteck 154"/>
          <p:cNvSpPr/>
          <p:nvPr/>
        </p:nvSpPr>
        <p:spPr>
          <a:xfrm>
            <a:off x="5814566" y="3652838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6" name="Rechteck 155"/>
          <p:cNvSpPr/>
          <p:nvPr/>
        </p:nvSpPr>
        <p:spPr>
          <a:xfrm>
            <a:off x="504378" y="5084763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 err="1">
                <a:solidFill>
                  <a:schemeClr val="tx1"/>
                </a:solidFill>
              </a:rPr>
              <a:t>Local</a:t>
            </a:r>
            <a:r>
              <a:rPr lang="de-DE" sz="1000" dirty="0">
                <a:solidFill>
                  <a:schemeClr val="tx1"/>
                </a:solidFill>
              </a:rPr>
              <a:t> GIS</a:t>
            </a:r>
          </a:p>
        </p:txBody>
      </p:sp>
      <p:sp>
        <p:nvSpPr>
          <p:cNvPr id="11315" name="Line 46"/>
          <p:cNvSpPr>
            <a:spLocks noChangeShapeType="1"/>
          </p:cNvSpPr>
          <p:nvPr/>
        </p:nvSpPr>
        <p:spPr bwMode="auto">
          <a:xfrm rot="10800000">
            <a:off x="1509266" y="3754438"/>
            <a:ext cx="11318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6" name="Line 9"/>
          <p:cNvSpPr>
            <a:spLocks noChangeShapeType="1"/>
          </p:cNvSpPr>
          <p:nvPr/>
        </p:nvSpPr>
        <p:spPr bwMode="auto">
          <a:xfrm>
            <a:off x="1536253" y="3843338"/>
            <a:ext cx="100171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7" name="Rectangle 38"/>
          <p:cNvSpPr>
            <a:spLocks noChangeArrowheads="1"/>
          </p:cNvSpPr>
          <p:nvPr/>
        </p:nvSpPr>
        <p:spPr bwMode="auto">
          <a:xfrm>
            <a:off x="2104578" y="3681413"/>
            <a:ext cx="2873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160" name="AutoShape 51"/>
          <p:cNvSpPr>
            <a:spLocks noChangeArrowheads="1"/>
          </p:cNvSpPr>
          <p:nvPr/>
        </p:nvSpPr>
        <p:spPr bwMode="auto">
          <a:xfrm>
            <a:off x="1748978" y="5262563"/>
            <a:ext cx="266700" cy="220662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1319" name="Line 44"/>
          <p:cNvSpPr>
            <a:spLocks noChangeShapeType="1"/>
          </p:cNvSpPr>
          <p:nvPr/>
        </p:nvSpPr>
        <p:spPr bwMode="auto">
          <a:xfrm flipV="1">
            <a:off x="1493391" y="5386388"/>
            <a:ext cx="255587" cy="158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cxnSp>
        <p:nvCxnSpPr>
          <p:cNvPr id="162" name="Gewinkelte Verbindung 161"/>
          <p:cNvCxnSpPr>
            <a:stCxn id="156" idx="0"/>
            <a:endCxn id="11317" idx="2"/>
          </p:cNvCxnSpPr>
          <p:nvPr/>
        </p:nvCxnSpPr>
        <p:spPr>
          <a:xfrm rot="5400000" flipH="1" flipV="1">
            <a:off x="1033016" y="3870325"/>
            <a:ext cx="1187450" cy="1241425"/>
          </a:xfrm>
          <a:prstGeom prst="bentConnector3">
            <a:avLst>
              <a:gd name="adj1" fmla="val 13128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4450"/>
            <a:ext cx="8604250" cy="806450"/>
          </a:xfrm>
        </p:spPr>
        <p:txBody>
          <a:bodyPr anchor="ctr"/>
          <a:lstStyle/>
          <a:p>
            <a:pPr eaLnBrk="1" hangingPunct="1"/>
            <a:r>
              <a:rPr lang="de-DE" altLang="de-DE" dirty="0" smtClean="0"/>
              <a:t>A (Geo-) Web Service </a:t>
            </a:r>
            <a:r>
              <a:rPr lang="de-DE" altLang="de-DE" dirty="0" err="1" smtClean="0"/>
              <a:t>Example</a:t>
            </a:r>
            <a:r>
              <a:rPr lang="de-DE" altLang="de-DE" dirty="0" smtClean="0"/>
              <a:t>: </a:t>
            </a:r>
            <a:r>
              <a:rPr lang="de-DE" altLang="de-DE" dirty="0" err="1" smtClean="0"/>
              <a:t>Contour</a:t>
            </a:r>
            <a:r>
              <a:rPr lang="de-DE" altLang="de-DE" dirty="0" smtClean="0"/>
              <a:t> Lines</a:t>
            </a:r>
          </a:p>
        </p:txBody>
      </p:sp>
      <p:grpSp>
        <p:nvGrpSpPr>
          <p:cNvPr id="11323" name="Gruppieren 2"/>
          <p:cNvGrpSpPr>
            <a:grpSpLocks/>
          </p:cNvGrpSpPr>
          <p:nvPr/>
        </p:nvGrpSpPr>
        <p:grpSpPr bwMode="auto">
          <a:xfrm>
            <a:off x="180528" y="1369218"/>
            <a:ext cx="9144000" cy="5445125"/>
            <a:chOff x="0" y="1412875"/>
            <a:chExt cx="9144000" cy="5445125"/>
          </a:xfrm>
        </p:grpSpPr>
        <p:sp>
          <p:nvSpPr>
            <p:cNvPr id="11325" name="Rectangle 89"/>
            <p:cNvSpPr>
              <a:spLocks noChangeArrowheads="1"/>
            </p:cNvSpPr>
            <p:nvPr/>
          </p:nvSpPr>
          <p:spPr bwMode="auto">
            <a:xfrm>
              <a:off x="0" y="1412875"/>
              <a:ext cx="9144000" cy="544512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de-DE" altLang="de-DE" sz="1800">
                <a:latin typeface="Arial" pitchFamily="34" charset="0"/>
              </a:endParaRPr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6372225" y="4221163"/>
              <a:ext cx="990600" cy="460375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de-DE" sz="1400" b="1" dirty="0">
                  <a:latin typeface="Arial" charset="0"/>
                </a:rPr>
                <a:t>CGI</a:t>
              </a:r>
              <a:br>
                <a:rPr lang="de-DE" sz="1400" b="1" dirty="0">
                  <a:latin typeface="Arial" charset="0"/>
                </a:rPr>
              </a:br>
              <a:r>
                <a:rPr lang="de-DE" sz="1050" dirty="0">
                  <a:latin typeface="Arial" charset="0"/>
                </a:rPr>
                <a:t>RFC 3875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11328" name="Oval 86"/>
            <p:cNvSpPr>
              <a:spLocks noChangeArrowheads="1"/>
            </p:cNvSpPr>
            <p:nvPr/>
          </p:nvSpPr>
          <p:spPr bwMode="auto">
            <a:xfrm>
              <a:off x="6228184" y="5262563"/>
              <a:ext cx="1368152" cy="542925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>
              <a:lvl1pPr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altLang="de-DE" b="1">
                  <a:latin typeface="Arial" pitchFamily="34" charset="0"/>
                </a:rPr>
                <a:t>SQL</a:t>
              </a:r>
              <a:br>
                <a:rPr lang="de-DE" altLang="de-DE" b="1">
                  <a:latin typeface="Arial" pitchFamily="34" charset="0"/>
                </a:rPr>
              </a:br>
              <a:r>
                <a:rPr lang="de-DE" altLang="de-DE" sz="1100">
                  <a:latin typeface="Arial" pitchFamily="34" charset="0"/>
                </a:rPr>
                <a:t>ISO/IEC 9075</a:t>
              </a:r>
              <a:endParaRPr lang="de-DE" altLang="de-DE">
                <a:latin typeface="Arial" pitchFamily="34" charset="0"/>
              </a:endParaRPr>
            </a:p>
          </p:txBody>
        </p:sp>
        <p:sp>
          <p:nvSpPr>
            <p:cNvPr id="88" name="Oval 88"/>
            <p:cNvSpPr>
              <a:spLocks noChangeArrowheads="1"/>
            </p:cNvSpPr>
            <p:nvPr/>
          </p:nvSpPr>
          <p:spPr bwMode="auto">
            <a:xfrm>
              <a:off x="3851275" y="3000375"/>
              <a:ext cx="1441450" cy="428625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de-DE" sz="1400" b="1" dirty="0">
                  <a:latin typeface="Arial" charset="0"/>
                </a:rPr>
                <a:t>Content-Type</a:t>
              </a:r>
              <a:br>
                <a:rPr lang="de-DE" sz="1400" b="1" dirty="0">
                  <a:latin typeface="Arial" charset="0"/>
                </a:rPr>
              </a:br>
              <a:r>
                <a:rPr lang="de-DE" sz="1050" dirty="0">
                  <a:latin typeface="Arial" charset="0"/>
                </a:rPr>
                <a:t>RFC 2045</a:t>
              </a:r>
              <a:endParaRPr lang="de-DE" sz="1400" dirty="0">
                <a:latin typeface="Arial" charset="0"/>
              </a:endParaRPr>
            </a:p>
          </p:txBody>
        </p:sp>
      </p:grpSp>
      <p:sp>
        <p:nvSpPr>
          <p:cNvPr id="83" name="Rechteck 95"/>
          <p:cNvSpPr>
            <a:spLocks noChangeArrowheads="1"/>
          </p:cNvSpPr>
          <p:nvPr/>
        </p:nvSpPr>
        <p:spPr bwMode="auto">
          <a:xfrm>
            <a:off x="6552728" y="5796553"/>
            <a:ext cx="2417328" cy="584775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Geometries (</a:t>
            </a:r>
            <a:r>
              <a:rPr lang="de-DE" altLang="de-DE" dirty="0" err="1" smtClean="0">
                <a:solidFill>
                  <a:schemeClr val="tx1"/>
                </a:solidFill>
              </a:rPr>
              <a:t>contour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lines</a:t>
            </a:r>
            <a:r>
              <a:rPr lang="de-DE" altLang="de-DE" dirty="0" smtClean="0">
                <a:solidFill>
                  <a:schemeClr val="tx1"/>
                </a:solidFill>
              </a:rPr>
              <a:t>)</a:t>
            </a:r>
            <a:r>
              <a:rPr lang="de-DE" altLang="de-DE" dirty="0">
                <a:solidFill>
                  <a:schemeClr val="tx1"/>
                </a:solidFill>
              </a:rPr>
              <a:t/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(Simple Features)</a:t>
            </a: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16" y="6465143"/>
            <a:ext cx="2628900" cy="276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C:\Users\behr\AppData\Local\Temp\SNAGHTML160b3f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1" y="2962275"/>
            <a:ext cx="3195637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Nach rechts gekrümmter Pfeil 2"/>
          <p:cNvSpPr>
            <a:spLocks noChangeArrowheads="1"/>
          </p:cNvSpPr>
          <p:nvPr/>
        </p:nvSpPr>
        <p:spPr bwMode="auto">
          <a:xfrm rot="5400000">
            <a:off x="2669728" y="-442912"/>
            <a:ext cx="4041775" cy="6311900"/>
          </a:xfrm>
          <a:prstGeom prst="curvedRightArrow">
            <a:avLst>
              <a:gd name="adj1" fmla="val 24994"/>
              <a:gd name="adj2" fmla="val 49995"/>
              <a:gd name="adj3" fmla="val 25000"/>
            </a:avLst>
          </a:prstGeom>
          <a:solidFill>
            <a:schemeClr val="bg1">
              <a:alpha val="76862"/>
            </a:scheme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92" name="Rechteck 97"/>
          <p:cNvSpPr>
            <a:spLocks noChangeArrowheads="1"/>
          </p:cNvSpPr>
          <p:nvPr/>
        </p:nvSpPr>
        <p:spPr bwMode="auto">
          <a:xfrm>
            <a:off x="6984776" y="3861048"/>
            <a:ext cx="1657350" cy="339725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tx1"/>
                </a:solidFill>
              </a:rPr>
              <a:t>Web Map Service</a:t>
            </a:r>
          </a:p>
        </p:txBody>
      </p:sp>
      <p:sp>
        <p:nvSpPr>
          <p:cNvPr id="95" name="Oval 84"/>
          <p:cNvSpPr>
            <a:spLocks noChangeArrowheads="1"/>
          </p:cNvSpPr>
          <p:nvPr/>
        </p:nvSpPr>
        <p:spPr bwMode="auto">
          <a:xfrm>
            <a:off x="6840760" y="2349500"/>
            <a:ext cx="1104900" cy="571500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>
                <a:latin typeface="Arial" pitchFamily="34" charset="0"/>
              </a:rPr>
              <a:t>URI</a:t>
            </a:r>
            <a:br>
              <a:rPr lang="de-DE" altLang="de-DE" sz="1800" b="1">
                <a:latin typeface="Arial" pitchFamily="34" charset="0"/>
              </a:rPr>
            </a:br>
            <a:r>
              <a:rPr lang="de-DE" altLang="de-DE" sz="1200">
                <a:latin typeface="Arial" pitchFamily="34" charset="0"/>
              </a:rPr>
              <a:t>RFC 1630</a:t>
            </a:r>
            <a:endParaRPr lang="de-DE" altLang="de-DE" sz="1800">
              <a:latin typeface="Arial" pitchFamily="34" charset="0"/>
            </a:endParaRPr>
          </a:p>
        </p:txBody>
      </p:sp>
      <p:sp>
        <p:nvSpPr>
          <p:cNvPr id="96" name="Rechteck 97"/>
          <p:cNvSpPr>
            <a:spLocks noChangeArrowheads="1"/>
          </p:cNvSpPr>
          <p:nvPr/>
        </p:nvSpPr>
        <p:spPr bwMode="auto">
          <a:xfrm>
            <a:off x="4176464" y="3645024"/>
            <a:ext cx="1296144" cy="339725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Image/</a:t>
            </a:r>
            <a:r>
              <a:rPr lang="de-DE" altLang="de-DE" dirty="0" err="1" smtClean="0">
                <a:solidFill>
                  <a:schemeClr val="tx1"/>
                </a:solidFill>
              </a:rPr>
              <a:t>png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97" name="Oval 84"/>
          <p:cNvSpPr>
            <a:spLocks noChangeArrowheads="1"/>
          </p:cNvSpPr>
          <p:nvPr/>
        </p:nvSpPr>
        <p:spPr bwMode="auto">
          <a:xfrm>
            <a:off x="1713222" y="3000376"/>
            <a:ext cx="1104900" cy="571500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>
                <a:latin typeface="Arial" pitchFamily="34" charset="0"/>
              </a:rPr>
              <a:t>HTTP</a:t>
            </a:r>
            <a:br>
              <a:rPr lang="de-DE" altLang="de-DE" sz="1800" b="1">
                <a:latin typeface="Arial" pitchFamily="34" charset="0"/>
              </a:rPr>
            </a:br>
            <a:r>
              <a:rPr lang="de-DE" altLang="de-DE" sz="1200">
                <a:latin typeface="Arial" pitchFamily="34" charset="0"/>
              </a:rPr>
              <a:t>RFC 2616</a:t>
            </a:r>
            <a:endParaRPr lang="de-DE" altLang="de-DE" sz="1800">
              <a:latin typeface="Arial" pitchFamily="34" charset="0"/>
            </a:endParaRPr>
          </a:p>
        </p:txBody>
      </p:sp>
      <p:sp>
        <p:nvSpPr>
          <p:cNvPr id="101" name="Ellipse 100"/>
          <p:cNvSpPr/>
          <p:nvPr/>
        </p:nvSpPr>
        <p:spPr>
          <a:xfrm>
            <a:off x="4897487" y="2205807"/>
            <a:ext cx="719137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4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2" name="Rechteck 95"/>
          <p:cNvSpPr>
            <a:spLocks noChangeArrowheads="1"/>
          </p:cNvSpPr>
          <p:nvPr/>
        </p:nvSpPr>
        <p:spPr bwMode="auto">
          <a:xfrm>
            <a:off x="6984776" y="5034662"/>
            <a:ext cx="1312154" cy="338554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Data </a:t>
            </a:r>
            <a:r>
              <a:rPr lang="de-DE" altLang="de-DE" dirty="0" err="1" smtClean="0">
                <a:solidFill>
                  <a:schemeClr val="tx1"/>
                </a:solidFill>
              </a:rPr>
              <a:t>retrieval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103" name="Ellipse 102"/>
          <p:cNvSpPr/>
          <p:nvPr/>
        </p:nvSpPr>
        <p:spPr>
          <a:xfrm>
            <a:off x="8425879" y="4798095"/>
            <a:ext cx="719137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4" name="Rechteck 95"/>
          <p:cNvSpPr>
            <a:spLocks noChangeArrowheads="1"/>
          </p:cNvSpPr>
          <p:nvPr/>
        </p:nvSpPr>
        <p:spPr bwMode="auto">
          <a:xfrm>
            <a:off x="648072" y="4601671"/>
            <a:ext cx="1244828" cy="338554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err="1" smtClean="0">
                <a:solidFill>
                  <a:schemeClr val="tx1"/>
                </a:solidFill>
              </a:rPr>
              <a:t>Presentation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2448272" y="4437112"/>
            <a:ext cx="719137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5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6" name="Rechteck 95"/>
          <p:cNvSpPr>
            <a:spLocks noChangeArrowheads="1"/>
          </p:cNvSpPr>
          <p:nvPr/>
        </p:nvSpPr>
        <p:spPr bwMode="auto">
          <a:xfrm>
            <a:off x="6984776" y="4241631"/>
            <a:ext cx="1429494" cy="338554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Data </a:t>
            </a:r>
            <a:r>
              <a:rPr lang="de-DE" altLang="de-DE" dirty="0" err="1" smtClean="0">
                <a:solidFill>
                  <a:schemeClr val="tx1"/>
                </a:solidFill>
              </a:rPr>
              <a:t>rendering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107" name="Ellipse 106"/>
          <p:cNvSpPr/>
          <p:nvPr/>
        </p:nvSpPr>
        <p:spPr>
          <a:xfrm>
            <a:off x="8425879" y="4005064"/>
            <a:ext cx="719137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FF0000"/>
                </a:solidFill>
              </a:rPr>
              <a:t>3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08" name="Rechteck 95"/>
          <p:cNvSpPr>
            <a:spLocks noChangeArrowheads="1"/>
          </p:cNvSpPr>
          <p:nvPr/>
        </p:nvSpPr>
        <p:spPr bwMode="auto">
          <a:xfrm>
            <a:off x="3913617" y="2442374"/>
            <a:ext cx="854786" cy="338554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Transfer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87" name="Rechteck 95"/>
          <p:cNvSpPr>
            <a:spLocks noChangeArrowheads="1"/>
          </p:cNvSpPr>
          <p:nvPr/>
        </p:nvSpPr>
        <p:spPr bwMode="auto">
          <a:xfrm>
            <a:off x="288032" y="2353294"/>
            <a:ext cx="3198504" cy="338554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Request in Web </a:t>
            </a:r>
            <a:r>
              <a:rPr lang="de-DE" altLang="de-DE" dirty="0" err="1" smtClean="0">
                <a:solidFill>
                  <a:schemeClr val="tx1"/>
                </a:solidFill>
              </a:rPr>
              <a:t>Brwoser</a:t>
            </a:r>
            <a:r>
              <a:rPr lang="de-DE" altLang="de-DE" dirty="0" smtClean="0">
                <a:solidFill>
                  <a:schemeClr val="tx1"/>
                </a:solidFill>
              </a:rPr>
              <a:t>/IT Solution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99" name="Ellipse 98"/>
          <p:cNvSpPr/>
          <p:nvPr/>
        </p:nvSpPr>
        <p:spPr>
          <a:xfrm>
            <a:off x="2122388" y="2132856"/>
            <a:ext cx="719137" cy="719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1" name="Rechteck 1"/>
          <p:cNvSpPr>
            <a:spLocks noChangeArrowheads="1"/>
          </p:cNvSpPr>
          <p:nvPr/>
        </p:nvSpPr>
        <p:spPr bwMode="auto">
          <a:xfrm>
            <a:off x="287381" y="2854910"/>
            <a:ext cx="5681171" cy="338554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>
                <a:solidFill>
                  <a:schemeClr val="tx1"/>
                </a:solidFill>
              </a:rPr>
              <a:t>http://</a:t>
            </a:r>
            <a:r>
              <a:rPr lang="de-DE" altLang="de-DE" dirty="0" smtClean="0">
                <a:solidFill>
                  <a:schemeClr val="tx1"/>
                </a:solidFill>
              </a:rPr>
              <a:t>geoweb.hft-stuttgart.de/</a:t>
            </a:r>
            <a:r>
              <a:rPr lang="de-DE" altLang="de-DE" dirty="0" err="1" smtClean="0">
                <a:solidFill>
                  <a:schemeClr val="tx1"/>
                </a:solidFill>
              </a:rPr>
              <a:t>service</a:t>
            </a:r>
            <a:r>
              <a:rPr lang="de-DE" altLang="de-DE" dirty="0" smtClean="0">
                <a:solidFill>
                  <a:schemeClr val="tx1"/>
                </a:solidFill>
              </a:rPr>
              <a:t>=</a:t>
            </a:r>
            <a:r>
              <a:rPr lang="de-DE" altLang="de-DE" dirty="0" err="1" smtClean="0">
                <a:solidFill>
                  <a:schemeClr val="tx1"/>
                </a:solidFill>
              </a:rPr>
              <a:t>wms&amp;operation</a:t>
            </a:r>
            <a:r>
              <a:rPr lang="de-DE" altLang="de-DE" dirty="0" smtClean="0">
                <a:solidFill>
                  <a:schemeClr val="tx1"/>
                </a:solidFill>
              </a:rPr>
              <a:t>=</a:t>
            </a:r>
            <a:r>
              <a:rPr lang="de-DE" altLang="de-DE" dirty="0" err="1" smtClean="0">
                <a:solidFill>
                  <a:schemeClr val="tx1"/>
                </a:solidFill>
              </a:rPr>
              <a:t>getmap</a:t>
            </a:r>
            <a:r>
              <a:rPr lang="de-DE" altLang="de-DE" dirty="0" smtClean="0">
                <a:solidFill>
                  <a:schemeClr val="tx1"/>
                </a:solidFill>
              </a:rPr>
              <a:t>...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100" name="Oval 86"/>
          <p:cNvSpPr>
            <a:spLocks noChangeArrowheads="1"/>
          </p:cNvSpPr>
          <p:nvPr/>
        </p:nvSpPr>
        <p:spPr bwMode="auto">
          <a:xfrm>
            <a:off x="5004395" y="6141648"/>
            <a:ext cx="1368152" cy="542925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 smtClean="0">
                <a:latin typeface="Arial" pitchFamily="34" charset="0"/>
              </a:rPr>
              <a:t>SFA</a:t>
            </a:r>
            <a:r>
              <a:rPr lang="de-DE" altLang="de-DE" b="1" dirty="0">
                <a:latin typeface="Arial" pitchFamily="34" charset="0"/>
              </a:rPr>
              <a:t/>
            </a:r>
            <a:br>
              <a:rPr lang="de-DE" altLang="de-DE" b="1" dirty="0">
                <a:latin typeface="Arial" pitchFamily="34" charset="0"/>
              </a:rPr>
            </a:br>
            <a:r>
              <a:rPr lang="de-DE" altLang="de-DE" sz="1100" dirty="0" smtClean="0">
                <a:latin typeface="Arial" pitchFamily="34" charset="0"/>
              </a:rPr>
              <a:t>OGC/SO 19125-2</a:t>
            </a:r>
            <a:endParaRPr lang="de-DE" altLang="de-DE" dirty="0">
              <a:latin typeface="Arial" pitchFamily="34" charset="0"/>
            </a:endParaRPr>
          </a:p>
        </p:txBody>
      </p:sp>
      <p:sp>
        <p:nvSpPr>
          <p:cNvPr id="109" name="Oval 86"/>
          <p:cNvSpPr>
            <a:spLocks noChangeArrowheads="1"/>
          </p:cNvSpPr>
          <p:nvPr/>
        </p:nvSpPr>
        <p:spPr bwMode="auto">
          <a:xfrm>
            <a:off x="2855739" y="5076825"/>
            <a:ext cx="1368152" cy="542925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 smtClean="0">
                <a:latin typeface="Arial" pitchFamily="34" charset="0"/>
              </a:rPr>
              <a:t>WMS</a:t>
            </a:r>
            <a:r>
              <a:rPr lang="de-DE" altLang="de-DE" b="1" dirty="0">
                <a:latin typeface="Arial" pitchFamily="34" charset="0"/>
              </a:rPr>
              <a:t/>
            </a:r>
            <a:br>
              <a:rPr lang="de-DE" altLang="de-DE" b="1" dirty="0">
                <a:latin typeface="Arial" pitchFamily="34" charset="0"/>
              </a:rPr>
            </a:br>
            <a:r>
              <a:rPr lang="de-DE" altLang="de-DE" sz="1100" dirty="0" smtClean="0">
                <a:latin typeface="Arial" pitchFamily="34" charset="0"/>
              </a:rPr>
              <a:t>OGC/SO 19128</a:t>
            </a:r>
            <a:endParaRPr lang="de-DE" altLang="de-DE" dirty="0">
              <a:latin typeface="Arial" pitchFamily="34" charset="0"/>
            </a:endParaRPr>
          </a:p>
        </p:txBody>
      </p:sp>
      <p:sp>
        <p:nvSpPr>
          <p:cNvPr id="98" name="Ellipse 97"/>
          <p:cNvSpPr/>
          <p:nvPr/>
        </p:nvSpPr>
        <p:spPr bwMode="auto">
          <a:xfrm>
            <a:off x="5699944" y="4428659"/>
            <a:ext cx="3055938" cy="1341656"/>
          </a:xfrm>
          <a:prstGeom prst="ellipse">
            <a:avLst/>
          </a:prstGeom>
          <a:solidFill>
            <a:srgbClr val="EAEAEA">
              <a:alpha val="47843"/>
            </a:srgbClr>
          </a:solid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Geospatial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Portal Sites</a:t>
            </a: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0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hteck 92"/>
          <p:cNvSpPr>
            <a:spLocks noChangeArrowheads="1"/>
          </p:cNvSpPr>
          <p:nvPr/>
        </p:nvSpPr>
        <p:spPr bwMode="auto">
          <a:xfrm>
            <a:off x="359916" y="2714625"/>
            <a:ext cx="2016125" cy="4000500"/>
          </a:xfrm>
          <a:prstGeom prst="rect">
            <a:avLst/>
          </a:prstGeom>
          <a:solidFill>
            <a:srgbClr val="F5F5F5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4" name="Rechteck 72"/>
          <p:cNvSpPr>
            <a:spLocks noChangeArrowheads="1"/>
          </p:cNvSpPr>
          <p:nvPr/>
        </p:nvSpPr>
        <p:spPr bwMode="auto">
          <a:xfrm>
            <a:off x="4896991" y="2714625"/>
            <a:ext cx="4103687" cy="3873500"/>
          </a:xfrm>
          <a:prstGeom prst="rect">
            <a:avLst/>
          </a:prstGeom>
          <a:solidFill>
            <a:srgbClr val="F2F2F2"/>
          </a:solidFill>
          <a:ln w="3175" algn="ctr">
            <a:solidFill>
              <a:srgbClr val="89A4A7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de-DE" sz="16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268" name="Line 8"/>
          <p:cNvSpPr>
            <a:spLocks noChangeShapeType="1"/>
          </p:cNvSpPr>
          <p:nvPr/>
        </p:nvSpPr>
        <p:spPr bwMode="auto">
          <a:xfrm>
            <a:off x="4323903" y="3962400"/>
            <a:ext cx="14906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1269" name="Group 10"/>
          <p:cNvGrpSpPr>
            <a:grpSpLocks/>
          </p:cNvGrpSpPr>
          <p:nvPr/>
        </p:nvGrpSpPr>
        <p:grpSpPr bwMode="auto">
          <a:xfrm>
            <a:off x="2537966" y="3357563"/>
            <a:ext cx="1971675" cy="1247775"/>
            <a:chOff x="1770" y="2055"/>
            <a:chExt cx="1242" cy="786"/>
          </a:xfrm>
        </p:grpSpPr>
        <p:sp>
          <p:nvSpPr>
            <p:cNvPr id="11331" name="Freeform 11"/>
            <p:cNvSpPr>
              <a:spLocks/>
            </p:cNvSpPr>
            <p:nvPr/>
          </p:nvSpPr>
          <p:spPr bwMode="auto">
            <a:xfrm>
              <a:off x="1818" y="2103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2" name="Freeform 12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33" name="Freeform 13"/>
            <p:cNvSpPr>
              <a:spLocks/>
            </p:cNvSpPr>
            <p:nvPr/>
          </p:nvSpPr>
          <p:spPr bwMode="auto">
            <a:xfrm>
              <a:off x="1770" y="2055"/>
              <a:ext cx="1194" cy="738"/>
            </a:xfrm>
            <a:custGeom>
              <a:avLst/>
              <a:gdLst>
                <a:gd name="T0" fmla="*/ 2147483646 w 199"/>
                <a:gd name="T1" fmla="*/ 2147483646 h 123"/>
                <a:gd name="T2" fmla="*/ 0 w 199"/>
                <a:gd name="T3" fmla="*/ 2147483646 h 123"/>
                <a:gd name="T4" fmla="*/ 2147483646 w 199"/>
                <a:gd name="T5" fmla="*/ 2147483646 h 123"/>
                <a:gd name="T6" fmla="*/ 2147483646 w 199"/>
                <a:gd name="T7" fmla="*/ 2147483646 h 123"/>
                <a:gd name="T8" fmla="*/ 2147483646 w 199"/>
                <a:gd name="T9" fmla="*/ 2147483646 h 123"/>
                <a:gd name="T10" fmla="*/ 2147483646 w 199"/>
                <a:gd name="T11" fmla="*/ 2147483646 h 123"/>
                <a:gd name="T12" fmla="*/ 2147483646 w 199"/>
                <a:gd name="T13" fmla="*/ 2147483646 h 123"/>
                <a:gd name="T14" fmla="*/ 2147483646 w 199"/>
                <a:gd name="T15" fmla="*/ 2147483646 h 123"/>
                <a:gd name="T16" fmla="*/ 2147483646 w 199"/>
                <a:gd name="T17" fmla="*/ 2147483646 h 123"/>
                <a:gd name="T18" fmla="*/ 2147483646 w 199"/>
                <a:gd name="T19" fmla="*/ 2147483646 h 123"/>
                <a:gd name="T20" fmla="*/ 2147483646 w 199"/>
                <a:gd name="T21" fmla="*/ 2147483646 h 123"/>
                <a:gd name="T22" fmla="*/ 2147483646 w 199"/>
                <a:gd name="T23" fmla="*/ 2147483646 h 123"/>
                <a:gd name="T24" fmla="*/ 2147483646 w 199"/>
                <a:gd name="T25" fmla="*/ 2147483646 h 123"/>
                <a:gd name="T26" fmla="*/ 2147483646 w 199"/>
                <a:gd name="T27" fmla="*/ 2147483646 h 123"/>
                <a:gd name="T28" fmla="*/ 2147483646 w 199"/>
                <a:gd name="T29" fmla="*/ 2147483646 h 123"/>
                <a:gd name="T30" fmla="*/ 2147483646 w 199"/>
                <a:gd name="T31" fmla="*/ 2147483646 h 123"/>
                <a:gd name="T32" fmla="*/ 2147483646 w 199"/>
                <a:gd name="T33" fmla="*/ 2147483646 h 123"/>
                <a:gd name="T34" fmla="*/ 2147483646 w 199"/>
                <a:gd name="T35" fmla="*/ 2147483646 h 123"/>
                <a:gd name="T36" fmla="*/ 2147483646 w 199"/>
                <a:gd name="T37" fmla="*/ 2147483646 h 123"/>
                <a:gd name="T38" fmla="*/ 2147483646 w 199"/>
                <a:gd name="T39" fmla="*/ 2147483646 h 123"/>
                <a:gd name="T40" fmla="*/ 2147483646 w 199"/>
                <a:gd name="T41" fmla="*/ 2147483646 h 123"/>
                <a:gd name="T42" fmla="*/ 2147483646 w 199"/>
                <a:gd name="T43" fmla="*/ 2147483646 h 123"/>
                <a:gd name="T44" fmla="*/ 2147483646 w 199"/>
                <a:gd name="T45" fmla="*/ 2147483646 h 123"/>
                <a:gd name="T46" fmla="*/ 2147483646 w 199"/>
                <a:gd name="T47" fmla="*/ 0 h 123"/>
                <a:gd name="T48" fmla="*/ 2147483646 w 199"/>
                <a:gd name="T49" fmla="*/ 2147483646 h 123"/>
                <a:gd name="T50" fmla="*/ 2147483646 w 199"/>
                <a:gd name="T51" fmla="*/ 2147483646 h 123"/>
                <a:gd name="T52" fmla="*/ 2147483646 w 199"/>
                <a:gd name="T53" fmla="*/ 0 h 123"/>
                <a:gd name="T54" fmla="*/ 2147483646 w 199"/>
                <a:gd name="T55" fmla="*/ 2147483646 h 123"/>
                <a:gd name="T56" fmla="*/ 2147483646 w 199"/>
                <a:gd name="T57" fmla="*/ 2147483646 h 123"/>
                <a:gd name="T58" fmla="*/ 2147483646 w 199"/>
                <a:gd name="T59" fmla="*/ 2147483646 h 123"/>
                <a:gd name="T60" fmla="*/ 2147483646 w 199"/>
                <a:gd name="T61" fmla="*/ 2147483646 h 123"/>
                <a:gd name="T62" fmla="*/ 2147483646 w 199"/>
                <a:gd name="T63" fmla="*/ 2147483646 h 123"/>
                <a:gd name="T64" fmla="*/ 2147483646 w 199"/>
                <a:gd name="T65" fmla="*/ 2147483646 h 123"/>
                <a:gd name="T66" fmla="*/ 2147483646 w 199"/>
                <a:gd name="T67" fmla="*/ 2147483646 h 123"/>
                <a:gd name="T68" fmla="*/ 2147483646 w 199"/>
                <a:gd name="T69" fmla="*/ 2147483646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9"/>
                <a:gd name="T106" fmla="*/ 0 h 123"/>
                <a:gd name="T107" fmla="*/ 199 w 199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9" h="123">
                  <a:moveTo>
                    <a:pt x="18" y="41"/>
                  </a:moveTo>
                  <a:cubicBezTo>
                    <a:pt x="8" y="42"/>
                    <a:pt x="0" y="49"/>
                    <a:pt x="0" y="58"/>
                  </a:cubicBezTo>
                  <a:cubicBezTo>
                    <a:pt x="0" y="64"/>
                    <a:pt x="4" y="69"/>
                    <a:pt x="10" y="73"/>
                  </a:cubicBezTo>
                  <a:lnTo>
                    <a:pt x="10" y="72"/>
                  </a:lnTo>
                  <a:cubicBezTo>
                    <a:pt x="6" y="75"/>
                    <a:pt x="4" y="80"/>
                    <a:pt x="4" y="84"/>
                  </a:cubicBezTo>
                  <a:cubicBezTo>
                    <a:pt x="4" y="93"/>
                    <a:pt x="13" y="101"/>
                    <a:pt x="25" y="101"/>
                  </a:cubicBezTo>
                  <a:cubicBezTo>
                    <a:pt x="25" y="101"/>
                    <a:pt x="26" y="101"/>
                    <a:pt x="27" y="101"/>
                  </a:cubicBezTo>
                  <a:cubicBezTo>
                    <a:pt x="33" y="110"/>
                    <a:pt x="45" y="116"/>
                    <a:pt x="58" y="116"/>
                  </a:cubicBezTo>
                  <a:cubicBezTo>
                    <a:pt x="64" y="116"/>
                    <a:pt x="70" y="114"/>
                    <a:pt x="76" y="112"/>
                  </a:cubicBezTo>
                  <a:cubicBezTo>
                    <a:pt x="82" y="119"/>
                    <a:pt x="91" y="123"/>
                    <a:pt x="102" y="123"/>
                  </a:cubicBezTo>
                  <a:cubicBezTo>
                    <a:pt x="116" y="123"/>
                    <a:pt x="128" y="116"/>
                    <a:pt x="132" y="105"/>
                  </a:cubicBezTo>
                  <a:cubicBezTo>
                    <a:pt x="136" y="107"/>
                    <a:pt x="141" y="108"/>
                    <a:pt x="146" y="108"/>
                  </a:cubicBezTo>
                  <a:cubicBezTo>
                    <a:pt x="160" y="108"/>
                    <a:pt x="172" y="98"/>
                    <a:pt x="173" y="86"/>
                  </a:cubicBezTo>
                  <a:lnTo>
                    <a:pt x="172" y="86"/>
                  </a:lnTo>
                  <a:cubicBezTo>
                    <a:pt x="188" y="84"/>
                    <a:pt x="199" y="73"/>
                    <a:pt x="199" y="60"/>
                  </a:cubicBezTo>
                  <a:cubicBezTo>
                    <a:pt x="199" y="54"/>
                    <a:pt x="197" y="48"/>
                    <a:pt x="193" y="44"/>
                  </a:cubicBezTo>
                  <a:cubicBezTo>
                    <a:pt x="194" y="41"/>
                    <a:pt x="195" y="38"/>
                    <a:pt x="195" y="36"/>
                  </a:cubicBezTo>
                  <a:cubicBezTo>
                    <a:pt x="195" y="26"/>
                    <a:pt x="187" y="18"/>
                    <a:pt x="177" y="16"/>
                  </a:cubicBezTo>
                  <a:lnTo>
                    <a:pt x="177" y="15"/>
                  </a:lnTo>
                  <a:cubicBezTo>
                    <a:pt x="175" y="7"/>
                    <a:pt x="165" y="0"/>
                    <a:pt x="155" y="0"/>
                  </a:cubicBezTo>
                  <a:cubicBezTo>
                    <a:pt x="148" y="0"/>
                    <a:pt x="142" y="2"/>
                    <a:pt x="138" y="7"/>
                  </a:cubicBezTo>
                  <a:cubicBezTo>
                    <a:pt x="134" y="2"/>
                    <a:pt x="128" y="0"/>
                    <a:pt x="122" y="0"/>
                  </a:cubicBezTo>
                  <a:cubicBezTo>
                    <a:pt x="114" y="0"/>
                    <a:pt x="107" y="4"/>
                    <a:pt x="104" y="9"/>
                  </a:cubicBezTo>
                  <a:lnTo>
                    <a:pt x="104" y="10"/>
                  </a:lnTo>
                  <a:cubicBezTo>
                    <a:pt x="99" y="6"/>
                    <a:pt x="93" y="4"/>
                    <a:pt x="86" y="4"/>
                  </a:cubicBezTo>
                  <a:cubicBezTo>
                    <a:pt x="77" y="4"/>
                    <a:pt x="69" y="8"/>
                    <a:pt x="65" y="15"/>
                  </a:cubicBezTo>
                  <a:cubicBezTo>
                    <a:pt x="60" y="12"/>
                    <a:pt x="54" y="11"/>
                    <a:pt x="49" y="11"/>
                  </a:cubicBezTo>
                  <a:cubicBezTo>
                    <a:pt x="32" y="11"/>
                    <a:pt x="18" y="23"/>
                    <a:pt x="18" y="37"/>
                  </a:cubicBezTo>
                  <a:cubicBezTo>
                    <a:pt x="18" y="39"/>
                    <a:pt x="18" y="40"/>
                    <a:pt x="18" y="41"/>
                  </a:cubicBezTo>
                  <a:close/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4" name="Freeform 14"/>
            <p:cNvSpPr>
              <a:spLocks/>
            </p:cNvSpPr>
            <p:nvPr/>
          </p:nvSpPr>
          <p:spPr bwMode="auto">
            <a:xfrm>
              <a:off x="1830" y="2493"/>
              <a:ext cx="72" cy="12"/>
            </a:xfrm>
            <a:custGeom>
              <a:avLst/>
              <a:gdLst>
                <a:gd name="T0" fmla="*/ 0 w 12"/>
                <a:gd name="T1" fmla="*/ 0 h 2"/>
                <a:gd name="T2" fmla="*/ 2147483646 w 12"/>
                <a:gd name="T3" fmla="*/ 2147483646 h 2"/>
                <a:gd name="T4" fmla="*/ 2147483646 w 12"/>
                <a:gd name="T5" fmla="*/ 2147483646 h 2"/>
                <a:gd name="T6" fmla="*/ 0 60000 65536"/>
                <a:gd name="T7" fmla="*/ 0 60000 65536"/>
                <a:gd name="T8" fmla="*/ 0 60000 65536"/>
                <a:gd name="T9" fmla="*/ 0 w 12"/>
                <a:gd name="T10" fmla="*/ 0 h 2"/>
                <a:gd name="T11" fmla="*/ 12 w 1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" h="2">
                  <a:moveTo>
                    <a:pt x="0" y="0"/>
                  </a:moveTo>
                  <a:cubicBezTo>
                    <a:pt x="3" y="1"/>
                    <a:pt x="6" y="2"/>
                    <a:pt x="10" y="2"/>
                  </a:cubicBezTo>
                  <a:cubicBezTo>
                    <a:pt x="11" y="2"/>
                    <a:pt x="11" y="2"/>
                    <a:pt x="12" y="2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5" name="Freeform 15"/>
            <p:cNvSpPr>
              <a:spLocks/>
            </p:cNvSpPr>
            <p:nvPr/>
          </p:nvSpPr>
          <p:spPr bwMode="auto">
            <a:xfrm>
              <a:off x="1932" y="2655"/>
              <a:ext cx="30" cy="6"/>
            </a:xfrm>
            <a:custGeom>
              <a:avLst/>
              <a:gdLst>
                <a:gd name="T0" fmla="*/ 0 w 5"/>
                <a:gd name="T1" fmla="*/ 2147483646 h 1"/>
                <a:gd name="T2" fmla="*/ 2147483646 w 5"/>
                <a:gd name="T3" fmla="*/ 0 h 1"/>
                <a:gd name="T4" fmla="*/ 0 60000 65536"/>
                <a:gd name="T5" fmla="*/ 0 60000 65536"/>
                <a:gd name="T6" fmla="*/ 0 w 5"/>
                <a:gd name="T7" fmla="*/ 0 h 1"/>
                <a:gd name="T8" fmla="*/ 5 w 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" h="1">
                  <a:moveTo>
                    <a:pt x="0" y="1"/>
                  </a:move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6" name="Freeform 16"/>
            <p:cNvSpPr>
              <a:spLocks/>
            </p:cNvSpPr>
            <p:nvPr/>
          </p:nvSpPr>
          <p:spPr bwMode="auto">
            <a:xfrm>
              <a:off x="2208" y="2697"/>
              <a:ext cx="18" cy="30"/>
            </a:xfrm>
            <a:custGeom>
              <a:avLst/>
              <a:gdLst>
                <a:gd name="T0" fmla="*/ 0 w 3"/>
                <a:gd name="T1" fmla="*/ 0 h 5"/>
                <a:gd name="T2" fmla="*/ 2147483646 w 3"/>
                <a:gd name="T3" fmla="*/ 2147483646 h 5"/>
                <a:gd name="T4" fmla="*/ 0 60000 65536"/>
                <a:gd name="T5" fmla="*/ 0 60000 65536"/>
                <a:gd name="T6" fmla="*/ 0 w 3"/>
                <a:gd name="T7" fmla="*/ 0 h 5"/>
                <a:gd name="T8" fmla="*/ 3 w 3"/>
                <a:gd name="T9" fmla="*/ 5 h 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" h="5">
                  <a:moveTo>
                    <a:pt x="0" y="0"/>
                  </a:moveTo>
                  <a:cubicBezTo>
                    <a:pt x="1" y="1"/>
                    <a:pt x="2" y="3"/>
                    <a:pt x="3" y="5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7" name="Freeform 17"/>
            <p:cNvSpPr>
              <a:spLocks/>
            </p:cNvSpPr>
            <p:nvPr/>
          </p:nvSpPr>
          <p:spPr bwMode="auto">
            <a:xfrm>
              <a:off x="2562" y="2649"/>
              <a:ext cx="6" cy="36"/>
            </a:xfrm>
            <a:custGeom>
              <a:avLst/>
              <a:gdLst>
                <a:gd name="T0" fmla="*/ 0 w 1"/>
                <a:gd name="T1" fmla="*/ 2147483646 h 6"/>
                <a:gd name="T2" fmla="*/ 2147483646 w 1"/>
                <a:gd name="T3" fmla="*/ 0 h 6"/>
                <a:gd name="T4" fmla="*/ 0 60000 65536"/>
                <a:gd name="T5" fmla="*/ 0 60000 65536"/>
                <a:gd name="T6" fmla="*/ 0 w 1"/>
                <a:gd name="T7" fmla="*/ 0 h 6"/>
                <a:gd name="T8" fmla="*/ 1 w 1"/>
                <a:gd name="T9" fmla="*/ 6 h 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6">
                  <a:moveTo>
                    <a:pt x="0" y="6"/>
                  </a:moveTo>
                  <a:cubicBezTo>
                    <a:pt x="0" y="4"/>
                    <a:pt x="1" y="2"/>
                    <a:pt x="1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8" name="Freeform 18"/>
            <p:cNvSpPr>
              <a:spLocks/>
            </p:cNvSpPr>
            <p:nvPr/>
          </p:nvSpPr>
          <p:spPr bwMode="auto">
            <a:xfrm>
              <a:off x="2718" y="2451"/>
              <a:ext cx="90" cy="120"/>
            </a:xfrm>
            <a:custGeom>
              <a:avLst/>
              <a:gdLst>
                <a:gd name="T0" fmla="*/ 2147483646 w 15"/>
                <a:gd name="T1" fmla="*/ 2147483646 h 20"/>
                <a:gd name="T2" fmla="*/ 2147483646 w 15"/>
                <a:gd name="T3" fmla="*/ 2147483646 h 20"/>
                <a:gd name="T4" fmla="*/ 0 w 15"/>
                <a:gd name="T5" fmla="*/ 0 h 20"/>
                <a:gd name="T6" fmla="*/ 0 60000 65536"/>
                <a:gd name="T7" fmla="*/ 0 60000 65536"/>
                <a:gd name="T8" fmla="*/ 0 60000 65536"/>
                <a:gd name="T9" fmla="*/ 0 w 15"/>
                <a:gd name="T10" fmla="*/ 0 h 20"/>
                <a:gd name="T11" fmla="*/ 15 w 15"/>
                <a:gd name="T12" fmla="*/ 20 h 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0">
                  <a:moveTo>
                    <a:pt x="15" y="20"/>
                  </a:moveTo>
                  <a:cubicBezTo>
                    <a:pt x="15" y="20"/>
                    <a:pt x="15" y="20"/>
                    <a:pt x="15" y="20"/>
                  </a:cubicBezTo>
                  <a:cubicBezTo>
                    <a:pt x="15" y="11"/>
                    <a:pt x="9" y="3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39" name="Freeform 19"/>
            <p:cNvSpPr>
              <a:spLocks/>
            </p:cNvSpPr>
            <p:nvPr/>
          </p:nvSpPr>
          <p:spPr bwMode="auto">
            <a:xfrm>
              <a:off x="2886" y="2319"/>
              <a:ext cx="42" cy="42"/>
            </a:xfrm>
            <a:custGeom>
              <a:avLst/>
              <a:gdLst>
                <a:gd name="T0" fmla="*/ 0 w 7"/>
                <a:gd name="T1" fmla="*/ 2147483646 h 7"/>
                <a:gd name="T2" fmla="*/ 2147483646 w 7"/>
                <a:gd name="T3" fmla="*/ 0 h 7"/>
                <a:gd name="T4" fmla="*/ 0 60000 65536"/>
                <a:gd name="T5" fmla="*/ 0 60000 65536"/>
                <a:gd name="T6" fmla="*/ 0 w 7"/>
                <a:gd name="T7" fmla="*/ 0 h 7"/>
                <a:gd name="T8" fmla="*/ 7 w 7"/>
                <a:gd name="T9" fmla="*/ 7 h 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" h="7">
                  <a:moveTo>
                    <a:pt x="0" y="7"/>
                  </a:moveTo>
                  <a:cubicBezTo>
                    <a:pt x="3" y="5"/>
                    <a:pt x="5" y="3"/>
                    <a:pt x="7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0" name="Freeform 20"/>
            <p:cNvSpPr>
              <a:spLocks/>
            </p:cNvSpPr>
            <p:nvPr/>
          </p:nvSpPr>
          <p:spPr bwMode="auto">
            <a:xfrm>
              <a:off x="2832" y="2145"/>
              <a:ext cx="1" cy="24"/>
            </a:xfrm>
            <a:custGeom>
              <a:avLst/>
              <a:gdLst>
                <a:gd name="T0" fmla="*/ 0 w 1"/>
                <a:gd name="T1" fmla="*/ 2147483646 h 4"/>
                <a:gd name="T2" fmla="*/ 0 w 1"/>
                <a:gd name="T3" fmla="*/ 2147483646 h 4"/>
                <a:gd name="T4" fmla="*/ 0 w 1"/>
                <a:gd name="T5" fmla="*/ 0 h 4"/>
                <a:gd name="T6" fmla="*/ 0 60000 65536"/>
                <a:gd name="T7" fmla="*/ 0 60000 65536"/>
                <a:gd name="T8" fmla="*/ 0 60000 65536"/>
                <a:gd name="T9" fmla="*/ 0 w 1"/>
                <a:gd name="T10" fmla="*/ 0 h 4"/>
                <a:gd name="T11" fmla="*/ 1 w 1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4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1" name="Freeform 21"/>
            <p:cNvSpPr>
              <a:spLocks/>
            </p:cNvSpPr>
            <p:nvPr/>
          </p:nvSpPr>
          <p:spPr bwMode="auto">
            <a:xfrm>
              <a:off x="2574" y="2097"/>
              <a:ext cx="24" cy="24"/>
            </a:xfrm>
            <a:custGeom>
              <a:avLst/>
              <a:gdLst>
                <a:gd name="T0" fmla="*/ 2147483646 w 4"/>
                <a:gd name="T1" fmla="*/ 0 h 4"/>
                <a:gd name="T2" fmla="*/ 0 w 4"/>
                <a:gd name="T3" fmla="*/ 2147483646 h 4"/>
                <a:gd name="T4" fmla="*/ 0 60000 65536"/>
                <a:gd name="T5" fmla="*/ 0 60000 65536"/>
                <a:gd name="T6" fmla="*/ 0 w 4"/>
                <a:gd name="T7" fmla="*/ 0 h 4"/>
                <a:gd name="T8" fmla="*/ 4 w 4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" h="4">
                  <a:moveTo>
                    <a:pt x="4" y="0"/>
                  </a:moveTo>
                  <a:cubicBezTo>
                    <a:pt x="2" y="1"/>
                    <a:pt x="1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2" name="Freeform 22"/>
            <p:cNvSpPr>
              <a:spLocks/>
            </p:cNvSpPr>
            <p:nvPr/>
          </p:nvSpPr>
          <p:spPr bwMode="auto">
            <a:xfrm>
              <a:off x="2382" y="2109"/>
              <a:ext cx="12" cy="24"/>
            </a:xfrm>
            <a:custGeom>
              <a:avLst/>
              <a:gdLst>
                <a:gd name="T0" fmla="*/ 2147483646 w 2"/>
                <a:gd name="T1" fmla="*/ 0 h 4"/>
                <a:gd name="T2" fmla="*/ 0 w 2"/>
                <a:gd name="T3" fmla="*/ 2147483646 h 4"/>
                <a:gd name="T4" fmla="*/ 0 60000 65536"/>
                <a:gd name="T5" fmla="*/ 0 60000 65536"/>
                <a:gd name="T6" fmla="*/ 0 w 2"/>
                <a:gd name="T7" fmla="*/ 0 h 4"/>
                <a:gd name="T8" fmla="*/ 2 w 2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" h="4">
                  <a:moveTo>
                    <a:pt x="2" y="0"/>
                  </a:moveTo>
                  <a:cubicBezTo>
                    <a:pt x="1" y="2"/>
                    <a:pt x="0" y="3"/>
                    <a:pt x="0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3" name="Freeform 23"/>
            <p:cNvSpPr>
              <a:spLocks/>
            </p:cNvSpPr>
            <p:nvPr/>
          </p:nvSpPr>
          <p:spPr bwMode="auto">
            <a:xfrm>
              <a:off x="2160" y="2145"/>
              <a:ext cx="36" cy="24"/>
            </a:xfrm>
            <a:custGeom>
              <a:avLst/>
              <a:gdLst>
                <a:gd name="T0" fmla="*/ 2147483646 w 6"/>
                <a:gd name="T1" fmla="*/ 2147483646 h 4"/>
                <a:gd name="T2" fmla="*/ 0 w 6"/>
                <a:gd name="T3" fmla="*/ 0 h 4"/>
                <a:gd name="T4" fmla="*/ 0 60000 65536"/>
                <a:gd name="T5" fmla="*/ 0 60000 65536"/>
                <a:gd name="T6" fmla="*/ 0 w 6"/>
                <a:gd name="T7" fmla="*/ 0 h 4"/>
                <a:gd name="T8" fmla="*/ 6 w 6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4">
                  <a:moveTo>
                    <a:pt x="6" y="4"/>
                  </a:moveTo>
                  <a:cubicBezTo>
                    <a:pt x="4" y="2"/>
                    <a:pt x="2" y="1"/>
                    <a:pt x="0" y="0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344" name="Freeform 24"/>
            <p:cNvSpPr>
              <a:spLocks/>
            </p:cNvSpPr>
            <p:nvPr/>
          </p:nvSpPr>
          <p:spPr bwMode="auto">
            <a:xfrm>
              <a:off x="1878" y="2301"/>
              <a:ext cx="6" cy="24"/>
            </a:xfrm>
            <a:custGeom>
              <a:avLst/>
              <a:gdLst>
                <a:gd name="T0" fmla="*/ 0 w 1"/>
                <a:gd name="T1" fmla="*/ 0 h 4"/>
                <a:gd name="T2" fmla="*/ 2147483646 w 1"/>
                <a:gd name="T3" fmla="*/ 2147483646 h 4"/>
                <a:gd name="T4" fmla="*/ 0 60000 65536"/>
                <a:gd name="T5" fmla="*/ 0 60000 65536"/>
                <a:gd name="T6" fmla="*/ 0 w 1"/>
                <a:gd name="T7" fmla="*/ 0 h 4"/>
                <a:gd name="T8" fmla="*/ 1 w 1"/>
                <a:gd name="T9" fmla="*/ 4 h 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4">
                  <a:moveTo>
                    <a:pt x="0" y="0"/>
                  </a:moveTo>
                  <a:cubicBezTo>
                    <a:pt x="0" y="1"/>
                    <a:pt x="0" y="3"/>
                    <a:pt x="1" y="4"/>
                  </a:cubicBezTo>
                </a:path>
              </a:pathLst>
            </a:custGeom>
            <a:solidFill>
              <a:srgbClr val="CCCCFF"/>
            </a:solidFill>
            <a:ln w="952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270" name="Rectangle 25"/>
          <p:cNvSpPr>
            <a:spLocks noChangeArrowheads="1"/>
          </p:cNvSpPr>
          <p:nvPr/>
        </p:nvSpPr>
        <p:spPr bwMode="auto">
          <a:xfrm>
            <a:off x="3234878" y="3700463"/>
            <a:ext cx="1000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1271" name="Rectangle 26"/>
          <p:cNvSpPr>
            <a:spLocks noChangeArrowheads="1"/>
          </p:cNvSpPr>
          <p:nvPr/>
        </p:nvSpPr>
        <p:spPr bwMode="auto">
          <a:xfrm>
            <a:off x="3079303" y="3795713"/>
            <a:ext cx="65563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 b="1">
                <a:solidFill>
                  <a:srgbClr val="000000"/>
                </a:solidFill>
                <a:latin typeface="Arial" pitchFamily="34" charset="0"/>
              </a:rPr>
              <a:t>Internet</a:t>
            </a:r>
            <a:endParaRPr lang="en-US" altLang="de-DE" b="1">
              <a:latin typeface="Arial" pitchFamily="34" charset="0"/>
            </a:endParaRPr>
          </a:p>
        </p:txBody>
      </p:sp>
      <p:sp>
        <p:nvSpPr>
          <p:cNvPr id="11272" name="Rectangle 34"/>
          <p:cNvSpPr>
            <a:spLocks noChangeArrowheads="1"/>
          </p:cNvSpPr>
          <p:nvPr/>
        </p:nvSpPr>
        <p:spPr bwMode="auto">
          <a:xfrm>
            <a:off x="1885503" y="3557588"/>
            <a:ext cx="46355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11273" name="Text Box 37"/>
          <p:cNvSpPr txBox="1">
            <a:spLocks noChangeArrowheads="1"/>
          </p:cNvSpPr>
          <p:nvPr/>
        </p:nvSpPr>
        <p:spPr bwMode="auto">
          <a:xfrm>
            <a:off x="4876353" y="3000375"/>
            <a:ext cx="965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latin typeface="Arial" pitchFamily="34" charset="0"/>
              </a:rPr>
              <a:t>Webserver</a:t>
            </a:r>
          </a:p>
        </p:txBody>
      </p:sp>
      <p:sp>
        <p:nvSpPr>
          <p:cNvPr id="11274" name="Line 38"/>
          <p:cNvSpPr>
            <a:spLocks noChangeShapeType="1"/>
          </p:cNvSpPr>
          <p:nvPr/>
        </p:nvSpPr>
        <p:spPr bwMode="auto">
          <a:xfrm rot="10800000">
            <a:off x="4395341" y="3883025"/>
            <a:ext cx="14366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75" name="Rectangle 39"/>
          <p:cNvSpPr>
            <a:spLocks noChangeArrowheads="1"/>
          </p:cNvSpPr>
          <p:nvPr/>
        </p:nvSpPr>
        <p:spPr bwMode="auto">
          <a:xfrm>
            <a:off x="4536628" y="3500438"/>
            <a:ext cx="463550" cy="169862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1400">
                <a:solidFill>
                  <a:srgbClr val="65653C"/>
                </a:solidFill>
                <a:latin typeface="Arial" pitchFamily="34" charset="0"/>
              </a:rPr>
              <a:t>HTTP</a:t>
            </a:r>
            <a:endParaRPr lang="en-US" altLang="de-DE" sz="2000" b="1">
              <a:solidFill>
                <a:srgbClr val="65653C"/>
              </a:solidFill>
              <a:latin typeface="Arial" pitchFamily="34" charset="0"/>
            </a:endParaRPr>
          </a:p>
        </p:txBody>
      </p:sp>
      <p:sp>
        <p:nvSpPr>
          <p:cNvPr id="118" name="Rectangle 42"/>
          <p:cNvSpPr>
            <a:spLocks noChangeArrowheads="1"/>
          </p:cNvSpPr>
          <p:nvPr/>
        </p:nvSpPr>
        <p:spPr bwMode="auto">
          <a:xfrm>
            <a:off x="6265416" y="4300538"/>
            <a:ext cx="862012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200" dirty="0">
                <a:solidFill>
                  <a:schemeClr val="accent6">
                    <a:lumMod val="50000"/>
                  </a:schemeClr>
                </a:solidFill>
              </a:rPr>
              <a:t>CGI protocol</a:t>
            </a:r>
            <a:endParaRPr lang="en-GB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77" name="AutoShape 43"/>
          <p:cNvSpPr>
            <a:spLocks noChangeArrowheads="1"/>
          </p:cNvSpPr>
          <p:nvPr/>
        </p:nvSpPr>
        <p:spPr bwMode="auto">
          <a:xfrm>
            <a:off x="6941691" y="3495675"/>
            <a:ext cx="196850" cy="442913"/>
          </a:xfrm>
          <a:prstGeom prst="can">
            <a:avLst>
              <a:gd name="adj" fmla="val 28042"/>
            </a:avLst>
          </a:prstGeom>
          <a:solidFill>
            <a:schemeClr val="accent1"/>
          </a:solidFill>
          <a:ln w="127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tIns="82800" anchor="ctr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DE" altLang="de-DE">
              <a:latin typeface="Arial" pitchFamily="34" charset="0"/>
            </a:endParaRPr>
          </a:p>
        </p:txBody>
      </p:sp>
      <p:sp>
        <p:nvSpPr>
          <p:cNvPr id="11278" name="Line 44"/>
          <p:cNvSpPr>
            <a:spLocks noChangeShapeType="1"/>
          </p:cNvSpPr>
          <p:nvPr/>
        </p:nvSpPr>
        <p:spPr bwMode="auto">
          <a:xfrm flipV="1">
            <a:off x="6336853" y="3810000"/>
            <a:ext cx="611188" cy="4763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sp>
        <p:nvSpPr>
          <p:cNvPr id="121" name="Text Box 45"/>
          <p:cNvSpPr txBox="1">
            <a:spLocks noChangeArrowheads="1"/>
          </p:cNvSpPr>
          <p:nvPr/>
        </p:nvSpPr>
        <p:spPr bwMode="auto">
          <a:xfrm>
            <a:off x="7200453" y="3146425"/>
            <a:ext cx="1592263" cy="6159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defTabSz="7620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7620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Document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de-DE" sz="1200" dirty="0" err="1" smtClean="0">
                <a:solidFill>
                  <a:schemeClr val="accent1">
                    <a:lumMod val="75000"/>
                  </a:schemeClr>
                </a:solidFill>
              </a:rPr>
              <a:t>root</a:t>
            </a:r>
            <a: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de-DE" sz="12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Static</a:t>
            </a:r>
            <a: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de-DE" sz="11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100" dirty="0" err="1" smtClean="0">
                <a:solidFill>
                  <a:schemeClr val="accent1">
                    <a:lumMod val="75000"/>
                  </a:schemeClr>
                </a:solidFill>
              </a:rPr>
              <a:t>resources</a:t>
            </a:r>
            <a:endParaRPr lang="de-DE" sz="11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280" name="Rectangle 47"/>
          <p:cNvSpPr>
            <a:spLocks noChangeArrowheads="1"/>
          </p:cNvSpPr>
          <p:nvPr/>
        </p:nvSpPr>
        <p:spPr bwMode="auto">
          <a:xfrm>
            <a:off x="6748016" y="4776788"/>
            <a:ext cx="2325687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000000"/>
                </a:solidFill>
                <a:latin typeface="Arial" pitchFamily="34" charset="0"/>
              </a:rPr>
              <a:t>Server side programs</a:t>
            </a:r>
            <a:r>
              <a:rPr lang="de-DE" altLang="de-DE" sz="14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de-DE" altLang="de-DE" sz="1400">
                <a:solidFill>
                  <a:srgbClr val="000000"/>
                </a:solidFill>
                <a:latin typeface="Arial" pitchFamily="34" charset="0"/>
              </a:rPr>
            </a:br>
            <a:r>
              <a:rPr lang="de-DE" altLang="de-DE" sz="1100">
                <a:solidFill>
                  <a:srgbClr val="000000"/>
                </a:solidFill>
                <a:latin typeface="Arial" pitchFamily="34" charset="0"/>
              </a:rPr>
              <a:t>Dynamic Generation of resources</a:t>
            </a:r>
            <a:endParaRPr lang="en-US" altLang="de-DE" sz="1100" b="1">
              <a:latin typeface="Arial" pitchFamily="34" charset="0"/>
            </a:endParaRPr>
          </a:p>
        </p:txBody>
      </p:sp>
      <p:sp>
        <p:nvSpPr>
          <p:cNvPr id="11281" name="Text Box 48"/>
          <p:cNvSpPr txBox="1">
            <a:spLocks noChangeArrowheads="1"/>
          </p:cNvSpPr>
          <p:nvPr/>
        </p:nvSpPr>
        <p:spPr bwMode="auto">
          <a:xfrm>
            <a:off x="466278" y="2762250"/>
            <a:ext cx="1200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 b="1">
                <a:latin typeface="Arial" pitchFamily="34" charset="0"/>
              </a:rPr>
              <a:t>Client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400">
                <a:latin typeface="Arial" pitchFamily="34" charset="0"/>
              </a:rPr>
              <a:t>"User Agent"</a:t>
            </a:r>
          </a:p>
        </p:txBody>
      </p:sp>
      <p:sp>
        <p:nvSpPr>
          <p:cNvPr id="124" name="Rectangle 50"/>
          <p:cNvSpPr>
            <a:spLocks noChangeArrowheads="1"/>
          </p:cNvSpPr>
          <p:nvPr/>
        </p:nvSpPr>
        <p:spPr bwMode="auto">
          <a:xfrm>
            <a:off x="4536628" y="4076700"/>
            <a:ext cx="874713" cy="27146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PNG, JPG, …</a:t>
            </a:r>
            <a:b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</a:br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XML / SVG</a:t>
            </a:r>
          </a:p>
        </p:txBody>
      </p:sp>
      <p:sp>
        <p:nvSpPr>
          <p:cNvPr id="11283" name="Rectangle 52"/>
          <p:cNvSpPr>
            <a:spLocks noChangeArrowheads="1"/>
          </p:cNvSpPr>
          <p:nvPr/>
        </p:nvSpPr>
        <p:spPr bwMode="auto">
          <a:xfrm>
            <a:off x="4890641" y="5805488"/>
            <a:ext cx="660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DBMS</a:t>
            </a:r>
            <a:b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12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Server</a:t>
            </a:r>
            <a:endParaRPr lang="en-US" altLang="de-DE" sz="1200" b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84" name="Line 53"/>
          <p:cNvSpPr>
            <a:spLocks noChangeShapeType="1"/>
          </p:cNvSpPr>
          <p:nvPr/>
        </p:nvSpPr>
        <p:spPr bwMode="auto">
          <a:xfrm rot="-5400000">
            <a:off x="5829647" y="5664994"/>
            <a:ext cx="582612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5" name="Line 54"/>
          <p:cNvSpPr>
            <a:spLocks noChangeShapeType="1"/>
          </p:cNvSpPr>
          <p:nvPr/>
        </p:nvSpPr>
        <p:spPr bwMode="auto">
          <a:xfrm rot="16200000" flipH="1">
            <a:off x="5599459" y="5572919"/>
            <a:ext cx="746125" cy="79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6" name="Rectangle 63"/>
          <p:cNvSpPr>
            <a:spLocks noChangeArrowheads="1"/>
          </p:cNvSpPr>
          <p:nvPr/>
        </p:nvSpPr>
        <p:spPr bwMode="auto">
          <a:xfrm>
            <a:off x="431353" y="5680075"/>
            <a:ext cx="18240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100">
                <a:latin typeface="Arial" pitchFamily="34" charset="0"/>
                <a:cs typeface="Arial" pitchFamily="34" charset="0"/>
              </a:rPr>
              <a:t>Data preparation, analysis</a:t>
            </a:r>
          </a:p>
        </p:txBody>
      </p:sp>
      <p:sp>
        <p:nvSpPr>
          <p:cNvPr id="129" name="Rectangle 69"/>
          <p:cNvSpPr>
            <a:spLocks noChangeArrowheads="1"/>
          </p:cNvSpPr>
          <p:nvPr/>
        </p:nvSpPr>
        <p:spPr bwMode="auto">
          <a:xfrm>
            <a:off x="6336853" y="5491163"/>
            <a:ext cx="307975" cy="147637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80000"/>
              </a:lnSpc>
              <a:spcBef>
                <a:spcPct val="50000"/>
              </a:spcBef>
              <a:defRPr/>
            </a:pPr>
            <a:r>
              <a:rPr lang="de-DE" sz="1200" dirty="0">
                <a:solidFill>
                  <a:schemeClr val="accent6">
                    <a:lumMod val="50000"/>
                  </a:schemeClr>
                </a:solidFill>
              </a:rPr>
              <a:t>SQL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288" name="Line 73"/>
          <p:cNvSpPr>
            <a:spLocks noChangeShapeType="1"/>
          </p:cNvSpPr>
          <p:nvPr/>
        </p:nvSpPr>
        <p:spPr bwMode="auto">
          <a:xfrm>
            <a:off x="2449066" y="1628775"/>
            <a:ext cx="0" cy="4537075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89" name="Line 74"/>
          <p:cNvSpPr>
            <a:spLocks noChangeShapeType="1"/>
          </p:cNvSpPr>
          <p:nvPr/>
        </p:nvSpPr>
        <p:spPr bwMode="auto">
          <a:xfrm rot="5400000">
            <a:off x="6985347" y="3788569"/>
            <a:ext cx="0" cy="3887788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0" name="Text Box 75"/>
          <p:cNvSpPr txBox="1">
            <a:spLocks noChangeArrowheads="1"/>
          </p:cNvSpPr>
          <p:nvPr/>
        </p:nvSpPr>
        <p:spPr bwMode="auto">
          <a:xfrm>
            <a:off x="431353" y="4581525"/>
            <a:ext cx="1344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Presentation Tier</a:t>
            </a:r>
          </a:p>
        </p:txBody>
      </p:sp>
      <p:sp>
        <p:nvSpPr>
          <p:cNvPr id="11291" name="Text Box 76"/>
          <p:cNvSpPr txBox="1">
            <a:spLocks noChangeArrowheads="1"/>
          </p:cNvSpPr>
          <p:nvPr/>
        </p:nvSpPr>
        <p:spPr bwMode="auto">
          <a:xfrm>
            <a:off x="7416353" y="5942013"/>
            <a:ext cx="8397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Data Tier</a:t>
            </a:r>
          </a:p>
        </p:txBody>
      </p:sp>
      <p:sp>
        <p:nvSpPr>
          <p:cNvPr id="11292" name="Text Box 77"/>
          <p:cNvSpPr txBox="1">
            <a:spLocks noChangeArrowheads="1"/>
          </p:cNvSpPr>
          <p:nvPr/>
        </p:nvSpPr>
        <p:spPr bwMode="auto">
          <a:xfrm>
            <a:off x="7416353" y="3860800"/>
            <a:ext cx="158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Communication Tier,</a:t>
            </a:r>
            <a:br>
              <a:rPr lang="de-DE" altLang="de-DE" sz="120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Web Tier</a:t>
            </a:r>
          </a:p>
        </p:txBody>
      </p:sp>
      <p:sp>
        <p:nvSpPr>
          <p:cNvPr id="11293" name="Line 78"/>
          <p:cNvSpPr>
            <a:spLocks noChangeShapeType="1"/>
          </p:cNvSpPr>
          <p:nvPr/>
        </p:nvSpPr>
        <p:spPr bwMode="auto">
          <a:xfrm rot="5400000">
            <a:off x="6952010" y="2602706"/>
            <a:ext cx="0" cy="3954463"/>
          </a:xfrm>
          <a:prstGeom prst="line">
            <a:avLst/>
          </a:prstGeom>
          <a:noFill/>
          <a:ln w="38100">
            <a:solidFill>
              <a:srgbClr val="FF3300">
                <a:alpha val="69019"/>
              </a:srgb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94" name="Text Box 79"/>
          <p:cNvSpPr txBox="1">
            <a:spLocks noChangeArrowheads="1"/>
          </p:cNvSpPr>
          <p:nvPr/>
        </p:nvSpPr>
        <p:spPr bwMode="auto">
          <a:xfrm>
            <a:off x="7416353" y="5157788"/>
            <a:ext cx="1765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Application Tier,</a:t>
            </a:r>
            <a:br>
              <a:rPr lang="de-DE" altLang="de-DE" sz="1200">
                <a:solidFill>
                  <a:srgbClr val="FF3300"/>
                </a:solidFill>
                <a:latin typeface="Arial" pitchFamily="34" charset="0"/>
              </a:rPr>
            </a:br>
            <a:r>
              <a:rPr lang="de-DE" altLang="de-DE" sz="1200">
                <a:solidFill>
                  <a:srgbClr val="FF3300"/>
                </a:solidFill>
                <a:latin typeface="Arial" pitchFamily="34" charset="0"/>
              </a:rPr>
              <a:t>Business Logic Tier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/>
        </p:nvSpPr>
        <p:spPr bwMode="auto">
          <a:xfrm>
            <a:off x="4890641" y="4581525"/>
            <a:ext cx="1025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200" b="1">
                <a:latin typeface="Arial" pitchFamily="34" charset="0"/>
              </a:rPr>
              <a:t>Application</a:t>
            </a:r>
            <a:br>
              <a:rPr lang="de-DE" altLang="de-DE" sz="1200" b="1">
                <a:latin typeface="Arial" pitchFamily="34" charset="0"/>
              </a:rPr>
            </a:br>
            <a:r>
              <a:rPr lang="de-DE" altLang="de-DE" sz="1200" b="1">
                <a:latin typeface="Arial" pitchFamily="34" charset="0"/>
              </a:rPr>
              <a:t>Server</a:t>
            </a:r>
          </a:p>
        </p:txBody>
      </p:sp>
      <p:sp>
        <p:nvSpPr>
          <p:cNvPr id="138" name="Rechteck 78"/>
          <p:cNvSpPr>
            <a:spLocks noChangeArrowheads="1"/>
          </p:cNvSpPr>
          <p:nvPr/>
        </p:nvSpPr>
        <p:spPr bwMode="auto">
          <a:xfrm>
            <a:off x="4896991" y="2422525"/>
            <a:ext cx="4103687" cy="285750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A4BDC2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address</a:t>
            </a:r>
            <a:r>
              <a:rPr lang="de-DE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/ Server Name / Host </a:t>
            </a:r>
            <a:r>
              <a:rPr lang="de-DE" sz="1400" dirty="0" err="1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name</a:t>
            </a:r>
            <a:endParaRPr lang="de-DE" sz="1400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39" name="Rechteck 79"/>
          <p:cNvSpPr>
            <a:spLocks noChangeArrowheads="1"/>
          </p:cNvSpPr>
          <p:nvPr/>
        </p:nvSpPr>
        <p:spPr bwMode="auto">
          <a:xfrm>
            <a:off x="359916" y="2420938"/>
            <a:ext cx="2016125" cy="287337"/>
          </a:xfrm>
          <a:prstGeom prst="rect">
            <a:avLst/>
          </a:prstGeom>
          <a:solidFill>
            <a:srgbClr val="FFCC00"/>
          </a:solidFill>
          <a:ln w="3175" algn="ctr">
            <a:solidFill>
              <a:srgbClr val="969696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de-DE" sz="140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IP address</a:t>
            </a:r>
          </a:p>
        </p:txBody>
      </p:sp>
      <p:sp>
        <p:nvSpPr>
          <p:cNvPr id="140" name="Rechteck 84"/>
          <p:cNvSpPr>
            <a:spLocks noChangeArrowheads="1"/>
          </p:cNvSpPr>
          <p:nvPr/>
        </p:nvSpPr>
        <p:spPr bwMode="auto">
          <a:xfrm>
            <a:off x="5109716" y="1643063"/>
            <a:ext cx="1571625" cy="500062"/>
          </a:xfrm>
          <a:prstGeom prst="rect">
            <a:avLst/>
          </a:prstGeom>
          <a:solidFill>
            <a:srgbClr val="FFCC00"/>
          </a:solidFill>
          <a:ln w="2540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de-DE" sz="160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DNS Server</a:t>
            </a:r>
          </a:p>
        </p:txBody>
      </p:sp>
      <p:cxnSp>
        <p:nvCxnSpPr>
          <p:cNvPr id="141" name="Gewinkelte Verbindung 140"/>
          <p:cNvCxnSpPr>
            <a:stCxn id="140" idx="1"/>
          </p:cNvCxnSpPr>
          <p:nvPr/>
        </p:nvCxnSpPr>
        <p:spPr bwMode="auto">
          <a:xfrm rot="10800000" flipV="1">
            <a:off x="3357116" y="1892300"/>
            <a:ext cx="1752600" cy="1503363"/>
          </a:xfrm>
          <a:prstGeom prst="bentConnector3">
            <a:avLst>
              <a:gd name="adj1" fmla="val 9920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winkelte Verbindung 141"/>
          <p:cNvCxnSpPr/>
          <p:nvPr/>
        </p:nvCxnSpPr>
        <p:spPr bwMode="auto">
          <a:xfrm flipV="1">
            <a:off x="3700016" y="2071688"/>
            <a:ext cx="1390650" cy="1285875"/>
          </a:xfrm>
          <a:prstGeom prst="bentConnector3">
            <a:avLst>
              <a:gd name="adj1" fmla="val -282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utoShape 51"/>
          <p:cNvSpPr>
            <a:spLocks noChangeArrowheads="1"/>
          </p:cNvSpPr>
          <p:nvPr/>
        </p:nvSpPr>
        <p:spPr bwMode="auto">
          <a:xfrm>
            <a:off x="6763891" y="5949950"/>
            <a:ext cx="292100" cy="442913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1302" name="Line 9"/>
          <p:cNvSpPr>
            <a:spLocks noChangeShapeType="1"/>
          </p:cNvSpPr>
          <p:nvPr/>
        </p:nvSpPr>
        <p:spPr bwMode="auto">
          <a:xfrm>
            <a:off x="6336853" y="6227763"/>
            <a:ext cx="427038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3" name="Line 46"/>
          <p:cNvSpPr>
            <a:spLocks noChangeShapeType="1"/>
          </p:cNvSpPr>
          <p:nvPr/>
        </p:nvSpPr>
        <p:spPr bwMode="auto">
          <a:xfrm rot="10800000">
            <a:off x="6336853" y="6138863"/>
            <a:ext cx="425450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04" name="Rectangle 38"/>
          <p:cNvSpPr>
            <a:spLocks noChangeArrowheads="1"/>
          </p:cNvSpPr>
          <p:nvPr/>
        </p:nvSpPr>
        <p:spPr bwMode="auto">
          <a:xfrm>
            <a:off x="4896991" y="3814763"/>
            <a:ext cx="287337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147" name="Rechteck 146"/>
          <p:cNvSpPr/>
          <p:nvPr/>
        </p:nvSpPr>
        <p:spPr>
          <a:xfrm>
            <a:off x="652016" y="3357563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48" name="Rechteck 147"/>
          <p:cNvSpPr/>
          <p:nvPr/>
        </p:nvSpPr>
        <p:spPr>
          <a:xfrm>
            <a:off x="575816" y="3429000"/>
            <a:ext cx="1004887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49" name="Rechteck 148"/>
          <p:cNvSpPr/>
          <p:nvPr/>
        </p:nvSpPr>
        <p:spPr>
          <a:xfrm>
            <a:off x="504378" y="3500438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>
                <a:solidFill>
                  <a:schemeClr val="tx1"/>
                </a:solidFill>
              </a:rPr>
              <a:t>HTTP-Client</a:t>
            </a:r>
          </a:p>
        </p:txBody>
      </p:sp>
      <p:sp>
        <p:nvSpPr>
          <p:cNvPr id="150" name="Rechteck 149"/>
          <p:cNvSpPr/>
          <p:nvPr/>
        </p:nvSpPr>
        <p:spPr>
          <a:xfrm>
            <a:off x="5984428" y="47244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1" name="Rechteck 150"/>
          <p:cNvSpPr/>
          <p:nvPr/>
        </p:nvSpPr>
        <p:spPr>
          <a:xfrm>
            <a:off x="5832028" y="4805363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1310" name="Line 40"/>
          <p:cNvSpPr>
            <a:spLocks noChangeShapeType="1"/>
          </p:cNvSpPr>
          <p:nvPr/>
        </p:nvSpPr>
        <p:spPr bwMode="auto">
          <a:xfrm rot="16200000" flipV="1">
            <a:off x="5808215" y="4492626"/>
            <a:ext cx="614363" cy="1111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1" name="Line 41"/>
          <p:cNvSpPr>
            <a:spLocks noChangeShapeType="1"/>
          </p:cNvSpPr>
          <p:nvPr/>
        </p:nvSpPr>
        <p:spPr bwMode="auto">
          <a:xfrm rot="5400000">
            <a:off x="5650259" y="4498182"/>
            <a:ext cx="61436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54" name="Rechteck 153"/>
          <p:cNvSpPr/>
          <p:nvPr/>
        </p:nvSpPr>
        <p:spPr>
          <a:xfrm>
            <a:off x="5832028" y="5956300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5" name="Rechteck 154"/>
          <p:cNvSpPr/>
          <p:nvPr/>
        </p:nvSpPr>
        <p:spPr>
          <a:xfrm>
            <a:off x="5814566" y="3652838"/>
            <a:ext cx="501650" cy="5683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de-DE" sz="1000" dirty="0">
              <a:solidFill>
                <a:srgbClr val="FFFF00"/>
              </a:solidFill>
            </a:endParaRPr>
          </a:p>
        </p:txBody>
      </p:sp>
      <p:sp>
        <p:nvSpPr>
          <p:cNvPr id="156" name="Rechteck 155"/>
          <p:cNvSpPr/>
          <p:nvPr/>
        </p:nvSpPr>
        <p:spPr>
          <a:xfrm>
            <a:off x="504378" y="5084763"/>
            <a:ext cx="1004888" cy="504825"/>
          </a:xfrm>
          <a:prstGeom prst="rect">
            <a:avLst/>
          </a:prstGeom>
          <a:solidFill>
            <a:srgbClr val="FFFF99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000" dirty="0" err="1">
                <a:solidFill>
                  <a:schemeClr val="tx1"/>
                </a:solidFill>
              </a:rPr>
              <a:t>Local</a:t>
            </a:r>
            <a:r>
              <a:rPr lang="de-DE" sz="1000" dirty="0">
                <a:solidFill>
                  <a:schemeClr val="tx1"/>
                </a:solidFill>
              </a:rPr>
              <a:t> GIS</a:t>
            </a:r>
          </a:p>
        </p:txBody>
      </p:sp>
      <p:sp>
        <p:nvSpPr>
          <p:cNvPr id="11315" name="Line 46"/>
          <p:cNvSpPr>
            <a:spLocks noChangeShapeType="1"/>
          </p:cNvSpPr>
          <p:nvPr/>
        </p:nvSpPr>
        <p:spPr bwMode="auto">
          <a:xfrm rot="10800000">
            <a:off x="1509266" y="3754438"/>
            <a:ext cx="1131887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6" name="Line 9"/>
          <p:cNvSpPr>
            <a:spLocks noChangeShapeType="1"/>
          </p:cNvSpPr>
          <p:nvPr/>
        </p:nvSpPr>
        <p:spPr bwMode="auto">
          <a:xfrm>
            <a:off x="1536253" y="3843338"/>
            <a:ext cx="1001713" cy="0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17" name="Rectangle 38"/>
          <p:cNvSpPr>
            <a:spLocks noChangeArrowheads="1"/>
          </p:cNvSpPr>
          <p:nvPr/>
        </p:nvSpPr>
        <p:spPr bwMode="auto">
          <a:xfrm>
            <a:off x="2104578" y="3681413"/>
            <a:ext cx="287338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>
                <a:latin typeface="Arial" pitchFamily="34" charset="0"/>
              </a:rPr>
              <a:t>80</a:t>
            </a:r>
          </a:p>
        </p:txBody>
      </p:sp>
      <p:sp>
        <p:nvSpPr>
          <p:cNvPr id="160" name="AutoShape 51"/>
          <p:cNvSpPr>
            <a:spLocks noChangeArrowheads="1"/>
          </p:cNvSpPr>
          <p:nvPr/>
        </p:nvSpPr>
        <p:spPr bwMode="auto">
          <a:xfrm>
            <a:off x="1748978" y="5262563"/>
            <a:ext cx="266700" cy="220662"/>
          </a:xfrm>
          <a:prstGeom prst="can">
            <a:avLst>
              <a:gd name="adj" fmla="val 18796"/>
            </a:avLst>
          </a:prstGeom>
          <a:solidFill>
            <a:schemeClr val="accent1"/>
          </a:solidFill>
          <a:ln w="12700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</p:spPr>
        <p:txBody>
          <a:bodyPr tIns="82800" anchor="ctr">
            <a:spAutoFit/>
          </a:bodyPr>
          <a:lstStyle/>
          <a:p>
            <a:pPr eaLnBrk="1" hangingPunct="1">
              <a:defRPr/>
            </a:pPr>
            <a:endParaRPr lang="de-DE" sz="1600"/>
          </a:p>
        </p:txBody>
      </p:sp>
      <p:sp>
        <p:nvSpPr>
          <p:cNvPr id="11319" name="Line 44"/>
          <p:cNvSpPr>
            <a:spLocks noChangeShapeType="1"/>
          </p:cNvSpPr>
          <p:nvPr/>
        </p:nvSpPr>
        <p:spPr bwMode="auto">
          <a:xfrm flipV="1">
            <a:off x="1493391" y="5386388"/>
            <a:ext cx="255587" cy="1587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tIns="82800">
            <a:spAutoFit/>
          </a:bodyPr>
          <a:lstStyle/>
          <a:p>
            <a:endParaRPr lang="de-DE"/>
          </a:p>
        </p:txBody>
      </p:sp>
      <p:cxnSp>
        <p:nvCxnSpPr>
          <p:cNvPr id="162" name="Gewinkelte Verbindung 161"/>
          <p:cNvCxnSpPr>
            <a:stCxn id="156" idx="0"/>
            <a:endCxn id="11317" idx="2"/>
          </p:cNvCxnSpPr>
          <p:nvPr/>
        </p:nvCxnSpPr>
        <p:spPr>
          <a:xfrm rot="5400000" flipH="1" flipV="1">
            <a:off x="1033016" y="3870325"/>
            <a:ext cx="1187450" cy="1241425"/>
          </a:xfrm>
          <a:prstGeom prst="bentConnector3">
            <a:avLst>
              <a:gd name="adj1" fmla="val 13128"/>
            </a:avLst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2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4450"/>
            <a:ext cx="8604250" cy="806450"/>
          </a:xfrm>
        </p:spPr>
        <p:txBody>
          <a:bodyPr anchor="ctr"/>
          <a:lstStyle/>
          <a:p>
            <a:pPr eaLnBrk="1" hangingPunct="1"/>
            <a:r>
              <a:rPr lang="de-DE" altLang="de-DE" dirty="0" smtClean="0"/>
              <a:t>A (Geo-) Web Service </a:t>
            </a:r>
            <a:r>
              <a:rPr lang="de-DE" altLang="de-DE" dirty="0" err="1" smtClean="0"/>
              <a:t>Example</a:t>
            </a:r>
            <a:r>
              <a:rPr lang="de-DE" altLang="de-DE" dirty="0" smtClean="0"/>
              <a:t>: </a:t>
            </a:r>
            <a:r>
              <a:rPr lang="de-DE" altLang="de-DE" dirty="0" err="1" smtClean="0"/>
              <a:t>Contour</a:t>
            </a:r>
            <a:r>
              <a:rPr lang="de-DE" altLang="de-DE" dirty="0" smtClean="0"/>
              <a:t> Lines</a:t>
            </a:r>
          </a:p>
        </p:txBody>
      </p:sp>
      <p:grpSp>
        <p:nvGrpSpPr>
          <p:cNvPr id="11323" name="Gruppieren 2"/>
          <p:cNvGrpSpPr>
            <a:grpSpLocks/>
          </p:cNvGrpSpPr>
          <p:nvPr/>
        </p:nvGrpSpPr>
        <p:grpSpPr bwMode="auto">
          <a:xfrm>
            <a:off x="180528" y="1412875"/>
            <a:ext cx="9144000" cy="5445125"/>
            <a:chOff x="0" y="1412875"/>
            <a:chExt cx="9144000" cy="5445125"/>
          </a:xfrm>
        </p:grpSpPr>
        <p:sp>
          <p:nvSpPr>
            <p:cNvPr id="11325" name="Rectangle 89"/>
            <p:cNvSpPr>
              <a:spLocks noChangeArrowheads="1"/>
            </p:cNvSpPr>
            <p:nvPr/>
          </p:nvSpPr>
          <p:spPr bwMode="auto">
            <a:xfrm>
              <a:off x="0" y="1412875"/>
              <a:ext cx="9144000" cy="5445125"/>
            </a:xfrm>
            <a:prstGeom prst="rect">
              <a:avLst/>
            </a:prstGeom>
            <a:solidFill>
              <a:schemeClr val="bg1">
                <a:alpha val="5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lang="de-DE" altLang="de-DE" sz="1800">
                <a:latin typeface="Arial" pitchFamily="34" charset="0"/>
              </a:endParaRPr>
            </a:p>
          </p:txBody>
        </p:sp>
        <p:sp>
          <p:nvSpPr>
            <p:cNvPr id="85" name="Oval 85"/>
            <p:cNvSpPr>
              <a:spLocks noChangeArrowheads="1"/>
            </p:cNvSpPr>
            <p:nvPr/>
          </p:nvSpPr>
          <p:spPr bwMode="auto">
            <a:xfrm>
              <a:off x="6372225" y="4221163"/>
              <a:ext cx="990600" cy="460375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de-DE" sz="1400" b="1" dirty="0">
                  <a:latin typeface="Arial" charset="0"/>
                </a:rPr>
                <a:t>CGI</a:t>
              </a:r>
              <a:br>
                <a:rPr lang="de-DE" sz="1400" b="1" dirty="0">
                  <a:latin typeface="Arial" charset="0"/>
                </a:rPr>
              </a:br>
              <a:r>
                <a:rPr lang="de-DE" sz="1050" dirty="0">
                  <a:latin typeface="Arial" charset="0"/>
                </a:rPr>
                <a:t>RFC 3875</a:t>
              </a:r>
              <a:endParaRPr lang="de-DE" sz="1400" dirty="0">
                <a:latin typeface="Arial" charset="0"/>
              </a:endParaRPr>
            </a:p>
          </p:txBody>
        </p:sp>
        <p:sp>
          <p:nvSpPr>
            <p:cNvPr id="11328" name="Oval 86"/>
            <p:cNvSpPr>
              <a:spLocks noChangeArrowheads="1"/>
            </p:cNvSpPr>
            <p:nvPr/>
          </p:nvSpPr>
          <p:spPr bwMode="auto">
            <a:xfrm>
              <a:off x="6228184" y="5262563"/>
              <a:ext cx="1368152" cy="542925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>
              <a:lvl1pPr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1pPr>
              <a:lvl2pPr marL="742950" indent="-28575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6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2pPr>
              <a:lvl3pPr marL="11430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3pPr>
              <a:lvl4pPr marL="16002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hlink"/>
                </a:buClr>
                <a:buSzPct val="75000"/>
                <a:buFont typeface="Wingdings" pitchFamily="2" charset="2"/>
                <a:buChar char="¡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4pPr>
              <a:lvl5pPr marL="2057400" indent="-22860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5pPr>
              <a:lvl6pPr marL="25146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6pPr>
              <a:lvl7pPr marL="29718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7pPr>
              <a:lvl8pPr marL="34290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8pPr>
              <a:lvl9pPr marL="3886200" indent="-228600" eaLnBrk="0" fontAlgn="base" hangingPunct="0">
                <a:lnSpc>
                  <a:spcPct val="105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accent1"/>
                </a:buClr>
                <a:buSzPct val="70000"/>
                <a:buFont typeface="Wingdings" pitchFamily="2" charset="2"/>
                <a:buChar char="n"/>
                <a:defRPr sz="1600">
                  <a:solidFill>
                    <a:schemeClr val="tx1"/>
                  </a:solidFill>
                  <a:latin typeface="Calibri" pitchFamily="34" charset="0"/>
                  <a:ea typeface="Calibri" pitchFamily="34" charset="0"/>
                  <a:cs typeface="Calibri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de-DE" altLang="de-DE" b="1">
                  <a:latin typeface="Arial" pitchFamily="34" charset="0"/>
                </a:rPr>
                <a:t>SQL</a:t>
              </a:r>
              <a:br>
                <a:rPr lang="de-DE" altLang="de-DE" b="1">
                  <a:latin typeface="Arial" pitchFamily="34" charset="0"/>
                </a:rPr>
              </a:br>
              <a:r>
                <a:rPr lang="de-DE" altLang="de-DE" sz="1100">
                  <a:latin typeface="Arial" pitchFamily="34" charset="0"/>
                </a:rPr>
                <a:t>ISO/IEC 9075</a:t>
              </a:r>
              <a:endParaRPr lang="de-DE" altLang="de-DE">
                <a:latin typeface="Arial" pitchFamily="34" charset="0"/>
              </a:endParaRPr>
            </a:p>
          </p:txBody>
        </p:sp>
        <p:sp>
          <p:nvSpPr>
            <p:cNvPr id="88" name="Oval 88"/>
            <p:cNvSpPr>
              <a:spLocks noChangeArrowheads="1"/>
            </p:cNvSpPr>
            <p:nvPr/>
          </p:nvSpPr>
          <p:spPr bwMode="auto">
            <a:xfrm>
              <a:off x="3851275" y="3000375"/>
              <a:ext cx="1441450" cy="428625"/>
            </a:xfrm>
            <a:prstGeom prst="ellipse">
              <a:avLst/>
            </a:prstGeom>
            <a:solidFill>
              <a:schemeClr val="bg1">
                <a:alpha val="76862"/>
              </a:schemeClr>
            </a:solidFill>
            <a:ln w="12700">
              <a:solidFill>
                <a:srgbClr val="FF0000"/>
              </a:solidFill>
              <a:round/>
              <a:headEnd/>
              <a:tailEnd/>
            </a:ln>
            <a:effectLst>
              <a:prstShdw prst="shdw17" dist="89803" dir="4912194">
                <a:schemeClr val="bg2"/>
              </a:prstShdw>
            </a:effec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de-DE" sz="1400" b="1" dirty="0">
                  <a:latin typeface="Arial" charset="0"/>
                </a:rPr>
                <a:t>Content-Type</a:t>
              </a:r>
              <a:br>
                <a:rPr lang="de-DE" sz="1400" b="1" dirty="0">
                  <a:latin typeface="Arial" charset="0"/>
                </a:rPr>
              </a:br>
              <a:r>
                <a:rPr lang="de-DE" sz="1050" dirty="0">
                  <a:latin typeface="Arial" charset="0"/>
                </a:rPr>
                <a:t>RFC 2045</a:t>
              </a:r>
              <a:endParaRPr lang="de-DE" sz="1400" dirty="0">
                <a:latin typeface="Arial" charset="0"/>
              </a:endParaRPr>
            </a:p>
          </p:txBody>
        </p:sp>
      </p:grpSp>
      <p:sp>
        <p:nvSpPr>
          <p:cNvPr id="83" name="Rechteck 95"/>
          <p:cNvSpPr>
            <a:spLocks noChangeArrowheads="1"/>
          </p:cNvSpPr>
          <p:nvPr/>
        </p:nvSpPr>
        <p:spPr bwMode="auto">
          <a:xfrm>
            <a:off x="6552728" y="5796553"/>
            <a:ext cx="2417328" cy="584775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Geometries (</a:t>
            </a:r>
            <a:r>
              <a:rPr lang="de-DE" altLang="de-DE" dirty="0" err="1" smtClean="0">
                <a:solidFill>
                  <a:schemeClr val="tx1"/>
                </a:solidFill>
              </a:rPr>
              <a:t>contour</a:t>
            </a:r>
            <a:r>
              <a:rPr lang="de-DE" altLang="de-DE" dirty="0" smtClean="0">
                <a:solidFill>
                  <a:schemeClr val="tx1"/>
                </a:solidFill>
              </a:rPr>
              <a:t> </a:t>
            </a:r>
            <a:r>
              <a:rPr lang="de-DE" altLang="de-DE" dirty="0" err="1" smtClean="0">
                <a:solidFill>
                  <a:schemeClr val="tx1"/>
                </a:solidFill>
              </a:rPr>
              <a:t>lines</a:t>
            </a:r>
            <a:r>
              <a:rPr lang="de-DE" altLang="de-DE" dirty="0" smtClean="0">
                <a:solidFill>
                  <a:schemeClr val="tx1"/>
                </a:solidFill>
              </a:rPr>
              <a:t>)</a:t>
            </a:r>
            <a:r>
              <a:rPr lang="de-DE" altLang="de-DE" dirty="0">
                <a:solidFill>
                  <a:schemeClr val="tx1"/>
                </a:solidFill>
              </a:rPr>
              <a:t/>
            </a:r>
            <a:br>
              <a:rPr lang="de-DE" altLang="de-DE" dirty="0">
                <a:solidFill>
                  <a:schemeClr val="tx1"/>
                </a:solidFill>
              </a:rPr>
            </a:br>
            <a:r>
              <a:rPr lang="de-DE" altLang="de-DE" dirty="0">
                <a:solidFill>
                  <a:schemeClr val="tx1"/>
                </a:solidFill>
              </a:rPr>
              <a:t>(Simple Features)</a:t>
            </a:r>
          </a:p>
        </p:txBody>
      </p: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16" y="6465143"/>
            <a:ext cx="2628900" cy="276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hteck 95"/>
          <p:cNvSpPr>
            <a:spLocks noChangeArrowheads="1"/>
          </p:cNvSpPr>
          <p:nvPr/>
        </p:nvSpPr>
        <p:spPr bwMode="auto">
          <a:xfrm>
            <a:off x="648841" y="5457081"/>
            <a:ext cx="1678023" cy="338554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smtClean="0">
                <a:solidFill>
                  <a:schemeClr val="tx1"/>
                </a:solidFill>
              </a:rPr>
              <a:t>Data </a:t>
            </a:r>
            <a:r>
              <a:rPr lang="de-DE" altLang="de-DE" dirty="0" err="1" smtClean="0">
                <a:solidFill>
                  <a:schemeClr val="tx1"/>
                </a:solidFill>
              </a:rPr>
              <a:t>Presentation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90" name="Nach rechts gekrümmter Pfeil 2"/>
          <p:cNvSpPr>
            <a:spLocks noChangeArrowheads="1"/>
          </p:cNvSpPr>
          <p:nvPr/>
        </p:nvSpPr>
        <p:spPr bwMode="auto">
          <a:xfrm rot="5400000">
            <a:off x="2669728" y="-442912"/>
            <a:ext cx="4041775" cy="6311900"/>
          </a:xfrm>
          <a:prstGeom prst="curvedRightArrow">
            <a:avLst>
              <a:gd name="adj1" fmla="val 24994"/>
              <a:gd name="adj2" fmla="val 49995"/>
              <a:gd name="adj3" fmla="val 25000"/>
            </a:avLst>
          </a:prstGeom>
          <a:solidFill>
            <a:schemeClr val="bg1">
              <a:alpha val="76862"/>
            </a:scheme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91" name="Rechteck 1"/>
          <p:cNvSpPr>
            <a:spLocks noChangeArrowheads="1"/>
          </p:cNvSpPr>
          <p:nvPr/>
        </p:nvSpPr>
        <p:spPr bwMode="auto">
          <a:xfrm>
            <a:off x="4104828" y="2012950"/>
            <a:ext cx="5103813" cy="336550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>
                <a:solidFill>
                  <a:schemeClr val="tx1"/>
                </a:solidFill>
              </a:rPr>
              <a:t>http://geoweb.hft-stuttgart.de/ol_with_contourlines2.html</a:t>
            </a:r>
          </a:p>
        </p:txBody>
      </p:sp>
      <p:sp>
        <p:nvSpPr>
          <p:cNvPr id="92" name="Rechteck 97"/>
          <p:cNvSpPr>
            <a:spLocks noChangeArrowheads="1"/>
          </p:cNvSpPr>
          <p:nvPr/>
        </p:nvSpPr>
        <p:spPr bwMode="auto">
          <a:xfrm>
            <a:off x="7017891" y="3652838"/>
            <a:ext cx="1657350" cy="584775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>
                <a:solidFill>
                  <a:schemeClr val="tx1"/>
                </a:solidFill>
              </a:rPr>
              <a:t>Web </a:t>
            </a:r>
            <a:r>
              <a:rPr lang="de-DE" altLang="de-DE" dirty="0" smtClean="0">
                <a:solidFill>
                  <a:schemeClr val="tx1"/>
                </a:solidFill>
              </a:rPr>
              <a:t>Feature Service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95" name="Oval 84"/>
          <p:cNvSpPr>
            <a:spLocks noChangeArrowheads="1"/>
          </p:cNvSpPr>
          <p:nvPr/>
        </p:nvSpPr>
        <p:spPr bwMode="auto">
          <a:xfrm>
            <a:off x="6840760" y="2349500"/>
            <a:ext cx="1104900" cy="571500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>
                <a:latin typeface="Arial" pitchFamily="34" charset="0"/>
              </a:rPr>
              <a:t>URI</a:t>
            </a:r>
            <a:br>
              <a:rPr lang="de-DE" altLang="de-DE" sz="1800" b="1">
                <a:latin typeface="Arial" pitchFamily="34" charset="0"/>
              </a:rPr>
            </a:br>
            <a:r>
              <a:rPr lang="de-DE" altLang="de-DE" sz="1200">
                <a:latin typeface="Arial" pitchFamily="34" charset="0"/>
              </a:rPr>
              <a:t>RFC 1630</a:t>
            </a:r>
            <a:endParaRPr lang="de-DE" altLang="de-DE" sz="1800">
              <a:latin typeface="Arial" pitchFamily="34" charset="0"/>
            </a:endParaRPr>
          </a:p>
        </p:txBody>
      </p:sp>
      <p:sp>
        <p:nvSpPr>
          <p:cNvPr id="96" name="Rechteck 97"/>
          <p:cNvSpPr>
            <a:spLocks noChangeArrowheads="1"/>
          </p:cNvSpPr>
          <p:nvPr/>
        </p:nvSpPr>
        <p:spPr bwMode="auto">
          <a:xfrm>
            <a:off x="4248472" y="3573016"/>
            <a:ext cx="1007864" cy="339725"/>
          </a:xfrm>
          <a:prstGeom prst="rect">
            <a:avLst/>
          </a:prstGeom>
          <a:solidFill>
            <a:srgbClr val="3366FF">
              <a:alpha val="5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de-DE" altLang="de-DE" dirty="0" err="1">
                <a:solidFill>
                  <a:schemeClr val="tx1"/>
                </a:solidFill>
              </a:rPr>
              <a:t>t</a:t>
            </a:r>
            <a:r>
              <a:rPr lang="de-DE" altLang="de-DE" dirty="0" err="1" smtClean="0">
                <a:solidFill>
                  <a:schemeClr val="tx1"/>
                </a:solidFill>
              </a:rPr>
              <a:t>ext</a:t>
            </a:r>
            <a:r>
              <a:rPr lang="de-DE" altLang="de-DE" dirty="0" smtClean="0">
                <a:solidFill>
                  <a:schemeClr val="tx1"/>
                </a:solidFill>
              </a:rPr>
              <a:t>/</a:t>
            </a:r>
            <a:r>
              <a:rPr lang="de-DE" altLang="de-DE" dirty="0" err="1" smtClean="0">
                <a:solidFill>
                  <a:schemeClr val="tx1"/>
                </a:solidFill>
              </a:rPr>
              <a:t>xml</a:t>
            </a:r>
            <a:endParaRPr lang="de-DE" altLang="de-DE" dirty="0">
              <a:solidFill>
                <a:schemeClr val="tx1"/>
              </a:solidFill>
            </a:endParaRPr>
          </a:p>
        </p:txBody>
      </p:sp>
      <p:sp>
        <p:nvSpPr>
          <p:cNvPr id="97" name="Oval 84"/>
          <p:cNvSpPr>
            <a:spLocks noChangeArrowheads="1"/>
          </p:cNvSpPr>
          <p:nvPr/>
        </p:nvSpPr>
        <p:spPr bwMode="auto">
          <a:xfrm>
            <a:off x="1713222" y="3000376"/>
            <a:ext cx="1104900" cy="571500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1800" b="1">
                <a:latin typeface="Arial" pitchFamily="34" charset="0"/>
              </a:rPr>
              <a:t>HTTP</a:t>
            </a:r>
            <a:br>
              <a:rPr lang="de-DE" altLang="de-DE" sz="1800" b="1">
                <a:latin typeface="Arial" pitchFamily="34" charset="0"/>
              </a:rPr>
            </a:br>
            <a:r>
              <a:rPr lang="de-DE" altLang="de-DE" sz="1200">
                <a:latin typeface="Arial" pitchFamily="34" charset="0"/>
              </a:rPr>
              <a:t>RFC 2616</a:t>
            </a:r>
            <a:endParaRPr lang="de-DE" altLang="de-DE" sz="1800">
              <a:latin typeface="Arial" pitchFamily="34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360040" y="4206403"/>
            <a:ext cx="5049838" cy="116681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1pPr>
            <a:lvl2pPr marL="742950" indent="-28575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2pPr>
            <a:lvl3pPr marL="1143000" indent="-228600">
              <a:spcBef>
                <a:spcPct val="35000"/>
              </a:spcBef>
              <a:buChar char="•"/>
              <a:defRPr sz="1600">
                <a:solidFill>
                  <a:srgbClr val="000072"/>
                </a:solidFill>
                <a:latin typeface="Calibri" pitchFamily="34" charset="0"/>
              </a:defRPr>
            </a:lvl3pPr>
            <a:lvl4pPr marL="1600200" indent="-228600">
              <a:spcBef>
                <a:spcPct val="35000"/>
              </a:spcBef>
              <a:buChar char="–"/>
              <a:defRPr sz="1600">
                <a:solidFill>
                  <a:srgbClr val="000072"/>
                </a:solidFill>
                <a:latin typeface="Calibri" pitchFamily="34" charset="0"/>
              </a:defRPr>
            </a:lvl4pPr>
            <a:lvl5pPr marL="2057400" indent="-228600">
              <a:spcBef>
                <a:spcPct val="35000"/>
              </a:spcBef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5000"/>
              </a:spcBef>
              <a:spcAft>
                <a:spcPct val="0"/>
              </a:spcAft>
              <a:buChar char="»"/>
              <a:defRPr sz="1600">
                <a:solidFill>
                  <a:srgbClr val="000072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800" b="1" dirty="0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&lt;</a:t>
            </a:r>
            <a:r>
              <a:rPr lang="de-DE" altLang="de-DE" sz="800" b="1" dirty="0" err="1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contour</a:t>
            </a:r>
            <a:r>
              <a:rPr lang="de-DE" altLang="de-DE" sz="800" b="1" dirty="0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de-DE" altLang="de-DE" sz="800" b="1" dirty="0" err="1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height</a:t>
            </a:r>
            <a:r>
              <a:rPr lang="de-DE" altLang="de-DE" sz="800" b="1" dirty="0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="550.0"&gt;</a:t>
            </a:r>
            <a:endParaRPr lang="de-DE" altLang="de-DE" sz="800" b="1" dirty="0">
              <a:solidFill>
                <a:schemeClr val="tx1"/>
              </a:solidFill>
              <a:latin typeface="Courier New" pitchFamily="49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800" b="1" dirty="0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&lt;</a:t>
            </a:r>
            <a:r>
              <a:rPr lang="de-DE" altLang="de-DE" sz="800" b="1" dirty="0" err="1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gml:lineStringProperty</a:t>
            </a: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   &lt;</a:t>
            </a:r>
            <a:r>
              <a:rPr lang="de-DE" altLang="de-DE" sz="800" b="1" dirty="0" err="1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gml:LineString</a:t>
            </a: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</a:t>
            </a:r>
            <a:r>
              <a:rPr lang="de-DE" altLang="de-DE" sz="800" b="1" dirty="0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/>
            </a:r>
            <a:br>
              <a:rPr lang="de-DE" altLang="de-DE" sz="800" b="1" dirty="0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</a:br>
            <a:r>
              <a:rPr lang="de-DE" altLang="de-DE" sz="800" b="1" dirty="0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        </a:t>
            </a:r>
            <a:r>
              <a:rPr lang="de-DE" altLang="de-DE" sz="800" b="1" dirty="0" err="1" smtClean="0">
                <a:solidFill>
                  <a:schemeClr val="tx1"/>
                </a:solidFill>
                <a:latin typeface="Courier New" pitchFamily="49" charset="0"/>
              </a:rPr>
              <a:t>srsName</a:t>
            </a: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</a:rPr>
              <a:t>="http://www.opengis.net/gml/srs/epsg.xml#4326"&gt;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      &lt;</a:t>
            </a:r>
            <a:r>
              <a:rPr lang="de-DE" altLang="de-DE" sz="800" b="1" dirty="0" err="1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gml:coordinates</a:t>
            </a: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         9510.0,4333.0  9536.4,4320.1 9555.5,4310.7</a:t>
            </a:r>
            <a:endParaRPr lang="de-DE" altLang="de-DE" sz="800" b="1" dirty="0">
              <a:solidFill>
                <a:schemeClr val="tx1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      &lt;/</a:t>
            </a:r>
            <a:r>
              <a:rPr lang="de-DE" altLang="de-DE" sz="800" b="1" dirty="0" err="1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gml:coordinates</a:t>
            </a: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&gt;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   &lt;/</a:t>
            </a:r>
            <a:r>
              <a:rPr lang="de-DE" altLang="de-DE" sz="800" b="1" dirty="0" err="1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gml:LineString</a:t>
            </a: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&gt;</a:t>
            </a:r>
            <a:endParaRPr lang="de-DE" altLang="de-DE" sz="800" b="1" dirty="0">
              <a:solidFill>
                <a:schemeClr val="tx1"/>
              </a:solidFill>
              <a:latin typeface="Courier New" pitchFamily="49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 &lt;/</a:t>
            </a:r>
            <a:r>
              <a:rPr lang="de-DE" altLang="de-DE" sz="800" b="1" dirty="0" err="1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gml:lineStringProperty</a:t>
            </a:r>
            <a:r>
              <a:rPr lang="de-DE" altLang="de-DE" sz="800" b="1" dirty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 &gt;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800" b="1" dirty="0" smtClean="0">
                <a:solidFill>
                  <a:schemeClr val="tx1"/>
                </a:solidFill>
                <a:latin typeface="Courier New" pitchFamily="49" charset="0"/>
              </a:rPr>
              <a:t>&lt;/</a:t>
            </a:r>
            <a:r>
              <a:rPr lang="de-DE" altLang="de-DE" sz="800" b="1" dirty="0" err="1" smtClean="0">
                <a:solidFill>
                  <a:schemeClr val="tx1"/>
                </a:solidFill>
                <a:latin typeface="Courier New" pitchFamily="49" charset="0"/>
                <a:cs typeface="Arial" charset="0"/>
              </a:rPr>
              <a:t>contour</a:t>
            </a:r>
            <a:r>
              <a:rPr lang="de-DE" altLang="de-DE" sz="800" b="1" dirty="0" smtClean="0">
                <a:solidFill>
                  <a:schemeClr val="tx1"/>
                </a:solidFill>
                <a:latin typeface="Courier New" pitchFamily="49" charset="0"/>
              </a:rPr>
              <a:t>&gt;</a:t>
            </a:r>
            <a:endParaRPr lang="de-DE" altLang="de-DE" sz="800" b="1" dirty="0">
              <a:solidFill>
                <a:schemeClr val="tx1"/>
              </a:solidFill>
              <a:latin typeface="Courier New" pitchFamily="49" charset="0"/>
            </a:endParaRPr>
          </a:p>
        </p:txBody>
      </p:sp>
      <p:sp>
        <p:nvSpPr>
          <p:cNvPr id="89" name="Oval 86"/>
          <p:cNvSpPr>
            <a:spLocks noChangeArrowheads="1"/>
          </p:cNvSpPr>
          <p:nvPr/>
        </p:nvSpPr>
        <p:spPr bwMode="auto">
          <a:xfrm>
            <a:off x="5004395" y="6141648"/>
            <a:ext cx="1368152" cy="542925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 smtClean="0">
                <a:latin typeface="Arial" pitchFamily="34" charset="0"/>
              </a:rPr>
              <a:t>SFA</a:t>
            </a:r>
            <a:r>
              <a:rPr lang="de-DE" altLang="de-DE" b="1" dirty="0">
                <a:latin typeface="Arial" pitchFamily="34" charset="0"/>
              </a:rPr>
              <a:t/>
            </a:r>
            <a:br>
              <a:rPr lang="de-DE" altLang="de-DE" b="1" dirty="0">
                <a:latin typeface="Arial" pitchFamily="34" charset="0"/>
              </a:rPr>
            </a:br>
            <a:r>
              <a:rPr lang="de-DE" altLang="de-DE" sz="1100" dirty="0" smtClean="0">
                <a:latin typeface="Arial" pitchFamily="34" charset="0"/>
              </a:rPr>
              <a:t>OGC/SO 19125-2</a:t>
            </a:r>
            <a:endParaRPr lang="de-DE" altLang="de-DE" dirty="0">
              <a:latin typeface="Arial" pitchFamily="34" charset="0"/>
            </a:endParaRPr>
          </a:p>
        </p:txBody>
      </p:sp>
      <p:sp>
        <p:nvSpPr>
          <p:cNvPr id="99" name="Oval 86"/>
          <p:cNvSpPr>
            <a:spLocks noChangeArrowheads="1"/>
          </p:cNvSpPr>
          <p:nvPr/>
        </p:nvSpPr>
        <p:spPr bwMode="auto">
          <a:xfrm>
            <a:off x="2855739" y="5076825"/>
            <a:ext cx="1368152" cy="542925"/>
          </a:xfrm>
          <a:prstGeom prst="ellipse">
            <a:avLst/>
          </a:prstGeom>
          <a:solidFill>
            <a:schemeClr val="bg1">
              <a:alpha val="76862"/>
            </a:schemeClr>
          </a:solidFill>
          <a:ln w="12700">
            <a:solidFill>
              <a:srgbClr val="FF0000"/>
            </a:solidFill>
            <a:round/>
            <a:headEnd/>
            <a:tailEnd/>
          </a:ln>
          <a:effectLst>
            <a:prstShdw prst="shdw17" dist="89803" dir="4912194">
              <a:schemeClr val="bg2"/>
            </a:prstShdw>
          </a:effectLst>
        </p:spPr>
        <p:txBody>
          <a:bodyPr wrap="none" anchor="ctr"/>
          <a:lstStyle>
            <a:lvl1pPr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6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hlink"/>
              </a:buClr>
              <a:buSzPct val="75000"/>
              <a:buFont typeface="Wingdings" pitchFamily="2" charset="2"/>
              <a:buChar char="¡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2000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b="1" dirty="0" smtClean="0">
                <a:latin typeface="Arial" pitchFamily="34" charset="0"/>
              </a:rPr>
              <a:t>GML</a:t>
            </a:r>
            <a:r>
              <a:rPr lang="de-DE" altLang="de-DE" b="1" dirty="0">
                <a:latin typeface="Arial" pitchFamily="34" charset="0"/>
              </a:rPr>
              <a:t/>
            </a:r>
            <a:br>
              <a:rPr lang="de-DE" altLang="de-DE" b="1" dirty="0">
                <a:latin typeface="Arial" pitchFamily="34" charset="0"/>
              </a:rPr>
            </a:br>
            <a:r>
              <a:rPr lang="de-DE" altLang="de-DE" sz="1100" dirty="0" smtClean="0">
                <a:latin typeface="Arial" pitchFamily="34" charset="0"/>
              </a:rPr>
              <a:t>OGC/SO 19136</a:t>
            </a:r>
            <a:endParaRPr lang="de-DE" altLang="de-DE" dirty="0">
              <a:latin typeface="Arial" pitchFamily="34" charset="0"/>
            </a:endParaRPr>
          </a:p>
        </p:txBody>
      </p:sp>
      <p:sp>
        <p:nvSpPr>
          <p:cNvPr id="2" name="Ellipse 1"/>
          <p:cNvSpPr/>
          <p:nvPr/>
        </p:nvSpPr>
        <p:spPr bwMode="auto">
          <a:xfrm>
            <a:off x="5699944" y="4428659"/>
            <a:ext cx="3055938" cy="1341656"/>
          </a:xfrm>
          <a:prstGeom prst="ellipse">
            <a:avLst/>
          </a:prstGeom>
          <a:solidFill>
            <a:srgbClr val="EAEAEA">
              <a:alpha val="47843"/>
            </a:srgbClr>
          </a:solidFill>
          <a:ln w="28575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Geospatial</a:t>
            </a:r>
            <a:r>
              <a:rPr kumimoji="0" lang="de-DE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 Portal Sites</a:t>
            </a:r>
            <a:endParaRPr kumimoji="0" 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1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 err="1" smtClean="0"/>
              <a:t>Geospatial</a:t>
            </a:r>
            <a:r>
              <a:rPr lang="de-DE" dirty="0" smtClean="0"/>
              <a:t> Portal </a:t>
            </a:r>
            <a:r>
              <a:rPr lang="de-DE" dirty="0" smtClean="0"/>
              <a:t>Sites</a:t>
            </a:r>
            <a:endParaRPr lang="de-DE" dirty="0"/>
          </a:p>
        </p:txBody>
      </p:sp>
      <p:sp>
        <p:nvSpPr>
          <p:cNvPr id="21508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de-DE" dirty="0" smtClean="0"/>
              <a:t>“a standardized and decentralized spatial information management environment, designed to enable access to geo-referenced </a:t>
            </a:r>
            <a:r>
              <a:rPr lang="en-US" altLang="de-DE" b="1" dirty="0" smtClean="0"/>
              <a:t>databases</a:t>
            </a:r>
            <a:r>
              <a:rPr lang="en-US" altLang="de-DE" dirty="0" smtClean="0"/>
              <a:t>, </a:t>
            </a:r>
            <a:r>
              <a:rPr lang="en-US" altLang="de-DE" b="1" dirty="0" smtClean="0"/>
              <a:t>cartographic products</a:t>
            </a:r>
            <a:r>
              <a:rPr lang="en-US" altLang="de-DE" dirty="0" smtClean="0"/>
              <a:t> and </a:t>
            </a:r>
            <a:r>
              <a:rPr lang="en-US" altLang="de-DE" b="1" dirty="0" smtClean="0"/>
              <a:t>related metadata</a:t>
            </a:r>
            <a:r>
              <a:rPr lang="en-US" altLang="de-DE" dirty="0" smtClean="0"/>
              <a:t> </a:t>
            </a:r>
            <a:r>
              <a:rPr lang="en-US" altLang="de-DE" dirty="0" smtClean="0"/>
              <a:t>[…], </a:t>
            </a:r>
            <a:r>
              <a:rPr lang="en-US" altLang="de-DE" dirty="0" smtClean="0"/>
              <a:t>enhancing the spatial information exchange and sharing between organizations and their audience, using the capacities of the internet.”</a:t>
            </a:r>
          </a:p>
          <a:p>
            <a:r>
              <a:rPr lang="en-US" altLang="de-DE" dirty="0" smtClean="0"/>
              <a:t>“… facilitating a </a:t>
            </a:r>
            <a:r>
              <a:rPr lang="en-US" altLang="de-DE" b="1" dirty="0" smtClean="0"/>
              <a:t>wide community </a:t>
            </a:r>
            <a:r>
              <a:rPr lang="en-US" altLang="de-DE" dirty="0" smtClean="0"/>
              <a:t>of spatial information users to have easy and timely </a:t>
            </a:r>
            <a:r>
              <a:rPr lang="en-US" altLang="de-DE" b="1" dirty="0" smtClean="0"/>
              <a:t>access to available spatial data </a:t>
            </a:r>
            <a:r>
              <a:rPr lang="en-US" altLang="de-DE" dirty="0" smtClean="0"/>
              <a:t>[…] that </a:t>
            </a:r>
            <a:r>
              <a:rPr lang="en-US" altLang="de-DE" dirty="0" smtClean="0"/>
              <a:t>might support </a:t>
            </a:r>
            <a:r>
              <a:rPr lang="en-US" altLang="de-DE" b="1" dirty="0" smtClean="0"/>
              <a:t>informed decision making</a:t>
            </a:r>
            <a:r>
              <a:rPr lang="en-US" altLang="de-DE" dirty="0" smtClean="0"/>
              <a:t>.”</a:t>
            </a:r>
          </a:p>
          <a:p>
            <a:endParaRPr lang="de-DE" altLang="de-DE" dirty="0" smtClean="0"/>
          </a:p>
          <a:p>
            <a:r>
              <a:rPr lang="de-DE" altLang="de-DE" dirty="0" err="1" smtClean="0"/>
              <a:t>Very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often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based</a:t>
            </a:r>
            <a:r>
              <a:rPr lang="de-DE" altLang="de-DE" dirty="0" smtClean="0"/>
              <a:t> on </a:t>
            </a:r>
            <a:r>
              <a:rPr lang="de-DE" altLang="de-DE" b="1" dirty="0" smtClean="0"/>
              <a:t>O</a:t>
            </a:r>
            <a:r>
              <a:rPr lang="en-US" altLang="de-DE" b="1" dirty="0" smtClean="0"/>
              <a:t>pen </a:t>
            </a:r>
            <a:r>
              <a:rPr lang="en-US" altLang="de-DE" b="1" dirty="0"/>
              <a:t>S</a:t>
            </a:r>
            <a:r>
              <a:rPr lang="en-US" altLang="de-DE" b="1" dirty="0" smtClean="0"/>
              <a:t>ource</a:t>
            </a:r>
            <a:r>
              <a:rPr lang="en-US" altLang="de-DE" dirty="0" smtClean="0"/>
              <a:t>, supporting international standards like</a:t>
            </a:r>
            <a:endParaRPr lang="en-US" altLang="de-DE" dirty="0" smtClean="0"/>
          </a:p>
          <a:p>
            <a:pPr lvl="1"/>
            <a:r>
              <a:rPr lang="de-DE" altLang="de-DE" sz="1400" dirty="0" smtClean="0"/>
              <a:t>OGC-CSW </a:t>
            </a:r>
            <a:r>
              <a:rPr lang="de-DE" altLang="de-DE" sz="1400" dirty="0" smtClean="0"/>
              <a:t>2.0.2 ISO Profile, ISO 19115 (</a:t>
            </a:r>
            <a:r>
              <a:rPr lang="de-DE" altLang="de-DE" sz="1400" dirty="0" err="1" smtClean="0"/>
              <a:t>Geographic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information</a:t>
            </a:r>
            <a:r>
              <a:rPr lang="de-DE" altLang="de-DE" sz="1400" dirty="0" smtClean="0"/>
              <a:t> – </a:t>
            </a:r>
            <a:r>
              <a:rPr lang="de-DE" altLang="de-DE" sz="1400" dirty="0" err="1" smtClean="0"/>
              <a:t>Metadata</a:t>
            </a:r>
            <a:r>
              <a:rPr lang="de-DE" altLang="de-DE" sz="1400" dirty="0" smtClean="0"/>
              <a:t>) / ISO 19119 (</a:t>
            </a:r>
            <a:r>
              <a:rPr lang="de-DE" altLang="de-DE" sz="1400" dirty="0" err="1" smtClean="0"/>
              <a:t>Geographic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information</a:t>
            </a:r>
            <a:r>
              <a:rPr lang="de-DE" altLang="de-DE" sz="1400" dirty="0" smtClean="0"/>
              <a:t> – Services)/ ISO 19110 (</a:t>
            </a:r>
            <a:r>
              <a:rPr lang="en-US" altLang="de-DE" sz="1400" dirty="0" smtClean="0"/>
              <a:t>Geographic information -- Methodology for feature cataloguing)  / </a:t>
            </a:r>
            <a:r>
              <a:rPr lang="de-DE" altLang="de-DE" sz="1400" dirty="0" smtClean="0"/>
              <a:t>ISO 19139  (</a:t>
            </a:r>
            <a:r>
              <a:rPr lang="de-DE" altLang="de-DE" sz="1400" dirty="0" err="1" smtClean="0"/>
              <a:t>Geographic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information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Metadata</a:t>
            </a:r>
            <a:r>
              <a:rPr lang="de-DE" altLang="de-DE" sz="1400" dirty="0" smtClean="0"/>
              <a:t> XML </a:t>
            </a:r>
            <a:r>
              <a:rPr lang="de-DE" altLang="de-DE" sz="1400" dirty="0" err="1" smtClean="0"/>
              <a:t>schema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implementation</a:t>
            </a:r>
            <a:r>
              <a:rPr lang="de-DE" altLang="de-DE" sz="1400" dirty="0" smtClean="0"/>
              <a:t>), Open Archives Initiative Protocol </a:t>
            </a:r>
            <a:r>
              <a:rPr lang="de-DE" altLang="de-DE" sz="1400" dirty="0" err="1" smtClean="0"/>
              <a:t>for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Metadata</a:t>
            </a:r>
            <a:r>
              <a:rPr lang="de-DE" altLang="de-DE" sz="1400" dirty="0" smtClean="0"/>
              <a:t> </a:t>
            </a:r>
            <a:r>
              <a:rPr lang="de-DE" altLang="de-DE" sz="1400" dirty="0" err="1" smtClean="0"/>
              <a:t>Harvesting</a:t>
            </a:r>
            <a:r>
              <a:rPr lang="de-DE" altLang="de-DE" sz="1400" dirty="0" smtClean="0"/>
              <a:t> (OAI-PMH), ISO 23950 Information </a:t>
            </a:r>
            <a:r>
              <a:rPr lang="de-DE" altLang="de-DE" sz="1400" dirty="0" err="1" smtClean="0"/>
              <a:t>Retrieval</a:t>
            </a:r>
            <a:r>
              <a:rPr lang="de-DE" altLang="de-DE" sz="1400" dirty="0" smtClean="0"/>
              <a:t> (Z39.50)</a:t>
            </a:r>
          </a:p>
        </p:txBody>
      </p:sp>
      <p:sp>
        <p:nvSpPr>
          <p:cNvPr id="5" name="Rechteck 4"/>
          <p:cNvSpPr/>
          <p:nvPr/>
        </p:nvSpPr>
        <p:spPr>
          <a:xfrm>
            <a:off x="4860032" y="3985667"/>
            <a:ext cx="3490913" cy="2619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de-DE" sz="1050" dirty="0"/>
              <a:t>http://geonetwork.grid.unep.ch/geonetwork/srv/en/about</a:t>
            </a:r>
          </a:p>
        </p:txBody>
      </p:sp>
    </p:spTree>
    <p:extLst>
      <p:ext uri="{BB962C8B-B14F-4D97-AF65-F5344CB8AC3E}">
        <p14:creationId xmlns:p14="http://schemas.microsoft.com/office/powerpoint/2010/main" val="323767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 bwMode="auto">
          <a:xfrm>
            <a:off x="251520" y="0"/>
            <a:ext cx="8892480" cy="6858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86000" y="3075057"/>
            <a:ext cx="59584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de-DE" sz="4400" dirty="0" smtClean="0">
                <a:solidFill>
                  <a:schemeClr val="bg1"/>
                </a:solidFill>
                <a:latin typeface="+mn-lt"/>
              </a:rPr>
              <a:t>Further/Upcoming Fields of</a:t>
            </a:r>
            <a:br>
              <a:rPr lang="en-GB" altLang="de-DE" sz="4400" dirty="0" smtClean="0">
                <a:solidFill>
                  <a:schemeClr val="bg1"/>
                </a:solidFill>
                <a:latin typeface="+mn-lt"/>
              </a:rPr>
            </a:br>
            <a:r>
              <a:rPr lang="en-GB" altLang="de-DE" sz="4400" dirty="0" smtClean="0">
                <a:solidFill>
                  <a:schemeClr val="bg1"/>
                </a:solidFill>
                <a:latin typeface="+mn-lt"/>
              </a:rPr>
              <a:t>Application</a:t>
            </a:r>
            <a:endParaRPr lang="de-DE" sz="4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6599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Further Fields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3D </a:t>
            </a:r>
            <a:r>
              <a:rPr lang="de-DE" dirty="0" err="1" smtClean="0"/>
              <a:t>data</a:t>
            </a:r>
            <a:endParaRPr lang="de-DE" dirty="0" smtClean="0"/>
          </a:p>
          <a:p>
            <a:pPr marL="342900" lvl="1" indent="-342900">
              <a:buFontTx/>
              <a:buChar char="•"/>
            </a:pPr>
            <a:r>
              <a:rPr lang="en-GB" dirty="0"/>
              <a:t>Smart </a:t>
            </a:r>
            <a:r>
              <a:rPr lang="en-GB" dirty="0" smtClean="0"/>
              <a:t>Cities and </a:t>
            </a:r>
            <a:r>
              <a:rPr lang="de-DE" dirty="0" smtClean="0"/>
              <a:t>Digital </a:t>
            </a:r>
            <a:r>
              <a:rPr lang="de-DE" dirty="0" err="1"/>
              <a:t>Twins</a:t>
            </a:r>
            <a:r>
              <a:rPr lang="de-DE" dirty="0"/>
              <a:t> (i.e. digital </a:t>
            </a:r>
            <a:r>
              <a:rPr lang="de-DE" dirty="0" err="1"/>
              <a:t>infrastructure</a:t>
            </a:r>
            <a:r>
              <a:rPr lang="de-DE" dirty="0"/>
              <a:t> </a:t>
            </a:r>
            <a:r>
              <a:rPr lang="de-DE" dirty="0" err="1"/>
              <a:t>engeneering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integration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real time </a:t>
            </a:r>
            <a:r>
              <a:rPr lang="de-DE" dirty="0" err="1"/>
              <a:t>data</a:t>
            </a:r>
            <a:r>
              <a:rPr lang="de-DE" dirty="0"/>
              <a:t>).</a:t>
            </a:r>
          </a:p>
          <a:p>
            <a:r>
              <a:rPr lang="de-DE" dirty="0" smtClean="0"/>
              <a:t>Large </a:t>
            </a:r>
            <a:r>
              <a:rPr lang="de-DE" dirty="0" err="1" smtClean="0"/>
              <a:t>volumes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Earth Observation </a:t>
            </a:r>
            <a:r>
              <a:rPr lang="de-DE" dirty="0" err="1" smtClean="0"/>
              <a:t>data</a:t>
            </a:r>
            <a:r>
              <a:rPr lang="de-DE" dirty="0" smtClean="0"/>
              <a:t> (</a:t>
            </a:r>
            <a:r>
              <a:rPr lang="de-DE" dirty="0" err="1" smtClean="0"/>
              <a:t>free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costly</a:t>
            </a:r>
            <a:r>
              <a:rPr lang="de-DE" dirty="0" smtClean="0"/>
              <a:t>)</a:t>
            </a:r>
          </a:p>
          <a:p>
            <a:r>
              <a:rPr lang="de-DE" dirty="0" err="1" smtClean="0"/>
              <a:t>Autonomous</a:t>
            </a:r>
            <a:r>
              <a:rPr lang="de-DE" dirty="0" smtClean="0"/>
              <a:t> </a:t>
            </a:r>
            <a:r>
              <a:rPr lang="de-DE" dirty="0" err="1" smtClean="0"/>
              <a:t>driving</a:t>
            </a:r>
            <a:r>
              <a:rPr lang="de-DE" dirty="0" smtClean="0"/>
              <a:t> </a:t>
            </a:r>
            <a:r>
              <a:rPr lang="de-DE" dirty="0" err="1" smtClean="0"/>
              <a:t>vehicles</a:t>
            </a:r>
            <a:endParaRPr lang="de-DE" dirty="0" smtClean="0"/>
          </a:p>
          <a:p>
            <a:r>
              <a:rPr lang="de-DE" dirty="0" smtClean="0"/>
              <a:t>AI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 Learning</a:t>
            </a:r>
          </a:p>
        </p:txBody>
      </p:sp>
    </p:spTree>
    <p:extLst>
      <p:ext uri="{BB962C8B-B14F-4D97-AF65-F5344CB8AC3E}">
        <p14:creationId xmlns:p14="http://schemas.microsoft.com/office/powerpoint/2010/main" val="8905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My</a:t>
            </a:r>
            <a:r>
              <a:rPr lang="de-DE" dirty="0"/>
              <a:t> Background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de-DE" altLang="de-DE" dirty="0" err="1" smtClean="0"/>
              <a:t>Academia</a:t>
            </a:r>
            <a:r>
              <a:rPr lang="de-DE" altLang="de-DE" dirty="0" smtClean="0"/>
              <a:t>: </a:t>
            </a:r>
            <a:r>
              <a:rPr lang="de-DE" altLang="de-DE" dirty="0" err="1" smtClean="0"/>
              <a:t>Geodesy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Computer Science</a:t>
            </a:r>
            <a:endParaRPr lang="de-DE" altLang="de-DE" dirty="0"/>
          </a:p>
          <a:p>
            <a:pPr>
              <a:lnSpc>
                <a:spcPct val="90000"/>
              </a:lnSpc>
            </a:pPr>
            <a:r>
              <a:rPr lang="de-DE" altLang="de-DE" dirty="0"/>
              <a:t>12 </a:t>
            </a:r>
            <a:r>
              <a:rPr lang="de-DE" altLang="de-DE" dirty="0" err="1"/>
              <a:t>years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(</a:t>
            </a:r>
            <a:r>
              <a:rPr lang="de-DE" altLang="de-DE" dirty="0" err="1"/>
              <a:t>closed</a:t>
            </a:r>
            <a:r>
              <a:rPr lang="de-DE" altLang="de-DE" dirty="0"/>
              <a:t>) GIS </a:t>
            </a:r>
            <a:r>
              <a:rPr lang="de-DE" altLang="de-DE" dirty="0" err="1" smtClean="0"/>
              <a:t>business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text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book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author</a:t>
            </a:r>
            <a:endParaRPr lang="de-DE" altLang="de-DE" dirty="0"/>
          </a:p>
          <a:p>
            <a:pPr lvl="1">
              <a:lnSpc>
                <a:spcPct val="90000"/>
              </a:lnSpc>
            </a:pPr>
            <a:r>
              <a:rPr lang="de-DE" altLang="de-DE" dirty="0" err="1" smtClean="0"/>
              <a:t>Municipalities</a:t>
            </a:r>
            <a:r>
              <a:rPr lang="de-DE" altLang="de-DE" dirty="0"/>
              <a:t>, </a:t>
            </a:r>
            <a:r>
              <a:rPr lang="de-DE" altLang="de-DE" dirty="0" err="1"/>
              <a:t>utility</a:t>
            </a:r>
            <a:r>
              <a:rPr lang="de-DE" altLang="de-DE" dirty="0"/>
              <a:t> </a:t>
            </a:r>
            <a:r>
              <a:rPr lang="de-DE" altLang="de-DE" dirty="0" err="1"/>
              <a:t>sector</a:t>
            </a:r>
            <a:endParaRPr lang="de-DE" altLang="de-DE" dirty="0"/>
          </a:p>
          <a:p>
            <a:pPr>
              <a:lnSpc>
                <a:spcPct val="90000"/>
              </a:lnSpc>
            </a:pPr>
            <a:r>
              <a:rPr lang="de-DE" altLang="de-DE" dirty="0" smtClean="0"/>
              <a:t>Professor (</a:t>
            </a:r>
            <a:r>
              <a:rPr lang="de-DE" altLang="de-DE" dirty="0" err="1" smtClean="0"/>
              <a:t>since</a:t>
            </a:r>
            <a:r>
              <a:rPr lang="de-DE" altLang="de-DE" dirty="0" smtClean="0"/>
              <a:t> 2002</a:t>
            </a:r>
            <a:r>
              <a:rPr lang="de-DE" altLang="de-DE" dirty="0" smtClean="0"/>
              <a:t>), </a:t>
            </a:r>
            <a:r>
              <a:rPr lang="de-DE" altLang="de-DE" dirty="0" err="1" smtClean="0"/>
              <a:t>huge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amount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of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lectures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duties</a:t>
            </a:r>
            <a:endParaRPr lang="de-DE" altLang="de-DE" dirty="0" smtClean="0"/>
          </a:p>
          <a:p>
            <a:pPr>
              <a:lnSpc>
                <a:spcPct val="90000"/>
              </a:lnSpc>
            </a:pPr>
            <a:endParaRPr lang="de-DE" altLang="de-DE" dirty="0"/>
          </a:p>
          <a:p>
            <a:pPr>
              <a:lnSpc>
                <a:spcPct val="90000"/>
              </a:lnSpc>
            </a:pPr>
            <a:r>
              <a:rPr lang="de-DE" altLang="de-DE" dirty="0" smtClean="0"/>
              <a:t>Engagements in Open Source, Open Data,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Open </a:t>
            </a:r>
            <a:r>
              <a:rPr lang="de-DE" altLang="de-DE" dirty="0" err="1" smtClean="0"/>
              <a:t>Eductaion</a:t>
            </a:r>
            <a:endParaRPr lang="de-DE" altLang="de-DE" dirty="0" smtClean="0"/>
          </a:p>
          <a:p>
            <a:pPr lvl="1">
              <a:lnSpc>
                <a:spcPct val="90000"/>
              </a:lnSpc>
            </a:pPr>
            <a:r>
              <a:rPr lang="de-DE" altLang="de-DE" dirty="0" err="1" smtClean="0"/>
              <a:t>some</a:t>
            </a:r>
            <a:r>
              <a:rPr lang="de-DE" altLang="de-DE" dirty="0" smtClean="0"/>
              <a:t> </a:t>
            </a:r>
            <a:r>
              <a:rPr lang="de-DE" altLang="de-DE" dirty="0"/>
              <a:t>(</a:t>
            </a:r>
            <a:r>
              <a:rPr lang="de-DE" altLang="de-DE" dirty="0" err="1"/>
              <a:t>own</a:t>
            </a:r>
            <a:r>
              <a:rPr lang="de-DE" altLang="de-DE" dirty="0"/>
              <a:t>) open </a:t>
            </a:r>
            <a:r>
              <a:rPr lang="de-DE" altLang="de-DE" dirty="0" err="1"/>
              <a:t>source</a:t>
            </a:r>
            <a:r>
              <a:rPr lang="de-DE" altLang="de-DE" dirty="0"/>
              <a:t> </a:t>
            </a:r>
            <a:r>
              <a:rPr lang="de-DE" altLang="de-DE" dirty="0" err="1"/>
              <a:t>projects</a:t>
            </a:r>
            <a:endParaRPr lang="de-DE" altLang="de-DE" dirty="0" smtClean="0"/>
          </a:p>
          <a:p>
            <a:pPr lvl="1">
              <a:lnSpc>
                <a:spcPct val="90000"/>
              </a:lnSpc>
            </a:pPr>
            <a:r>
              <a:rPr lang="de-DE" altLang="de-DE" dirty="0" err="1" smtClean="0"/>
              <a:t>Involved</a:t>
            </a:r>
            <a:r>
              <a:rPr lang="de-DE" altLang="de-DE" dirty="0" smtClean="0"/>
              <a:t> in Open Source </a:t>
            </a:r>
            <a:r>
              <a:rPr lang="de-DE" altLang="de-DE" dirty="0" err="1" smtClean="0"/>
              <a:t>Conferences</a:t>
            </a:r>
            <a:r>
              <a:rPr lang="de-DE" altLang="de-DE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de-DE" altLang="de-DE" dirty="0" smtClean="0"/>
              <a:t>Initiator </a:t>
            </a:r>
            <a:r>
              <a:rPr lang="de-DE" altLang="de-DE" dirty="0" err="1"/>
              <a:t>of</a:t>
            </a:r>
            <a:r>
              <a:rPr lang="de-DE" altLang="de-DE" dirty="0"/>
              <a:t> FOSS4G SEA </a:t>
            </a:r>
            <a:r>
              <a:rPr lang="de-DE" altLang="de-DE" dirty="0" smtClean="0"/>
              <a:t>2012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FOSS4G </a:t>
            </a:r>
            <a:r>
              <a:rPr lang="de-DE" altLang="de-DE" dirty="0" err="1" smtClean="0"/>
              <a:t>Local</a:t>
            </a:r>
            <a:r>
              <a:rPr lang="de-DE" altLang="de-DE" dirty="0" smtClean="0"/>
              <a:t> Chapter Malaysia</a:t>
            </a:r>
            <a:endParaRPr lang="de-DE" altLang="de-DE" dirty="0"/>
          </a:p>
          <a:p>
            <a:pPr lvl="1">
              <a:lnSpc>
                <a:spcPct val="90000"/>
              </a:lnSpc>
            </a:pPr>
            <a:r>
              <a:rPr lang="de-DE" altLang="de-DE" dirty="0"/>
              <a:t>Co-</a:t>
            </a:r>
            <a:r>
              <a:rPr lang="de-DE" altLang="de-DE" dirty="0" err="1"/>
              <a:t>organizer</a:t>
            </a:r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FOSS4G </a:t>
            </a:r>
            <a:r>
              <a:rPr lang="de-DE" altLang="de-DE" dirty="0" smtClean="0"/>
              <a:t>2013, FOSS4G 204, FOSS4G </a:t>
            </a:r>
            <a:r>
              <a:rPr lang="de-DE" altLang="de-DE" dirty="0" smtClean="0"/>
              <a:t>2016, FOSS4G 2023</a:t>
            </a:r>
            <a:endParaRPr lang="de-DE" altLang="de-DE" dirty="0"/>
          </a:p>
          <a:p>
            <a:pPr lvl="1">
              <a:lnSpc>
                <a:spcPct val="90000"/>
              </a:lnSpc>
            </a:pPr>
            <a:r>
              <a:rPr lang="de-DE" altLang="de-DE" dirty="0"/>
              <a:t>ICA/</a:t>
            </a:r>
            <a:r>
              <a:rPr lang="de-DE" altLang="de-DE" dirty="0" err="1"/>
              <a:t>OSGEo</a:t>
            </a:r>
            <a:r>
              <a:rPr lang="de-DE" altLang="de-DE" dirty="0"/>
              <a:t> lab at HFT </a:t>
            </a:r>
            <a:r>
              <a:rPr lang="de-DE" altLang="de-DE" dirty="0" smtClean="0"/>
              <a:t>Stuttgart (</a:t>
            </a:r>
            <a:r>
              <a:rPr lang="de-DE" altLang="de-DE" dirty="0" err="1" smtClean="0"/>
              <a:t>virtual</a:t>
            </a:r>
            <a:r>
              <a:rPr lang="de-DE" altLang="de-DE" dirty="0" smtClean="0"/>
              <a:t>)</a:t>
            </a:r>
            <a:endParaRPr lang="de-DE" alt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10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Prof. </a:t>
            </a:r>
            <a:r>
              <a:rPr lang="de-DE" altLang="en-US" smtClean="0"/>
              <a:t>Dr.-Ing. </a:t>
            </a:r>
            <a:r>
              <a:rPr lang="en-US" altLang="en-US" smtClean="0"/>
              <a:t>Franz-Josef Behr</a:t>
            </a:r>
            <a:endParaRPr lang="en-US" alt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47" y="213864"/>
            <a:ext cx="7925906" cy="6430272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7126" y="57332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Quelle: Josua Steffan, Stadt Fellbach, E-Mail-Kommunikation 2022-10-21.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8830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26" y="290074"/>
            <a:ext cx="8049748" cy="6277851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47126" y="5733256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Quelle: Josua Steffan, Stadt Fellbach, E-Mail-Kommunikation 2022-10-21.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58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Spatially</a:t>
            </a:r>
            <a:r>
              <a:rPr lang="de-DE" dirty="0" smtClean="0"/>
              <a:t> </a:t>
            </a:r>
            <a:r>
              <a:rPr lang="de-DE" dirty="0" err="1" smtClean="0"/>
              <a:t>enabled</a:t>
            </a:r>
            <a:r>
              <a:rPr lang="de-DE" dirty="0" smtClean="0"/>
              <a:t> Digital </a:t>
            </a:r>
            <a:r>
              <a:rPr lang="de-DE" dirty="0" err="1" smtClean="0"/>
              <a:t>Twins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modelling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r>
              <a:rPr lang="de-DE" dirty="0" smtClean="0"/>
              <a:t> </a:t>
            </a:r>
            <a:r>
              <a:rPr lang="de-DE" dirty="0" err="1" smtClean="0"/>
              <a:t>comprises</a:t>
            </a:r>
            <a:r>
              <a:rPr lang="de-DE" dirty="0" smtClean="0"/>
              <a:t> [</a:t>
            </a:r>
            <a:r>
              <a:rPr lang="de-DE" dirty="0" err="1" smtClean="0"/>
              <a:t>Aryal</a:t>
            </a:r>
            <a:r>
              <a:rPr lang="de-DE" dirty="0" smtClean="0"/>
              <a:t> </a:t>
            </a:r>
            <a:r>
              <a:rPr lang="de-DE" dirty="0" err="1" smtClean="0"/>
              <a:t>Jagganath</a:t>
            </a:r>
            <a:r>
              <a:rPr lang="de-DE" dirty="0" smtClean="0"/>
              <a:t>, 2022]:</a:t>
            </a:r>
          </a:p>
          <a:p>
            <a:pPr lvl="1"/>
            <a:r>
              <a:rPr lang="en-US" dirty="0" smtClean="0"/>
              <a:t>“</a:t>
            </a:r>
            <a:r>
              <a:rPr lang="en-US" b="1" dirty="0" smtClean="0"/>
              <a:t>physical Entities </a:t>
            </a:r>
            <a:r>
              <a:rPr lang="en-US" dirty="0" smtClean="0"/>
              <a:t>and </a:t>
            </a:r>
            <a:r>
              <a:rPr lang="en-US" b="1" dirty="0" smtClean="0"/>
              <a:t>Processes </a:t>
            </a:r>
            <a:r>
              <a:rPr lang="en-US" dirty="0" smtClean="0"/>
              <a:t>in </a:t>
            </a:r>
            <a:r>
              <a:rPr lang="en-US" b="1" dirty="0" smtClean="0"/>
              <a:t>Real Environment</a:t>
            </a:r>
            <a:r>
              <a:rPr lang="en-US" dirty="0" smtClean="0"/>
              <a:t>,</a:t>
            </a:r>
          </a:p>
          <a:p>
            <a:pPr lvl="1"/>
            <a:r>
              <a:rPr lang="en-US" b="1" dirty="0" smtClean="0"/>
              <a:t>virtual Entities</a:t>
            </a:r>
            <a:r>
              <a:rPr lang="en-US" dirty="0" smtClean="0"/>
              <a:t> and </a:t>
            </a:r>
            <a:r>
              <a:rPr lang="en-US" b="1" dirty="0" smtClean="0"/>
              <a:t>Processes </a:t>
            </a:r>
            <a:r>
              <a:rPr lang="en-US" dirty="0" smtClean="0"/>
              <a:t>in </a:t>
            </a:r>
            <a:r>
              <a:rPr lang="en-US" b="1" dirty="0" smtClean="0"/>
              <a:t>Digital Environment</a:t>
            </a:r>
            <a:r>
              <a:rPr lang="en-US" dirty="0" smtClean="0"/>
              <a:t>,</a:t>
            </a:r>
          </a:p>
          <a:p>
            <a:pPr lvl="1"/>
            <a:r>
              <a:rPr lang="en-US" dirty="0" smtClean="0"/>
              <a:t>the connection and </a:t>
            </a:r>
            <a:r>
              <a:rPr lang="en-US" b="1" dirty="0" smtClean="0"/>
              <a:t>exchange of information </a:t>
            </a:r>
            <a:r>
              <a:rPr lang="en-US" dirty="0" smtClean="0"/>
              <a:t>in IT systems that bonds and orchestrates the virtual and physical environments in at a specified frequency and fidelity (</a:t>
            </a:r>
            <a:r>
              <a:rPr lang="en-US" dirty="0" err="1" smtClean="0"/>
              <a:t>Oclott</a:t>
            </a:r>
            <a:r>
              <a:rPr lang="en-US" dirty="0" smtClean="0"/>
              <a:t> &amp; Mullen, 2020).”</a:t>
            </a:r>
          </a:p>
          <a:p>
            <a:endParaRPr lang="en-US" dirty="0" smtClean="0"/>
          </a:p>
          <a:p>
            <a:r>
              <a:rPr lang="en-US" dirty="0" smtClean="0"/>
              <a:t>A digital twin is “a </a:t>
            </a:r>
            <a:r>
              <a:rPr lang="en-US" dirty="0"/>
              <a:t>platform for open and shared data, community engagement, performance reporting </a:t>
            </a:r>
            <a:r>
              <a:rPr lang="en-US" dirty="0" smtClean="0"/>
              <a:t>and investment </a:t>
            </a:r>
            <a:r>
              <a:rPr lang="en-US" dirty="0" err="1"/>
              <a:t>optimisation</a:t>
            </a:r>
            <a:r>
              <a:rPr lang="en-US" dirty="0"/>
              <a:t>. We believe that along with data trusts and data exchanges, </a:t>
            </a:r>
            <a:r>
              <a:rPr lang="en-US" dirty="0" smtClean="0"/>
              <a:t>digital twins </a:t>
            </a:r>
            <a:r>
              <a:rPr lang="en-US" dirty="0"/>
              <a:t>present significant </a:t>
            </a:r>
            <a:r>
              <a:rPr lang="en-US" dirty="0" smtClean="0"/>
              <a:t>potential</a:t>
            </a:r>
            <a:r>
              <a:rPr lang="en-US" dirty="0"/>
              <a:t>…” </a:t>
            </a:r>
            <a:r>
              <a:rPr lang="en-US" sz="1600" dirty="0"/>
              <a:t>[https://www.smartcitiescouncil.com/article/how-are-you-looking-digital-twin]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314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Energy</a:t>
            </a:r>
            <a:r>
              <a:rPr lang="de-DE" dirty="0" smtClean="0"/>
              <a:t> </a:t>
            </a:r>
            <a:r>
              <a:rPr lang="de-DE" dirty="0" err="1" smtClean="0"/>
              <a:t>Consumption</a:t>
            </a:r>
            <a:r>
              <a:rPr lang="de-DE" dirty="0" smtClean="0"/>
              <a:t> </a:t>
            </a:r>
            <a:r>
              <a:rPr lang="de-DE" dirty="0" err="1" smtClean="0"/>
              <a:t>Estimation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5086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45476"/>
            <a:ext cx="8123624" cy="466384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6804248" y="3229652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solidFill>
                  <a:srgbClr val="6699FF"/>
                </a:solidFill>
              </a:rPr>
              <a:t>Analysis</a:t>
            </a:r>
          </a:p>
          <a:p>
            <a:r>
              <a:rPr lang="de-DE" sz="2000" dirty="0" err="1" smtClean="0">
                <a:solidFill>
                  <a:srgbClr val="6699FF"/>
                </a:solidFill>
              </a:rPr>
              <a:t>Appraisal</a:t>
            </a:r>
            <a:endParaRPr lang="de-DE" sz="2000" dirty="0" smtClean="0">
              <a:solidFill>
                <a:srgbClr val="6699FF"/>
              </a:solidFill>
            </a:endParaRPr>
          </a:p>
          <a:p>
            <a:r>
              <a:rPr lang="de-DE" sz="2000" dirty="0" err="1" smtClean="0">
                <a:solidFill>
                  <a:srgbClr val="6699FF"/>
                </a:solidFill>
              </a:rPr>
              <a:t>Decision</a:t>
            </a:r>
            <a:endParaRPr lang="de-DE" sz="2000" dirty="0">
              <a:solidFill>
                <a:srgbClr val="6699FF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39552" y="6525344"/>
            <a:ext cx="47525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Source: </a:t>
            </a:r>
            <a:r>
              <a:rPr lang="de-DE" sz="1400" dirty="0" err="1" smtClean="0"/>
              <a:t>Modified</a:t>
            </a:r>
            <a:r>
              <a:rPr lang="de-DE" sz="1400" dirty="0" smtClean="0"/>
              <a:t> after </a:t>
            </a:r>
            <a:r>
              <a:rPr lang="de-DE" sz="1400" dirty="0" err="1" smtClean="0"/>
              <a:t>Esch</a:t>
            </a:r>
            <a:r>
              <a:rPr lang="de-DE" sz="1400" dirty="0" smtClean="0"/>
              <a:t>, Thomas, AGSE 2022</a:t>
            </a:r>
            <a:endParaRPr lang="de-DE" sz="14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82625" y="609600"/>
            <a:ext cx="7477125" cy="6858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defRPr>
            </a:lvl9pPr>
          </a:lstStyle>
          <a:p>
            <a:r>
              <a:rPr lang="de-DE" kern="0" dirty="0" err="1" smtClean="0"/>
              <a:t>From</a:t>
            </a:r>
            <a:r>
              <a:rPr lang="de-DE" kern="0" dirty="0" smtClean="0"/>
              <a:t> Big Data </a:t>
            </a:r>
            <a:r>
              <a:rPr lang="de-DE" kern="0" dirty="0" err="1" smtClean="0"/>
              <a:t>to</a:t>
            </a:r>
            <a:r>
              <a:rPr lang="de-DE" kern="0" dirty="0" smtClean="0"/>
              <a:t> Action</a:t>
            </a:r>
            <a:endParaRPr lang="de-DE" kern="0" dirty="0"/>
          </a:p>
        </p:txBody>
      </p:sp>
    </p:spTree>
    <p:extLst>
      <p:ext uri="{BB962C8B-B14F-4D97-AF65-F5344CB8AC3E}">
        <p14:creationId xmlns:p14="http://schemas.microsoft.com/office/powerpoint/2010/main" val="13295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 bwMode="auto">
          <a:xfrm>
            <a:off x="251520" y="0"/>
            <a:ext cx="8892480" cy="6858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86000" y="3075057"/>
            <a:ext cx="59584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de-DE" sz="4400" dirty="0" smtClean="0">
                <a:solidFill>
                  <a:schemeClr val="bg1"/>
                </a:solidFill>
                <a:latin typeface="+mn-lt"/>
              </a:rPr>
              <a:t>Education </a:t>
            </a:r>
            <a:br>
              <a:rPr lang="en-GB" altLang="de-DE" sz="4400" dirty="0" smtClean="0">
                <a:solidFill>
                  <a:schemeClr val="bg1"/>
                </a:solidFill>
                <a:latin typeface="+mn-lt"/>
              </a:rPr>
            </a:br>
            <a:r>
              <a:rPr lang="en-GB" altLang="de-DE" sz="4400" dirty="0" smtClean="0">
                <a:solidFill>
                  <a:schemeClr val="bg1"/>
                </a:solidFill>
                <a:latin typeface="+mn-lt"/>
              </a:rPr>
              <a:t>and</a:t>
            </a:r>
            <a:br>
              <a:rPr lang="en-GB" altLang="de-DE" sz="4400" dirty="0" smtClean="0">
                <a:solidFill>
                  <a:schemeClr val="bg1"/>
                </a:solidFill>
                <a:latin typeface="+mn-lt"/>
              </a:rPr>
            </a:br>
            <a:r>
              <a:rPr lang="en-GB" altLang="de-DE" sz="4400" dirty="0" smtClean="0">
                <a:solidFill>
                  <a:schemeClr val="bg1"/>
                </a:solidFill>
                <a:latin typeface="+mn-lt"/>
              </a:rPr>
              <a:t>Career </a:t>
            </a:r>
            <a:r>
              <a:rPr lang="en-GB" altLang="de-DE" sz="4400" dirty="0" smtClean="0">
                <a:solidFill>
                  <a:schemeClr val="bg1"/>
                </a:solidFill>
                <a:latin typeface="+mn-lt"/>
              </a:rPr>
              <a:t>Opportunities</a:t>
            </a:r>
            <a:endParaRPr lang="de-DE" sz="4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90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276872"/>
            <a:ext cx="6585288" cy="1231963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 rot="16200000">
            <a:off x="5736858" y="3397106"/>
            <a:ext cx="57880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/>
              <a:t>https://timesofindia.indiatimes.com/education/news/course-cursor-why-india-needs-skilled-geodesy-experts/articleshow/80233837.cms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971600" y="450912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…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my</a:t>
            </a:r>
            <a:r>
              <a:rPr lang="de-DE" sz="2400" dirty="0" smtClean="0"/>
              <a:t> University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contribute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academic</a:t>
            </a:r>
            <a:r>
              <a:rPr lang="de-DE" sz="2400" dirty="0" smtClean="0"/>
              <a:t> </a:t>
            </a:r>
            <a:r>
              <a:rPr lang="de-DE" sz="2400" dirty="0" err="1" smtClean="0"/>
              <a:t>education</a:t>
            </a:r>
            <a:r>
              <a:rPr lang="de-DE" sz="2400" dirty="0" smtClean="0"/>
              <a:t> – </a:t>
            </a:r>
            <a:r>
              <a:rPr lang="de-DE" sz="2400" dirty="0" err="1" smtClean="0"/>
              <a:t>see</a:t>
            </a:r>
            <a:r>
              <a:rPr lang="de-DE" sz="2400" dirty="0" smtClean="0"/>
              <a:t> separate </a:t>
            </a:r>
            <a:r>
              <a:rPr lang="de-DE" sz="2400" dirty="0" err="1" smtClean="0"/>
              <a:t>presentation</a:t>
            </a:r>
            <a:r>
              <a:rPr lang="de-DE" sz="2400" dirty="0" smtClean="0"/>
              <a:t>!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55976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/>
          <p:cNvSpPr/>
          <p:nvPr/>
        </p:nvSpPr>
        <p:spPr bwMode="auto">
          <a:xfrm>
            <a:off x="251520" y="0"/>
            <a:ext cx="8892480" cy="6858000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2286000" y="3075057"/>
            <a:ext cx="59584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altLang="de-DE" sz="4400" dirty="0" smtClean="0">
                <a:solidFill>
                  <a:schemeClr val="bg1"/>
                </a:solidFill>
                <a:latin typeface="+mn-lt"/>
              </a:rPr>
              <a:t>Summary and a Sort Outlook to “Green Deal”</a:t>
            </a:r>
            <a:endParaRPr lang="de-DE" sz="4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039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2625" y="980728"/>
            <a:ext cx="7478713" cy="4500562"/>
          </a:xfrm>
        </p:spPr>
        <p:txBody>
          <a:bodyPr/>
          <a:lstStyle/>
          <a:p>
            <a:r>
              <a:rPr lang="de-DE" b="1" dirty="0" smtClean="0"/>
              <a:t>Data Models </a:t>
            </a:r>
          </a:p>
          <a:p>
            <a:pPr lvl="1"/>
            <a:r>
              <a:rPr lang="de-DE" dirty="0" err="1" smtClean="0"/>
              <a:t>represent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understanding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environment</a:t>
            </a:r>
            <a:r>
              <a:rPr lang="de-DE" dirty="0" smtClean="0"/>
              <a:t>,</a:t>
            </a:r>
          </a:p>
          <a:p>
            <a:pPr lvl="1"/>
            <a:r>
              <a:rPr lang="de-DE" dirty="0" smtClean="0"/>
              <a:t>Need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collaboratively</a:t>
            </a:r>
            <a:r>
              <a:rPr lang="de-DE" dirty="0" smtClean="0"/>
              <a:t> </a:t>
            </a:r>
            <a:r>
              <a:rPr lang="de-DE" dirty="0" err="1" smtClean="0"/>
              <a:t>developed</a:t>
            </a:r>
            <a:r>
              <a:rPr lang="de-DE" dirty="0" smtClean="0"/>
              <a:t> in a </a:t>
            </a:r>
            <a:r>
              <a:rPr lang="de-DE" dirty="0" err="1" smtClean="0"/>
              <a:t>consensus</a:t>
            </a:r>
            <a:r>
              <a:rPr lang="de-DE" dirty="0" smtClean="0"/>
              <a:t> </a:t>
            </a:r>
            <a:r>
              <a:rPr lang="de-DE" dirty="0" err="1" smtClean="0"/>
              <a:t>process</a:t>
            </a:r>
            <a:endParaRPr lang="de-DE" dirty="0" smtClean="0"/>
          </a:p>
          <a:p>
            <a:pPr lvl="1"/>
            <a:r>
              <a:rPr lang="de-DE" dirty="0" err="1" smtClean="0"/>
              <a:t>need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formalized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IT</a:t>
            </a:r>
          </a:p>
          <a:p>
            <a:pPr lvl="1"/>
            <a:endParaRPr lang="de-DE" dirty="0" smtClean="0"/>
          </a:p>
          <a:p>
            <a:r>
              <a:rPr lang="de-DE" b="1" dirty="0" smtClean="0"/>
              <a:t>(</a:t>
            </a:r>
            <a:r>
              <a:rPr lang="de-DE" b="1" dirty="0" err="1" smtClean="0"/>
              <a:t>Geo</a:t>
            </a:r>
            <a:r>
              <a:rPr lang="de-DE" b="1" dirty="0" smtClean="0"/>
              <a:t>) Data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are</a:t>
            </a:r>
            <a:r>
              <a:rPr lang="de-DE" dirty="0" smtClean="0"/>
              <a:t> a </a:t>
            </a:r>
            <a:r>
              <a:rPr lang="de-DE" dirty="0" err="1" smtClean="0"/>
              <a:t>prerequisite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modern </a:t>
            </a:r>
            <a:r>
              <a:rPr lang="de-DE" dirty="0" err="1" smtClean="0"/>
              <a:t>societies</a:t>
            </a:r>
            <a:r>
              <a:rPr lang="de-DE" dirty="0" smtClean="0"/>
              <a:t>, </a:t>
            </a:r>
            <a:r>
              <a:rPr lang="de-DE" dirty="0" err="1" smtClean="0"/>
              <a:t>privately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informed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making</a:t>
            </a:r>
            <a:endParaRPr lang="de-DE" dirty="0" smtClean="0"/>
          </a:p>
          <a:p>
            <a:pPr lvl="1"/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stored</a:t>
            </a:r>
            <a:r>
              <a:rPr lang="de-DE" dirty="0" smtClean="0"/>
              <a:t> in </a:t>
            </a:r>
            <a:r>
              <a:rPr lang="de-DE" dirty="0" err="1" smtClean="0"/>
              <a:t>geo</a:t>
            </a:r>
            <a:r>
              <a:rPr lang="de-DE" dirty="0" smtClean="0"/>
              <a:t> </a:t>
            </a:r>
            <a:r>
              <a:rPr lang="de-DE" dirty="0" err="1" smtClean="0"/>
              <a:t>databases</a:t>
            </a:r>
            <a:endParaRPr lang="de-DE" dirty="0" smtClean="0"/>
          </a:p>
          <a:p>
            <a:pPr lvl="1"/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findable</a:t>
            </a:r>
            <a:r>
              <a:rPr lang="de-DE" dirty="0" smtClean="0"/>
              <a:t>, </a:t>
            </a:r>
            <a:r>
              <a:rPr lang="de-DE" dirty="0" err="1" smtClean="0"/>
              <a:t>accessible</a:t>
            </a:r>
            <a:r>
              <a:rPr lang="de-DE" dirty="0" smtClean="0"/>
              <a:t>, </a:t>
            </a:r>
            <a:r>
              <a:rPr lang="de-DE" dirty="0" err="1" smtClean="0"/>
              <a:t>interoperabl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reusable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b="1" dirty="0" smtClean="0"/>
              <a:t>Standards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appropriate</a:t>
            </a:r>
            <a:r>
              <a:rPr lang="de-DE" dirty="0" smtClean="0"/>
              <a:t> (Open Source </a:t>
            </a:r>
            <a:r>
              <a:rPr lang="de-DE" dirty="0" err="1" smtClean="0"/>
              <a:t>based</a:t>
            </a:r>
            <a:r>
              <a:rPr lang="de-DE" dirty="0" smtClean="0"/>
              <a:t> ) </a:t>
            </a:r>
            <a:r>
              <a:rPr lang="de-DE" b="1" dirty="0" smtClean="0"/>
              <a:t>IT </a:t>
            </a:r>
            <a:r>
              <a:rPr lang="de-DE" b="1" dirty="0" err="1" smtClean="0"/>
              <a:t>tools</a:t>
            </a:r>
            <a:r>
              <a:rPr lang="de-DE" b="1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interoperable </a:t>
            </a:r>
            <a:r>
              <a:rPr lang="de-DE" dirty="0" err="1" smtClean="0"/>
              <a:t>usage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b="1" dirty="0" smtClean="0"/>
              <a:t>Education</a:t>
            </a:r>
            <a:r>
              <a:rPr lang="de-DE" dirty="0" smtClean="0"/>
              <a:t> must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ethical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modern </a:t>
            </a:r>
            <a:r>
              <a:rPr lang="de-DE" dirty="0" err="1" smtClean="0"/>
              <a:t>technologies</a:t>
            </a:r>
            <a:r>
              <a:rPr lang="de-DE" dirty="0" smtClean="0"/>
              <a:t> –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duty</a:t>
            </a:r>
            <a:r>
              <a:rPr lang="de-DE" dirty="0" smtClean="0"/>
              <a:t> a </a:t>
            </a:r>
            <a:r>
              <a:rPr lang="de-DE" dirty="0" err="1" smtClean="0"/>
              <a:t>educators</a:t>
            </a:r>
            <a:r>
              <a:rPr lang="de-DE" dirty="0"/>
              <a:t>.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99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Green Data </a:t>
            </a:r>
            <a:r>
              <a:rPr lang="de-DE" dirty="0" err="1" smtClean="0"/>
              <a:t>for</a:t>
            </a:r>
            <a:r>
              <a:rPr lang="de-DE" dirty="0" smtClean="0"/>
              <a:t> All (2021)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the European Green Deal, the European Commission calls for </a:t>
            </a:r>
            <a:r>
              <a:rPr lang="en-US" b="1" dirty="0"/>
              <a:t>"investors, insurers, cities and citizens across the EU to have access to data"</a:t>
            </a:r>
            <a:r>
              <a:rPr lang="en-US" dirty="0"/>
              <a:t> in order to include it in their </a:t>
            </a:r>
            <a:r>
              <a:rPr lang="en-US" b="1" dirty="0"/>
              <a:t>risk management </a:t>
            </a:r>
            <a:r>
              <a:rPr lang="en-US" dirty="0"/>
              <a:t>in the context of </a:t>
            </a:r>
            <a:r>
              <a:rPr lang="en-US" b="1" dirty="0"/>
              <a:t>climate change</a:t>
            </a:r>
            <a:r>
              <a:rPr lang="en-US" dirty="0"/>
              <a:t>, among other things. </a:t>
            </a:r>
          </a:p>
          <a:p>
            <a:r>
              <a:rPr lang="en-US" b="1" dirty="0"/>
              <a:t>Accessible and interoperable data is seen as the focal point of data-driven investments</a:t>
            </a:r>
            <a:r>
              <a:rPr lang="en-US" dirty="0"/>
              <a:t>, as it facilitates </a:t>
            </a:r>
            <a:r>
              <a:rPr lang="en-US" b="1" dirty="0"/>
              <a:t>evidence-based decisions </a:t>
            </a:r>
            <a:r>
              <a:rPr lang="en-US" dirty="0"/>
              <a:t>and strengthens capabilities to understand and address environmental challenges, in combination with digital infrastructures and artificial intelligence solutions. </a:t>
            </a:r>
          </a:p>
          <a:p>
            <a:r>
              <a:rPr lang="en-US" dirty="0"/>
              <a:t>In addition, the Green Deal identifies an accurate </a:t>
            </a:r>
            <a:r>
              <a:rPr lang="en-US" b="1" dirty="0"/>
              <a:t>digital model of the Earth </a:t>
            </a:r>
            <a:r>
              <a:rPr lang="en-US" dirty="0"/>
              <a:t>as a goal and highlights the opportunities for remote monitoring of air and water pollution or </a:t>
            </a:r>
            <a:r>
              <a:rPr lang="en-US" dirty="0" err="1"/>
              <a:t>optimising</a:t>
            </a:r>
            <a:r>
              <a:rPr lang="en-US" dirty="0"/>
              <a:t> the use of energy and natural resources, as opened up for the first time by </a:t>
            </a:r>
            <a:r>
              <a:rPr lang="en-US" dirty="0" err="1"/>
              <a:t>digitalisation</a:t>
            </a:r>
            <a:r>
              <a:rPr lang="en-US" dirty="0"/>
              <a:t>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06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Text Books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Proceedings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21" y="2243879"/>
            <a:ext cx="1282766" cy="170188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49" y="1988840"/>
            <a:ext cx="1009250" cy="1618221"/>
          </a:xfrm>
          <a:prstGeom prst="rect">
            <a:avLst/>
          </a:prstGeom>
        </p:spPr>
      </p:pic>
      <p:pic>
        <p:nvPicPr>
          <p:cNvPr id="6" name="Picture 2" descr="C:\Users\behr\AppData\Local\Temp\SNAGHTML1726fb3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482" y="1484784"/>
            <a:ext cx="2554200" cy="495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82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motivation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professional </a:t>
            </a:r>
            <a:r>
              <a:rPr lang="de-DE" dirty="0" err="1" smtClean="0"/>
              <a:t>work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err="1" smtClean="0"/>
              <a:t>Intrinsic</a:t>
            </a:r>
            <a:r>
              <a:rPr lang="de-DE" b="1" dirty="0" smtClean="0"/>
              <a:t> </a:t>
            </a:r>
            <a:r>
              <a:rPr lang="de-DE" b="1" dirty="0" err="1" smtClean="0"/>
              <a:t>interests</a:t>
            </a:r>
            <a:endParaRPr lang="de-DE" b="1" dirty="0" smtClean="0"/>
          </a:p>
          <a:p>
            <a:endParaRPr lang="de-DE" b="1" dirty="0" smtClean="0"/>
          </a:p>
          <a:p>
            <a:r>
              <a:rPr lang="de-DE" dirty="0" err="1" smtClean="0"/>
              <a:t>Earn</a:t>
            </a:r>
            <a:r>
              <a:rPr lang="de-DE" dirty="0" smtClean="0"/>
              <a:t> </a:t>
            </a:r>
            <a:r>
              <a:rPr lang="de-DE" b="1" dirty="0" err="1" smtClean="0"/>
              <a:t>money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living</a:t>
            </a:r>
            <a:r>
              <a:rPr lang="de-DE" dirty="0" smtClean="0"/>
              <a:t> </a:t>
            </a:r>
            <a:r>
              <a:rPr lang="de-DE" b="1" dirty="0" err="1" smtClean="0"/>
              <a:t>expenses</a:t>
            </a:r>
            <a:endParaRPr lang="de-DE" b="1" dirty="0" smtClean="0"/>
          </a:p>
          <a:p>
            <a:endParaRPr lang="de-DE" b="1" dirty="0" smtClean="0"/>
          </a:p>
          <a:p>
            <a:r>
              <a:rPr lang="de-DE" dirty="0" err="1" smtClean="0"/>
              <a:t>Contribution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err="1" smtClean="0"/>
              <a:t>betterment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society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environment</a:t>
            </a:r>
            <a:r>
              <a:rPr lang="de-DE" dirty="0" smtClean="0"/>
              <a:t>, i.e.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!</a:t>
            </a:r>
          </a:p>
          <a:p>
            <a:endParaRPr lang="de-DE" dirty="0" smtClean="0"/>
          </a:p>
          <a:p>
            <a:r>
              <a:rPr lang="de-DE" dirty="0" err="1" smtClean="0"/>
              <a:t>Contribution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b="1" dirty="0" err="1" smtClean="0"/>
              <a:t>overall</a:t>
            </a:r>
            <a:r>
              <a:rPr lang="de-DE" b="1" dirty="0" smtClean="0"/>
              <a:t> </a:t>
            </a:r>
            <a:r>
              <a:rPr lang="de-DE" b="1" dirty="0" err="1" smtClean="0"/>
              <a:t>development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knowledge</a:t>
            </a:r>
            <a:r>
              <a:rPr lang="de-DE" dirty="0" smtClean="0"/>
              <a:t>, i.e.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scientific</a:t>
            </a:r>
            <a:r>
              <a:rPr lang="de-DE" dirty="0" smtClean="0"/>
              <a:t>,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orienteds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academic</a:t>
            </a:r>
            <a:r>
              <a:rPr lang="de-DE" dirty="0" smtClean="0"/>
              <a:t> </a:t>
            </a:r>
            <a:r>
              <a:rPr lang="de-DE" dirty="0" err="1" smtClean="0"/>
              <a:t>aspect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64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motivation</a:t>
            </a:r>
            <a:r>
              <a:rPr lang="de-DE" dirty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educators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vocation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support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students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discover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b="1" dirty="0" err="1" smtClean="0"/>
              <a:t>talents</a:t>
            </a:r>
            <a:endParaRPr lang="de-DE" b="1" dirty="0" smtClean="0"/>
          </a:p>
          <a:p>
            <a:pPr lvl="1"/>
            <a:r>
              <a:rPr lang="de-DE" dirty="0" err="1"/>
              <a:t>t</a:t>
            </a:r>
            <a:r>
              <a:rPr lang="de-DE" dirty="0" err="1" smtClean="0"/>
              <a:t>o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</a:t>
            </a:r>
            <a:r>
              <a:rPr lang="de-DE" dirty="0" err="1" smtClean="0"/>
              <a:t>acquainted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b="1" dirty="0" err="1" smtClean="0"/>
              <a:t>scientific</a:t>
            </a:r>
            <a:r>
              <a:rPr lang="de-DE" b="1" dirty="0" smtClean="0"/>
              <a:t> </a:t>
            </a:r>
            <a:r>
              <a:rPr lang="de-DE" b="1" dirty="0" err="1" smtClean="0"/>
              <a:t>working</a:t>
            </a:r>
            <a:r>
              <a:rPr lang="de-DE" b="1" dirty="0" smtClean="0"/>
              <a:t> </a:t>
            </a:r>
            <a:r>
              <a:rPr lang="de-DE" b="1" dirty="0" err="1" smtClean="0"/>
              <a:t>principles</a:t>
            </a:r>
            <a:endParaRPr lang="de-DE" b="1" dirty="0" smtClean="0"/>
          </a:p>
          <a:p>
            <a:pPr lvl="1"/>
            <a:r>
              <a:rPr lang="de-DE" dirty="0" err="1"/>
              <a:t>t</a:t>
            </a:r>
            <a:r>
              <a:rPr lang="de-DE" dirty="0" err="1" smtClean="0"/>
              <a:t>o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</a:t>
            </a:r>
            <a:r>
              <a:rPr lang="de-DE" dirty="0" err="1" smtClean="0"/>
              <a:t>fully</a:t>
            </a:r>
            <a:r>
              <a:rPr lang="de-DE" dirty="0" smtClean="0"/>
              <a:t> </a:t>
            </a:r>
            <a:r>
              <a:rPr lang="de-DE" b="1" dirty="0" err="1" smtClean="0"/>
              <a:t>qualified</a:t>
            </a:r>
            <a:r>
              <a:rPr lang="de-DE" b="1" dirty="0" smtClean="0"/>
              <a:t> professionals</a:t>
            </a:r>
          </a:p>
          <a:p>
            <a:pPr lvl="1"/>
            <a:r>
              <a:rPr lang="de-DE" dirty="0" err="1"/>
              <a:t>t</a:t>
            </a:r>
            <a:r>
              <a:rPr lang="de-DE" dirty="0" err="1" smtClean="0"/>
              <a:t>o</a:t>
            </a:r>
            <a:r>
              <a:rPr lang="de-DE" dirty="0" smtClean="0"/>
              <a:t> follow </a:t>
            </a:r>
            <a:r>
              <a:rPr lang="de-DE" dirty="0" err="1" smtClean="0"/>
              <a:t>strict</a:t>
            </a:r>
            <a:r>
              <a:rPr lang="de-DE" dirty="0" smtClean="0"/>
              <a:t> </a:t>
            </a:r>
            <a:r>
              <a:rPr lang="de-DE" b="1" dirty="0" err="1" smtClean="0"/>
              <a:t>ethical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academic</a:t>
            </a:r>
            <a:r>
              <a:rPr lang="de-DE" b="1" dirty="0" smtClean="0"/>
              <a:t> </a:t>
            </a:r>
            <a:r>
              <a:rPr lang="de-DE" b="1" dirty="0" err="1" smtClean="0"/>
              <a:t>rules</a:t>
            </a:r>
            <a:r>
              <a:rPr lang="de-DE" dirty="0" smtClean="0"/>
              <a:t> in </a:t>
            </a:r>
            <a:r>
              <a:rPr lang="de-DE" dirty="0" err="1" smtClean="0"/>
              <a:t>their</a:t>
            </a:r>
            <a:r>
              <a:rPr lang="de-DE" dirty="0" smtClean="0"/>
              <a:t> professional (</a:t>
            </a:r>
            <a:r>
              <a:rPr lang="de-DE" dirty="0" err="1" smtClean="0"/>
              <a:t>and</a:t>
            </a:r>
            <a:r>
              <a:rPr lang="de-DE" dirty="0" smtClean="0"/>
              <a:t> personal) </a:t>
            </a:r>
            <a:r>
              <a:rPr lang="de-DE" dirty="0" err="1" smtClean="0"/>
              <a:t>life</a:t>
            </a:r>
            <a:r>
              <a:rPr lang="de-DE" dirty="0" smtClean="0"/>
              <a:t>, i.e.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become</a:t>
            </a:r>
            <a:r>
              <a:rPr lang="de-DE" dirty="0" smtClean="0"/>
              <a:t> </a:t>
            </a:r>
            <a:r>
              <a:rPr lang="de-DE" dirty="0" err="1" smtClean="0"/>
              <a:t>true</a:t>
            </a:r>
            <a:r>
              <a:rPr lang="de-DE" dirty="0" smtClean="0"/>
              <a:t> </a:t>
            </a:r>
            <a:r>
              <a:rPr lang="de-DE" b="1" dirty="0" err="1" smtClean="0"/>
              <a:t>personalities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82625" y="5373216"/>
            <a:ext cx="6337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err="1">
                <a:solidFill>
                  <a:srgbClr val="000072"/>
                </a:solidFill>
                <a:latin typeface="+mn-lt"/>
              </a:rPr>
              <a:t>How</a:t>
            </a:r>
            <a:r>
              <a:rPr lang="de-DE" sz="1800" dirty="0">
                <a:solidFill>
                  <a:srgbClr val="000072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rgbClr val="000072"/>
                </a:solidFill>
                <a:latin typeface="+mn-lt"/>
              </a:rPr>
              <a:t>can</a:t>
            </a:r>
            <a:r>
              <a:rPr lang="de-DE" sz="1800" dirty="0">
                <a:solidFill>
                  <a:srgbClr val="000072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rgbClr val="000072"/>
                </a:solidFill>
                <a:latin typeface="+mn-lt"/>
              </a:rPr>
              <a:t>this</a:t>
            </a:r>
            <a:r>
              <a:rPr lang="de-DE" sz="1800" dirty="0">
                <a:solidFill>
                  <a:srgbClr val="000072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rgbClr val="000072"/>
                </a:solidFill>
                <a:latin typeface="+mn-lt"/>
              </a:rPr>
              <a:t>summarized</a:t>
            </a:r>
            <a:r>
              <a:rPr lang="de-DE" sz="1800" dirty="0">
                <a:solidFill>
                  <a:srgbClr val="000072"/>
                </a:solidFill>
                <a:latin typeface="+mn-lt"/>
              </a:rPr>
              <a:t> </a:t>
            </a:r>
            <a:r>
              <a:rPr lang="de-DE" sz="1800" dirty="0" err="1">
                <a:solidFill>
                  <a:srgbClr val="000072"/>
                </a:solidFill>
                <a:latin typeface="+mn-lt"/>
              </a:rPr>
              <a:t>today</a:t>
            </a:r>
            <a:r>
              <a:rPr lang="de-DE" sz="1800" dirty="0">
                <a:solidFill>
                  <a:srgbClr val="000072"/>
                </a:solidFill>
                <a:latin typeface="+mn-lt"/>
              </a:rPr>
              <a:t>?</a:t>
            </a:r>
            <a:endParaRPr lang="de-DE" sz="1800" dirty="0">
              <a:solidFill>
                <a:srgbClr val="00007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02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2625" y="1988840"/>
            <a:ext cx="7478713" cy="1109290"/>
          </a:xfrm>
        </p:spPr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de-DE" sz="4000" dirty="0" smtClean="0"/>
              <a:t>Digital </a:t>
            </a:r>
            <a:r>
              <a:rPr lang="de-DE" sz="4000" dirty="0" err="1" smtClean="0"/>
              <a:t>Literacy</a:t>
            </a:r>
            <a:endParaRPr lang="de-DE" sz="4000" dirty="0" smtClean="0"/>
          </a:p>
          <a:p>
            <a:pPr marL="914400" indent="-914400">
              <a:buFont typeface="+mj-lt"/>
              <a:buAutoNum type="arabicPeriod"/>
            </a:pPr>
            <a:r>
              <a:rPr lang="de-DE" sz="4000" dirty="0" err="1" smtClean="0"/>
              <a:t>Discipline-specific</a:t>
            </a:r>
            <a:r>
              <a:rPr lang="de-DE" sz="4000" dirty="0" smtClean="0"/>
              <a:t> </a:t>
            </a:r>
            <a:r>
              <a:rPr lang="de-DE" sz="4000" dirty="0" err="1" smtClean="0"/>
              <a:t>education</a:t>
            </a:r>
            <a:endParaRPr lang="de-DE" sz="4000" dirty="0" smtClean="0"/>
          </a:p>
          <a:p>
            <a:pPr marL="914400" indent="-914400">
              <a:buFont typeface="+mj-lt"/>
              <a:buAutoNum type="arabicPeriod"/>
            </a:pPr>
            <a:r>
              <a:rPr lang="de-DE" sz="4000" dirty="0" err="1" smtClean="0"/>
              <a:t>Incluson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ethical</a:t>
            </a:r>
            <a:r>
              <a:rPr lang="de-DE" sz="4000" dirty="0" smtClean="0"/>
              <a:t> </a:t>
            </a:r>
            <a:r>
              <a:rPr lang="de-DE" sz="4000" dirty="0" err="1" smtClean="0"/>
              <a:t>principles</a:t>
            </a:r>
            <a:r>
              <a:rPr lang="de-DE" sz="4000" dirty="0" smtClean="0"/>
              <a:t> in </a:t>
            </a:r>
            <a:r>
              <a:rPr lang="de-DE" sz="4000" dirty="0" err="1" smtClean="0"/>
              <a:t>our</a:t>
            </a:r>
            <a:r>
              <a:rPr lang="de-DE" sz="4000" dirty="0" smtClean="0"/>
              <a:t> </a:t>
            </a:r>
            <a:r>
              <a:rPr lang="de-DE" sz="4000" dirty="0" err="1" smtClean="0"/>
              <a:t>teaching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728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Digital </a:t>
            </a:r>
            <a:r>
              <a:rPr lang="de-DE" dirty="0" err="1" smtClean="0"/>
              <a:t>Literacy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Basic Understanding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technical</a:t>
            </a:r>
            <a:r>
              <a:rPr lang="de-DE" dirty="0" smtClean="0"/>
              <a:t> </a:t>
            </a:r>
            <a:r>
              <a:rPr lang="de-DE" b="1" dirty="0" err="1" smtClean="0"/>
              <a:t>principles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b="1" dirty="0" err="1" smtClean="0"/>
              <a:t>limitations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IT-</a:t>
            </a:r>
            <a:r>
              <a:rPr lang="de-DE" dirty="0" err="1" smtClean="0"/>
              <a:t>based</a:t>
            </a:r>
            <a:r>
              <a:rPr lang="de-DE" dirty="0" smtClean="0"/>
              <a:t> </a:t>
            </a:r>
            <a:r>
              <a:rPr lang="de-DE" dirty="0" err="1" smtClean="0"/>
              <a:t>systems</a:t>
            </a:r>
            <a:endParaRPr lang="de-DE" dirty="0" smtClean="0"/>
          </a:p>
          <a:p>
            <a:r>
              <a:rPr lang="de-DE" sz="1800" b="1" dirty="0" err="1" smtClean="0"/>
              <a:t>Modelling</a:t>
            </a:r>
            <a:endParaRPr lang="de-DE" b="1" dirty="0" smtClean="0"/>
          </a:p>
          <a:p>
            <a:r>
              <a:rPr lang="de-DE" dirty="0" smtClean="0"/>
              <a:t>A </a:t>
            </a:r>
            <a:r>
              <a:rPr lang="de-DE" dirty="0" err="1" smtClean="0"/>
              <a:t>certain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sz="1800" b="1" dirty="0" err="1"/>
              <a:t>programming</a:t>
            </a:r>
            <a:r>
              <a:rPr lang="de-DE" dirty="0" smtClean="0"/>
              <a:t> </a:t>
            </a:r>
            <a:r>
              <a:rPr lang="de-DE" dirty="0" err="1" smtClean="0"/>
              <a:t>skills</a:t>
            </a:r>
            <a:endParaRPr lang="de-DE" dirty="0" smtClean="0"/>
          </a:p>
          <a:p>
            <a:r>
              <a:rPr lang="de-DE" dirty="0" smtClean="0"/>
              <a:t>Knowledge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sz="1800" b="1" dirty="0"/>
              <a:t>Data Encoding</a:t>
            </a:r>
          </a:p>
          <a:p>
            <a:r>
              <a:rPr lang="de-DE" dirty="0"/>
              <a:t>Data Base Management Systems (</a:t>
            </a:r>
            <a:r>
              <a:rPr lang="de-DE" sz="1800" b="1" dirty="0"/>
              <a:t>DBMS</a:t>
            </a:r>
            <a:r>
              <a:rPr lang="de-DE" dirty="0"/>
              <a:t>)</a:t>
            </a:r>
          </a:p>
          <a:p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Knowledge </a:t>
            </a:r>
            <a:r>
              <a:rPr lang="de-DE" dirty="0" err="1" smtClean="0"/>
              <a:t>about</a:t>
            </a:r>
            <a:r>
              <a:rPr lang="de-DE" dirty="0" smtClean="0"/>
              <a:t> relevant </a:t>
            </a:r>
            <a:r>
              <a:rPr lang="de-DE" sz="1800" b="1" dirty="0" smtClean="0"/>
              <a:t>Standards</a:t>
            </a:r>
            <a:endParaRPr lang="de-DE" sz="1800" b="1" dirty="0"/>
          </a:p>
          <a:p>
            <a:r>
              <a:rPr lang="de-DE" dirty="0" smtClean="0"/>
              <a:t>Knowledge </a:t>
            </a:r>
            <a:r>
              <a:rPr lang="de-DE" dirty="0" err="1" smtClean="0"/>
              <a:t>about</a:t>
            </a:r>
            <a:r>
              <a:rPr lang="de-DE" dirty="0" smtClean="0"/>
              <a:t> relevant </a:t>
            </a:r>
            <a:r>
              <a:rPr lang="de-DE" b="1" dirty="0" err="1" smtClean="0"/>
              <a:t>organisations</a:t>
            </a:r>
            <a:endParaRPr lang="de-DE" b="1" dirty="0" smtClean="0"/>
          </a:p>
          <a:p>
            <a:r>
              <a:rPr lang="de-DE" dirty="0" smtClean="0"/>
              <a:t>Basic Knowledge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b="1" dirty="0" smtClean="0"/>
              <a:t>Internet Technology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b="1" dirty="0" smtClean="0"/>
              <a:t>Standards</a:t>
            </a:r>
          </a:p>
          <a:p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make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r>
              <a:rPr lang="de-DE" dirty="0" err="1"/>
              <a:t>a</a:t>
            </a:r>
            <a:r>
              <a:rPr lang="de-DE" dirty="0" err="1" smtClean="0"/>
              <a:t>vailable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</a:t>
            </a:r>
            <a:r>
              <a:rPr lang="de-DE" dirty="0" err="1" smtClean="0"/>
              <a:t>them</a:t>
            </a:r>
            <a:r>
              <a:rPr lang="de-DE" dirty="0" smtClean="0"/>
              <a:t> (</a:t>
            </a:r>
            <a:r>
              <a:rPr lang="de-DE" b="1" dirty="0" smtClean="0"/>
              <a:t>FAIR</a:t>
            </a:r>
            <a:r>
              <a:rPr lang="de-DE" dirty="0" smtClean="0"/>
              <a:t> </a:t>
            </a:r>
            <a:r>
              <a:rPr lang="de-DE" dirty="0" err="1" smtClean="0"/>
              <a:t>principles</a:t>
            </a:r>
            <a:r>
              <a:rPr lang="de-DE" dirty="0" smtClean="0"/>
              <a:t>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18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_erstellen 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B2B2B2"/>
      </a:folHlink>
    </a:clrScheme>
    <a:fontScheme name="Präsentation_erstellen ">
      <a:majorFont>
        <a:latin typeface="Tahoma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Präsentation_erstellen 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erstellen 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äsentation_erstellen 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erstellen 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erstellen 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erstellen 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äsentation_erstellen 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C:\Dokumente und Einstellungen\fj\Eigene Dateien\Vorlesungen\Wissenschaftliches Arbeiten\Präsentation_erstellen .ppt</Template>
  <TotalTime>0</TotalTime>
  <Words>2268</Words>
  <Application>Microsoft Office PowerPoint</Application>
  <PresentationFormat>Bildschirmpräsentation (4:3)</PresentationFormat>
  <Paragraphs>465</Paragraphs>
  <Slides>49</Slides>
  <Notes>6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61" baseType="lpstr">
      <vt:lpstr>Arial</vt:lpstr>
      <vt:lpstr>Arial Narrow</vt:lpstr>
      <vt:lpstr>Calibri</vt:lpstr>
      <vt:lpstr>ChelmsfordBook-WP</vt:lpstr>
      <vt:lpstr>CommonBullets</vt:lpstr>
      <vt:lpstr>Courier New</vt:lpstr>
      <vt:lpstr>Tahoma</vt:lpstr>
      <vt:lpstr>Times</vt:lpstr>
      <vt:lpstr>Times New Roman</vt:lpstr>
      <vt:lpstr>Verdana</vt:lpstr>
      <vt:lpstr>Wingdings</vt:lpstr>
      <vt:lpstr>Präsentation_erstellen </vt:lpstr>
      <vt:lpstr>Some Thoughts and Recommendations in Spatial Data Handling</vt:lpstr>
      <vt:lpstr>Outline</vt:lpstr>
      <vt:lpstr>PowerPoint-Präsentation</vt:lpstr>
      <vt:lpstr>My Background</vt:lpstr>
      <vt:lpstr>Text Books and Proceedings</vt:lpstr>
      <vt:lpstr>What is our motivation for professional work?</vt:lpstr>
      <vt:lpstr>What is our motivation as educators</vt:lpstr>
      <vt:lpstr>PowerPoint-Präsentation</vt:lpstr>
      <vt:lpstr>Digital Literacy</vt:lpstr>
      <vt:lpstr>PowerPoint-Präsentation</vt:lpstr>
      <vt:lpstr>Building models of the real world I</vt:lpstr>
      <vt:lpstr>Building models of the real world II</vt:lpstr>
      <vt:lpstr>Modeling Geometries: Basic Geometrical Properties</vt:lpstr>
      <vt:lpstr>PowerPoint-Präsentation</vt:lpstr>
      <vt:lpstr>Modeling Geometries: The Raster based Approach</vt:lpstr>
      <vt:lpstr>PowerPoint-Präsentation</vt:lpstr>
      <vt:lpstr>Geodata: The nexus between Society, Economy and Environment</vt:lpstr>
      <vt:lpstr>PowerPoint-Präsentation</vt:lpstr>
      <vt:lpstr>PowerPoint-Präsentation</vt:lpstr>
      <vt:lpstr>GIS – Geographic Information Systems: Definitions I</vt:lpstr>
      <vt:lpstr>GIS – Geographic Information Systems: Definitions II</vt:lpstr>
      <vt:lpstr>Other Tools</vt:lpstr>
      <vt:lpstr>Different Disciplines have different Vocabularies, Models, Object Classes and Encodings         </vt:lpstr>
      <vt:lpstr>PowerPoint-Präsentation</vt:lpstr>
      <vt:lpstr>The Concept of Global Fundamental Geospatial Data Themes</vt:lpstr>
      <vt:lpstr>PowerPoint-Präsentation</vt:lpstr>
      <vt:lpstr>The EU INSPIRE Directive (2007)</vt:lpstr>
      <vt:lpstr>INSPIRE Data themes</vt:lpstr>
      <vt:lpstr>ANZLIC‘s Data Scheme for Digital Twins</vt:lpstr>
      <vt:lpstr>PowerPoint-Präsentation</vt:lpstr>
      <vt:lpstr>Sharing Models and Data</vt:lpstr>
      <vt:lpstr>PowerPoint-Präsentation</vt:lpstr>
      <vt:lpstr>Architecture: From GIS to Web-based Data delivery</vt:lpstr>
      <vt:lpstr>Architecture: From GIS to web-based Data delivery</vt:lpstr>
      <vt:lpstr>A (Geo-) Web Service Example: Contour Lines</vt:lpstr>
      <vt:lpstr>A (Geo-) Web Service Example: Contour Lines</vt:lpstr>
      <vt:lpstr>Geospatial Portal Sites</vt:lpstr>
      <vt:lpstr>PowerPoint-Präsentation</vt:lpstr>
      <vt:lpstr>Further Fields of Application</vt:lpstr>
      <vt:lpstr>PowerPoint-Präsentation</vt:lpstr>
      <vt:lpstr>PowerPoint-Präsentation</vt:lpstr>
      <vt:lpstr>Spatially enabled Digital Twins</vt:lpstr>
      <vt:lpstr>Energy Consumption Estimation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Green Data for All (2021)</vt:lpstr>
    </vt:vector>
  </TitlesOfParts>
  <Company>HfT Stuttgart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Wissenschaftliches Arbeiten</dc:title>
  <dc:creator>Prof. Dr. Franz-Josef Behr</dc:creator>
  <cp:lastModifiedBy>FJ Behr</cp:lastModifiedBy>
  <cp:revision>268</cp:revision>
  <dcterms:created xsi:type="dcterms:W3CDTF">2003-07-05T20:41:56Z</dcterms:created>
  <dcterms:modified xsi:type="dcterms:W3CDTF">2022-11-07T04:50:39Z</dcterms:modified>
</cp:coreProperties>
</file>